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emf" ContentType="image/x-emf"/>
  <Default Extension="xls" ContentType="application/vnd.ms-excel"/>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1"/>
  </p:notesMasterIdLst>
  <p:sldIdLst>
    <p:sldId id="263" r:id="rId2"/>
    <p:sldId id="264" r:id="rId3"/>
    <p:sldId id="265" r:id="rId4"/>
    <p:sldId id="266" r:id="rId5"/>
    <p:sldId id="267" r:id="rId6"/>
    <p:sldId id="268" r:id="rId7"/>
    <p:sldId id="269" r:id="rId8"/>
    <p:sldId id="270" r:id="rId9"/>
    <p:sldId id="271" r:id="rId10"/>
    <p:sldId id="273" r:id="rId11"/>
    <p:sldId id="274" r:id="rId12"/>
    <p:sldId id="275" r:id="rId13"/>
    <p:sldId id="276" r:id="rId14"/>
    <p:sldId id="277" r:id="rId15"/>
    <p:sldId id="278" r:id="rId16"/>
    <p:sldId id="279" r:id="rId17"/>
    <p:sldId id="280" r:id="rId18"/>
    <p:sldId id="281" r:id="rId19"/>
    <p:sldId id="282" r:id="rId20"/>
    <p:sldId id="283" r:id="rId21"/>
    <p:sldId id="284" r:id="rId22"/>
    <p:sldId id="286" r:id="rId23"/>
    <p:sldId id="287" r:id="rId24"/>
    <p:sldId id="288" r:id="rId25"/>
    <p:sldId id="289" r:id="rId26"/>
    <p:sldId id="290" r:id="rId27"/>
    <p:sldId id="291" r:id="rId28"/>
    <p:sldId id="292" r:id="rId29"/>
    <p:sldId id="293" r:id="rId30"/>
    <p:sldId id="294" r:id="rId31"/>
    <p:sldId id="295" r:id="rId32"/>
    <p:sldId id="296" r:id="rId33"/>
    <p:sldId id="297" r:id="rId34"/>
    <p:sldId id="298" r:id="rId35"/>
    <p:sldId id="299" r:id="rId36"/>
    <p:sldId id="300" r:id="rId37"/>
    <p:sldId id="301" r:id="rId38"/>
    <p:sldId id="302" r:id="rId39"/>
    <p:sldId id="303" r:id="rId40"/>
    <p:sldId id="304" r:id="rId41"/>
    <p:sldId id="305" r:id="rId42"/>
    <p:sldId id="306" r:id="rId43"/>
    <p:sldId id="307" r:id="rId44"/>
    <p:sldId id="308" r:id="rId45"/>
    <p:sldId id="309" r:id="rId46"/>
    <p:sldId id="310" r:id="rId47"/>
    <p:sldId id="311" r:id="rId48"/>
    <p:sldId id="312" r:id="rId49"/>
    <p:sldId id="313" r:id="rId50"/>
    <p:sldId id="314" r:id="rId51"/>
    <p:sldId id="315" r:id="rId52"/>
    <p:sldId id="316" r:id="rId53"/>
    <p:sldId id="317" r:id="rId54"/>
    <p:sldId id="318" r:id="rId55"/>
    <p:sldId id="319" r:id="rId56"/>
    <p:sldId id="320" r:id="rId57"/>
    <p:sldId id="321" r:id="rId58"/>
    <p:sldId id="322" r:id="rId59"/>
    <p:sldId id="389" r:id="rId60"/>
    <p:sldId id="323" r:id="rId61"/>
    <p:sldId id="324" r:id="rId62"/>
    <p:sldId id="325" r:id="rId63"/>
    <p:sldId id="326" r:id="rId64"/>
    <p:sldId id="327" r:id="rId65"/>
    <p:sldId id="328" r:id="rId66"/>
    <p:sldId id="329" r:id="rId67"/>
    <p:sldId id="330" r:id="rId68"/>
    <p:sldId id="331" r:id="rId69"/>
    <p:sldId id="332" r:id="rId70"/>
    <p:sldId id="333" r:id="rId71"/>
    <p:sldId id="334" r:id="rId72"/>
    <p:sldId id="335" r:id="rId73"/>
    <p:sldId id="336" r:id="rId74"/>
    <p:sldId id="337" r:id="rId75"/>
    <p:sldId id="338" r:id="rId76"/>
    <p:sldId id="339" r:id="rId77"/>
    <p:sldId id="340" r:id="rId78"/>
    <p:sldId id="341" r:id="rId79"/>
    <p:sldId id="342" r:id="rId80"/>
    <p:sldId id="343" r:id="rId81"/>
    <p:sldId id="344" r:id="rId82"/>
    <p:sldId id="345" r:id="rId83"/>
    <p:sldId id="346" r:id="rId84"/>
    <p:sldId id="347" r:id="rId85"/>
    <p:sldId id="348" r:id="rId86"/>
    <p:sldId id="349" r:id="rId87"/>
    <p:sldId id="350" r:id="rId88"/>
    <p:sldId id="351" r:id="rId89"/>
    <p:sldId id="352" r:id="rId90"/>
    <p:sldId id="353" r:id="rId91"/>
    <p:sldId id="354" r:id="rId92"/>
    <p:sldId id="355" r:id="rId93"/>
    <p:sldId id="356" r:id="rId94"/>
    <p:sldId id="357" r:id="rId95"/>
    <p:sldId id="358" r:id="rId96"/>
    <p:sldId id="359" r:id="rId97"/>
    <p:sldId id="360" r:id="rId98"/>
    <p:sldId id="361" r:id="rId99"/>
    <p:sldId id="362" r:id="rId100"/>
    <p:sldId id="363" r:id="rId101"/>
    <p:sldId id="364" r:id="rId102"/>
    <p:sldId id="365" r:id="rId103"/>
    <p:sldId id="366" r:id="rId104"/>
    <p:sldId id="367" r:id="rId105"/>
    <p:sldId id="368" r:id="rId106"/>
    <p:sldId id="369" r:id="rId107"/>
    <p:sldId id="370" r:id="rId108"/>
    <p:sldId id="371" r:id="rId109"/>
    <p:sldId id="372" r:id="rId110"/>
    <p:sldId id="373" r:id="rId111"/>
    <p:sldId id="374" r:id="rId112"/>
    <p:sldId id="375" r:id="rId113"/>
    <p:sldId id="376" r:id="rId114"/>
    <p:sldId id="377" r:id="rId115"/>
    <p:sldId id="378" r:id="rId116"/>
    <p:sldId id="379" r:id="rId117"/>
    <p:sldId id="380" r:id="rId118"/>
    <p:sldId id="381" r:id="rId119"/>
    <p:sldId id="382" r:id="rId120"/>
    <p:sldId id="383" r:id="rId121"/>
    <p:sldId id="384" r:id="rId122"/>
    <p:sldId id="385" r:id="rId123"/>
    <p:sldId id="386" r:id="rId124"/>
    <p:sldId id="387" r:id="rId125"/>
    <p:sldId id="388" r:id="rId126"/>
    <p:sldId id="390" r:id="rId127"/>
    <p:sldId id="391" r:id="rId128"/>
    <p:sldId id="394" r:id="rId129"/>
    <p:sldId id="395" r:id="rId130"/>
    <p:sldId id="396" r:id="rId131"/>
    <p:sldId id="397" r:id="rId132"/>
    <p:sldId id="398" r:id="rId133"/>
    <p:sldId id="399" r:id="rId134"/>
    <p:sldId id="400" r:id="rId135"/>
    <p:sldId id="401" r:id="rId136"/>
    <p:sldId id="402" r:id="rId137"/>
    <p:sldId id="405" r:id="rId138"/>
    <p:sldId id="406" r:id="rId139"/>
    <p:sldId id="407" r:id="rId140"/>
    <p:sldId id="410" r:id="rId141"/>
    <p:sldId id="411" r:id="rId142"/>
    <p:sldId id="413" r:id="rId143"/>
    <p:sldId id="412" r:id="rId144"/>
    <p:sldId id="414" r:id="rId145"/>
    <p:sldId id="415" r:id="rId146"/>
    <p:sldId id="418" r:id="rId147"/>
    <p:sldId id="423" r:id="rId148"/>
    <p:sldId id="419" r:id="rId149"/>
    <p:sldId id="424" r:id="rId150"/>
  </p:sldIdLst>
  <p:sldSz cx="9144000" cy="6858000" type="screen4x3"/>
  <p:notesSz cx="6858000" cy="9144000"/>
  <p:defaultTextStyle>
    <a:defPPr>
      <a:defRPr lang="sr-Latn-CS"/>
    </a:defPPr>
    <a:lvl1pPr algn="l" rtl="0" fontAlgn="base">
      <a:spcBef>
        <a:spcPct val="0"/>
      </a:spcBef>
      <a:spcAft>
        <a:spcPct val="0"/>
      </a:spcAft>
      <a:defRPr sz="2000" kern="1200">
        <a:solidFill>
          <a:schemeClr val="tx1"/>
        </a:solidFill>
        <a:latin typeface="Arial" pitchFamily="34" charset="0"/>
        <a:ea typeface="+mn-ea"/>
        <a:cs typeface="+mn-cs"/>
      </a:defRPr>
    </a:lvl1pPr>
    <a:lvl2pPr marL="457200" algn="l" rtl="0" fontAlgn="base">
      <a:spcBef>
        <a:spcPct val="0"/>
      </a:spcBef>
      <a:spcAft>
        <a:spcPct val="0"/>
      </a:spcAft>
      <a:defRPr sz="2000" kern="1200">
        <a:solidFill>
          <a:schemeClr val="tx1"/>
        </a:solidFill>
        <a:latin typeface="Arial" pitchFamily="34" charset="0"/>
        <a:ea typeface="+mn-ea"/>
        <a:cs typeface="+mn-cs"/>
      </a:defRPr>
    </a:lvl2pPr>
    <a:lvl3pPr marL="914400" algn="l" rtl="0" fontAlgn="base">
      <a:spcBef>
        <a:spcPct val="0"/>
      </a:spcBef>
      <a:spcAft>
        <a:spcPct val="0"/>
      </a:spcAft>
      <a:defRPr sz="2000" kern="1200">
        <a:solidFill>
          <a:schemeClr val="tx1"/>
        </a:solidFill>
        <a:latin typeface="Arial" pitchFamily="34" charset="0"/>
        <a:ea typeface="+mn-ea"/>
        <a:cs typeface="+mn-cs"/>
      </a:defRPr>
    </a:lvl3pPr>
    <a:lvl4pPr marL="1371600" algn="l" rtl="0" fontAlgn="base">
      <a:spcBef>
        <a:spcPct val="0"/>
      </a:spcBef>
      <a:spcAft>
        <a:spcPct val="0"/>
      </a:spcAft>
      <a:defRPr sz="2000" kern="1200">
        <a:solidFill>
          <a:schemeClr val="tx1"/>
        </a:solidFill>
        <a:latin typeface="Arial" pitchFamily="34" charset="0"/>
        <a:ea typeface="+mn-ea"/>
        <a:cs typeface="+mn-cs"/>
      </a:defRPr>
    </a:lvl4pPr>
    <a:lvl5pPr marL="1828800" algn="l" rtl="0" fontAlgn="base">
      <a:spcBef>
        <a:spcPct val="0"/>
      </a:spcBef>
      <a:spcAft>
        <a:spcPct val="0"/>
      </a:spcAft>
      <a:defRPr sz="2000" kern="1200">
        <a:solidFill>
          <a:schemeClr val="tx1"/>
        </a:solidFill>
        <a:latin typeface="Arial" pitchFamily="34" charset="0"/>
        <a:ea typeface="+mn-ea"/>
        <a:cs typeface="+mn-cs"/>
      </a:defRPr>
    </a:lvl5pPr>
    <a:lvl6pPr marL="2286000" algn="l" defTabSz="914400" rtl="0" eaLnBrk="1" latinLnBrk="0" hangingPunct="1">
      <a:defRPr sz="2000" kern="1200">
        <a:solidFill>
          <a:schemeClr val="tx1"/>
        </a:solidFill>
        <a:latin typeface="Arial" pitchFamily="34" charset="0"/>
        <a:ea typeface="+mn-ea"/>
        <a:cs typeface="+mn-cs"/>
      </a:defRPr>
    </a:lvl6pPr>
    <a:lvl7pPr marL="2743200" algn="l" defTabSz="914400" rtl="0" eaLnBrk="1" latinLnBrk="0" hangingPunct="1">
      <a:defRPr sz="2000" kern="1200">
        <a:solidFill>
          <a:schemeClr val="tx1"/>
        </a:solidFill>
        <a:latin typeface="Arial" pitchFamily="34" charset="0"/>
        <a:ea typeface="+mn-ea"/>
        <a:cs typeface="+mn-cs"/>
      </a:defRPr>
    </a:lvl7pPr>
    <a:lvl8pPr marL="3200400" algn="l" defTabSz="914400" rtl="0" eaLnBrk="1" latinLnBrk="0" hangingPunct="1">
      <a:defRPr sz="2000" kern="1200">
        <a:solidFill>
          <a:schemeClr val="tx1"/>
        </a:solidFill>
        <a:latin typeface="Arial" pitchFamily="34" charset="0"/>
        <a:ea typeface="+mn-ea"/>
        <a:cs typeface="+mn-cs"/>
      </a:defRPr>
    </a:lvl8pPr>
    <a:lvl9pPr marL="3657600" algn="l" defTabSz="914400" rtl="0" eaLnBrk="1" latinLnBrk="0" hangingPunct="1">
      <a:defRPr sz="2000" kern="1200">
        <a:solidFill>
          <a:schemeClr val="tx1"/>
        </a:solidFill>
        <a:latin typeface="Arial"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F86D3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4" d="100"/>
          <a:sy n="114" d="100"/>
        </p:scale>
        <p:origin x="1446"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38" Type="http://schemas.openxmlformats.org/officeDocument/2006/relationships/slide" Target="slides/slide137.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53" Type="http://schemas.openxmlformats.org/officeDocument/2006/relationships/slide" Target="slides/slide52.xml"/><Relationship Id="rId74" Type="http://schemas.openxmlformats.org/officeDocument/2006/relationships/slide" Target="slides/slide73.xml"/><Relationship Id="rId128" Type="http://schemas.openxmlformats.org/officeDocument/2006/relationships/slide" Target="slides/slide127.xml"/><Relationship Id="rId149" Type="http://schemas.openxmlformats.org/officeDocument/2006/relationships/slide" Target="slides/slide148.xml"/><Relationship Id="rId5" Type="http://schemas.openxmlformats.org/officeDocument/2006/relationships/slide" Target="slides/slide4.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slide" Target="slides/slide149.xml"/><Relationship Id="rId155" Type="http://schemas.openxmlformats.org/officeDocument/2006/relationships/tableStyles" Target="tableStyles.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slide" Target="slides/slide139.xml"/><Relationship Id="rId145" Type="http://schemas.openxmlformats.org/officeDocument/2006/relationships/slide" Target="slides/slide144.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slide" Target="slides/slide129.xml"/><Relationship Id="rId135" Type="http://schemas.openxmlformats.org/officeDocument/2006/relationships/slide" Target="slides/slide134.xml"/><Relationship Id="rId151" Type="http://schemas.openxmlformats.org/officeDocument/2006/relationships/notesMaster" Target="notesMasters/notesMaster1.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presProps" Target="presProps.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viewProps" Target="viewProps.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slide" Target="slides/slide147.xml"/><Relationship Id="rId4" Type="http://schemas.openxmlformats.org/officeDocument/2006/relationships/slide" Target="slides/slide3.xml"/><Relationship Id="rId9" Type="http://schemas.openxmlformats.org/officeDocument/2006/relationships/slide" Target="slides/slide8.xml"/><Relationship Id="rId26" Type="http://schemas.openxmlformats.org/officeDocument/2006/relationships/slide" Target="slides/slide25.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54" Type="http://schemas.openxmlformats.org/officeDocument/2006/relationships/theme" Target="theme/theme1.xml"/><Relationship Id="rId16" Type="http://schemas.openxmlformats.org/officeDocument/2006/relationships/slide" Target="slides/slide15.xml"/><Relationship Id="rId37" Type="http://schemas.openxmlformats.org/officeDocument/2006/relationships/slide" Target="slides/slide36.xml"/><Relationship Id="rId58" Type="http://schemas.openxmlformats.org/officeDocument/2006/relationships/slide" Target="slides/slide57.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44" Type="http://schemas.openxmlformats.org/officeDocument/2006/relationships/slide" Target="slides/slide143.xml"/><Relationship Id="rId90" Type="http://schemas.openxmlformats.org/officeDocument/2006/relationships/slide" Target="slides/slide89.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98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smtClean="0"/>
            </a:lvl1pPr>
          </a:lstStyle>
          <a:p>
            <a:pPr>
              <a:defRPr/>
            </a:pPr>
            <a:endParaRPr lang="en-US"/>
          </a:p>
        </p:txBody>
      </p:sp>
      <p:sp>
        <p:nvSpPr>
          <p:cNvPr id="7987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smtClean="0"/>
            </a:lvl1pPr>
          </a:lstStyle>
          <a:p>
            <a:pPr>
              <a:defRPr/>
            </a:pPr>
            <a:fld id="{08CC9574-49E7-4994-B975-368A37849B83}" type="datetimeFigureOut">
              <a:rPr lang="en-US"/>
              <a:pPr>
                <a:defRPr/>
              </a:pPr>
              <a:t>10/1/2020</a:t>
            </a:fld>
            <a:endParaRPr lang="en-US"/>
          </a:p>
        </p:txBody>
      </p:sp>
      <p:sp>
        <p:nvSpPr>
          <p:cNvPr id="15667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7987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7987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smtClean="0"/>
            </a:lvl1pPr>
          </a:lstStyle>
          <a:p>
            <a:pPr>
              <a:defRPr/>
            </a:pPr>
            <a:endParaRPr lang="en-US"/>
          </a:p>
        </p:txBody>
      </p:sp>
      <p:sp>
        <p:nvSpPr>
          <p:cNvPr id="7987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smtClean="0"/>
            </a:lvl1pPr>
          </a:lstStyle>
          <a:p>
            <a:pPr>
              <a:defRPr/>
            </a:pPr>
            <a:fld id="{13FFEAF3-9705-4647-9F04-812E380CD35A}" type="slidenum">
              <a:rPr lang="en-US"/>
              <a:pPr>
                <a:defRPr/>
              </a:pPr>
              <a:t>‹#›</a:t>
            </a:fld>
            <a:endParaRPr lang="en-US"/>
          </a:p>
        </p:txBody>
      </p:sp>
    </p:spTree>
    <p:extLst>
      <p:ext uri="{BB962C8B-B14F-4D97-AF65-F5344CB8AC3E}">
        <p14:creationId xmlns:p14="http://schemas.microsoft.com/office/powerpoint/2010/main" val="115323579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3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3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4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4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4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4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14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14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14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14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14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14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2"/>
          <p:cNvSpPr>
            <a:spLocks noGrp="1" noRot="1" noChangeAspect="1" noChangeArrowheads="1" noTextEdit="1"/>
          </p:cNvSpPr>
          <p:nvPr>
            <p:ph type="sldImg"/>
          </p:nvPr>
        </p:nvSpPr>
        <p:spPr>
          <a:ln/>
        </p:spPr>
      </p:sp>
      <p:sp>
        <p:nvSpPr>
          <p:cNvPr id="157699" name="Rectangle 3"/>
          <p:cNvSpPr>
            <a:spLocks noGrp="1" noChangeArrowheads="1"/>
          </p:cNvSpPr>
          <p:nvPr>
            <p:ph type="body" idx="1"/>
          </p:nvPr>
        </p:nvSpPr>
        <p:spPr>
          <a:xfrm>
            <a:off x="914400" y="4343400"/>
            <a:ext cx="5029200" cy="4114800"/>
          </a:xfrm>
          <a:noFill/>
          <a:ln/>
        </p:spPr>
        <p:txBody>
          <a:bodyPr/>
          <a:lstStyle/>
          <a:p>
            <a:pPr eaLnBrk="1" hangingPunct="1"/>
            <a:endParaRPr lang="en-US" smtClean="0"/>
          </a:p>
        </p:txBody>
      </p:sp>
    </p:spTree>
    <p:extLst>
      <p:ext uri="{BB962C8B-B14F-4D97-AF65-F5344CB8AC3E}">
        <p14:creationId xmlns:p14="http://schemas.microsoft.com/office/powerpoint/2010/main" val="208317330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Rectangle 2"/>
          <p:cNvSpPr>
            <a:spLocks noGrp="1" noRot="1" noChangeAspect="1" noChangeArrowheads="1" noTextEdit="1"/>
          </p:cNvSpPr>
          <p:nvPr>
            <p:ph type="sldImg"/>
          </p:nvPr>
        </p:nvSpPr>
        <p:spPr>
          <a:ln/>
        </p:spPr>
      </p:sp>
      <p:sp>
        <p:nvSpPr>
          <p:cNvPr id="166915" name="Rectangle 3"/>
          <p:cNvSpPr>
            <a:spLocks noGrp="1" noChangeArrowheads="1"/>
          </p:cNvSpPr>
          <p:nvPr>
            <p:ph type="body" idx="1"/>
          </p:nvPr>
        </p:nvSpPr>
        <p:spPr>
          <a:xfrm>
            <a:off x="914400" y="4343400"/>
            <a:ext cx="5029200" cy="4114800"/>
          </a:xfrm>
          <a:noFill/>
          <a:ln/>
        </p:spPr>
        <p:txBody>
          <a:bodyPr/>
          <a:lstStyle/>
          <a:p>
            <a:pPr eaLnBrk="1" hangingPunct="1"/>
            <a:endParaRPr lang="en-CA" smtClean="0"/>
          </a:p>
        </p:txBody>
      </p:sp>
    </p:spTree>
    <p:extLst>
      <p:ext uri="{BB962C8B-B14F-4D97-AF65-F5344CB8AC3E}">
        <p14:creationId xmlns:p14="http://schemas.microsoft.com/office/powerpoint/2010/main" val="35593455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Rectangle 2"/>
          <p:cNvSpPr>
            <a:spLocks noGrp="1" noRot="1" noChangeAspect="1" noChangeArrowheads="1" noTextEdit="1"/>
          </p:cNvSpPr>
          <p:nvPr>
            <p:ph type="sldImg"/>
          </p:nvPr>
        </p:nvSpPr>
        <p:spPr>
          <a:ln/>
        </p:spPr>
      </p:sp>
      <p:sp>
        <p:nvSpPr>
          <p:cNvPr id="167939" name="Rectangle 3"/>
          <p:cNvSpPr>
            <a:spLocks noGrp="1" noChangeArrowheads="1"/>
          </p:cNvSpPr>
          <p:nvPr>
            <p:ph type="body" idx="1"/>
          </p:nvPr>
        </p:nvSpPr>
        <p:spPr>
          <a:xfrm>
            <a:off x="914400" y="4343400"/>
            <a:ext cx="5029200" cy="4114800"/>
          </a:xfrm>
          <a:noFill/>
          <a:ln/>
        </p:spPr>
        <p:txBody>
          <a:bodyPr/>
          <a:lstStyle/>
          <a:p>
            <a:pPr eaLnBrk="1" hangingPunct="1"/>
            <a:endParaRPr lang="en-CA" smtClean="0"/>
          </a:p>
        </p:txBody>
      </p:sp>
    </p:spTree>
    <p:extLst>
      <p:ext uri="{BB962C8B-B14F-4D97-AF65-F5344CB8AC3E}">
        <p14:creationId xmlns:p14="http://schemas.microsoft.com/office/powerpoint/2010/main" val="14460065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Rectangle 2"/>
          <p:cNvSpPr>
            <a:spLocks noGrp="1" noRot="1" noChangeAspect="1" noChangeArrowheads="1" noTextEdit="1"/>
          </p:cNvSpPr>
          <p:nvPr>
            <p:ph type="sldImg"/>
          </p:nvPr>
        </p:nvSpPr>
        <p:spPr>
          <a:ln/>
        </p:spPr>
      </p:sp>
      <p:sp>
        <p:nvSpPr>
          <p:cNvPr id="168963" name="Rectangle 3"/>
          <p:cNvSpPr>
            <a:spLocks noGrp="1" noChangeArrowheads="1"/>
          </p:cNvSpPr>
          <p:nvPr>
            <p:ph type="body" idx="1"/>
          </p:nvPr>
        </p:nvSpPr>
        <p:spPr>
          <a:xfrm>
            <a:off x="914400" y="4343400"/>
            <a:ext cx="5029200" cy="4114800"/>
          </a:xfrm>
          <a:noFill/>
          <a:ln/>
        </p:spPr>
        <p:txBody>
          <a:bodyPr/>
          <a:lstStyle/>
          <a:p>
            <a:pPr eaLnBrk="1" hangingPunct="1"/>
            <a:endParaRPr lang="en-CA" smtClean="0"/>
          </a:p>
        </p:txBody>
      </p:sp>
    </p:spTree>
    <p:extLst>
      <p:ext uri="{BB962C8B-B14F-4D97-AF65-F5344CB8AC3E}">
        <p14:creationId xmlns:p14="http://schemas.microsoft.com/office/powerpoint/2010/main" val="17617020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Rectangle 2"/>
          <p:cNvSpPr>
            <a:spLocks noGrp="1" noRot="1" noChangeAspect="1" noChangeArrowheads="1" noTextEdit="1"/>
          </p:cNvSpPr>
          <p:nvPr>
            <p:ph type="sldImg"/>
          </p:nvPr>
        </p:nvSpPr>
        <p:spPr>
          <a:ln/>
        </p:spPr>
      </p:sp>
      <p:sp>
        <p:nvSpPr>
          <p:cNvPr id="169987" name="Rectangle 3"/>
          <p:cNvSpPr>
            <a:spLocks noGrp="1" noChangeArrowheads="1"/>
          </p:cNvSpPr>
          <p:nvPr>
            <p:ph type="body" idx="1"/>
          </p:nvPr>
        </p:nvSpPr>
        <p:spPr>
          <a:xfrm>
            <a:off x="914400" y="4343400"/>
            <a:ext cx="5029200" cy="4114800"/>
          </a:xfrm>
          <a:noFill/>
          <a:ln/>
        </p:spPr>
        <p:txBody>
          <a:bodyPr/>
          <a:lstStyle/>
          <a:p>
            <a:pPr eaLnBrk="1" hangingPunct="1"/>
            <a:endParaRPr lang="en-CA" smtClean="0"/>
          </a:p>
        </p:txBody>
      </p:sp>
    </p:spTree>
    <p:extLst>
      <p:ext uri="{BB962C8B-B14F-4D97-AF65-F5344CB8AC3E}">
        <p14:creationId xmlns:p14="http://schemas.microsoft.com/office/powerpoint/2010/main" val="135781340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Rectangle 2"/>
          <p:cNvSpPr>
            <a:spLocks noGrp="1" noRot="1" noChangeAspect="1" noChangeArrowheads="1" noTextEdit="1"/>
          </p:cNvSpPr>
          <p:nvPr>
            <p:ph type="sldImg"/>
          </p:nvPr>
        </p:nvSpPr>
        <p:spPr>
          <a:ln/>
        </p:spPr>
      </p:sp>
      <p:sp>
        <p:nvSpPr>
          <p:cNvPr id="171011" name="Rectangle 3"/>
          <p:cNvSpPr>
            <a:spLocks noGrp="1" noChangeArrowheads="1"/>
          </p:cNvSpPr>
          <p:nvPr>
            <p:ph type="body" idx="1"/>
          </p:nvPr>
        </p:nvSpPr>
        <p:spPr>
          <a:xfrm>
            <a:off x="914400" y="4343400"/>
            <a:ext cx="5029200" cy="4114800"/>
          </a:xfrm>
          <a:noFill/>
          <a:ln/>
        </p:spPr>
        <p:txBody>
          <a:bodyPr/>
          <a:lstStyle/>
          <a:p>
            <a:pPr eaLnBrk="1" hangingPunct="1"/>
            <a:endParaRPr lang="en-CA" smtClean="0"/>
          </a:p>
        </p:txBody>
      </p:sp>
    </p:spTree>
    <p:extLst>
      <p:ext uri="{BB962C8B-B14F-4D97-AF65-F5344CB8AC3E}">
        <p14:creationId xmlns:p14="http://schemas.microsoft.com/office/powerpoint/2010/main" val="106360613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Rectangle 2"/>
          <p:cNvSpPr>
            <a:spLocks noGrp="1" noRot="1" noChangeAspect="1" noChangeArrowheads="1" noTextEdit="1"/>
          </p:cNvSpPr>
          <p:nvPr>
            <p:ph type="sldImg"/>
          </p:nvPr>
        </p:nvSpPr>
        <p:spPr>
          <a:ln/>
        </p:spPr>
      </p:sp>
      <p:sp>
        <p:nvSpPr>
          <p:cNvPr id="172035" name="Rectangle 3"/>
          <p:cNvSpPr>
            <a:spLocks noGrp="1" noChangeArrowheads="1"/>
          </p:cNvSpPr>
          <p:nvPr>
            <p:ph type="body" idx="1"/>
          </p:nvPr>
        </p:nvSpPr>
        <p:spPr>
          <a:xfrm>
            <a:off x="914400" y="4343400"/>
            <a:ext cx="5029200" cy="4114800"/>
          </a:xfrm>
          <a:noFill/>
          <a:ln/>
        </p:spPr>
        <p:txBody>
          <a:bodyPr/>
          <a:lstStyle/>
          <a:p>
            <a:pPr eaLnBrk="1" hangingPunct="1"/>
            <a:endParaRPr lang="en-CA" smtClean="0"/>
          </a:p>
        </p:txBody>
      </p:sp>
    </p:spTree>
    <p:extLst>
      <p:ext uri="{BB962C8B-B14F-4D97-AF65-F5344CB8AC3E}">
        <p14:creationId xmlns:p14="http://schemas.microsoft.com/office/powerpoint/2010/main" val="180216762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Rectangle 2"/>
          <p:cNvSpPr>
            <a:spLocks noGrp="1" noRot="1" noChangeAspect="1" noChangeArrowheads="1" noTextEdit="1"/>
          </p:cNvSpPr>
          <p:nvPr>
            <p:ph type="sldImg"/>
          </p:nvPr>
        </p:nvSpPr>
        <p:spPr>
          <a:ln/>
        </p:spPr>
      </p:sp>
      <p:sp>
        <p:nvSpPr>
          <p:cNvPr id="173059" name="Rectangle 3"/>
          <p:cNvSpPr>
            <a:spLocks noGrp="1" noChangeArrowheads="1"/>
          </p:cNvSpPr>
          <p:nvPr>
            <p:ph type="body" idx="1"/>
          </p:nvPr>
        </p:nvSpPr>
        <p:spPr>
          <a:xfrm>
            <a:off x="914400" y="4343400"/>
            <a:ext cx="5029200" cy="4114800"/>
          </a:xfrm>
          <a:noFill/>
          <a:ln/>
        </p:spPr>
        <p:txBody>
          <a:bodyPr/>
          <a:lstStyle/>
          <a:p>
            <a:pPr eaLnBrk="1" hangingPunct="1"/>
            <a:endParaRPr lang="en-CA" smtClean="0"/>
          </a:p>
        </p:txBody>
      </p:sp>
    </p:spTree>
    <p:extLst>
      <p:ext uri="{BB962C8B-B14F-4D97-AF65-F5344CB8AC3E}">
        <p14:creationId xmlns:p14="http://schemas.microsoft.com/office/powerpoint/2010/main" val="415085076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Rectangle 2"/>
          <p:cNvSpPr>
            <a:spLocks noGrp="1" noRot="1" noChangeAspect="1" noChangeArrowheads="1" noTextEdit="1"/>
          </p:cNvSpPr>
          <p:nvPr>
            <p:ph type="sldImg"/>
          </p:nvPr>
        </p:nvSpPr>
        <p:spPr>
          <a:ln/>
        </p:spPr>
      </p:sp>
      <p:sp>
        <p:nvSpPr>
          <p:cNvPr id="174083" name="Rectangle 3"/>
          <p:cNvSpPr>
            <a:spLocks noGrp="1" noChangeArrowheads="1"/>
          </p:cNvSpPr>
          <p:nvPr>
            <p:ph type="body" idx="1"/>
          </p:nvPr>
        </p:nvSpPr>
        <p:spPr>
          <a:xfrm>
            <a:off x="914400" y="4343400"/>
            <a:ext cx="5029200" cy="4114800"/>
          </a:xfrm>
          <a:noFill/>
          <a:ln/>
        </p:spPr>
        <p:txBody>
          <a:bodyPr/>
          <a:lstStyle/>
          <a:p>
            <a:pPr eaLnBrk="1" hangingPunct="1"/>
            <a:endParaRPr lang="en-CA" smtClean="0"/>
          </a:p>
        </p:txBody>
      </p:sp>
    </p:spTree>
    <p:extLst>
      <p:ext uri="{BB962C8B-B14F-4D97-AF65-F5344CB8AC3E}">
        <p14:creationId xmlns:p14="http://schemas.microsoft.com/office/powerpoint/2010/main" val="278786424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Rectangle 2"/>
          <p:cNvSpPr>
            <a:spLocks noGrp="1" noRot="1" noChangeAspect="1" noChangeArrowheads="1" noTextEdit="1"/>
          </p:cNvSpPr>
          <p:nvPr>
            <p:ph type="sldImg"/>
          </p:nvPr>
        </p:nvSpPr>
        <p:spPr>
          <a:ln/>
        </p:spPr>
      </p:sp>
      <p:sp>
        <p:nvSpPr>
          <p:cNvPr id="175107" name="Rectangle 3"/>
          <p:cNvSpPr>
            <a:spLocks noGrp="1" noChangeArrowheads="1"/>
          </p:cNvSpPr>
          <p:nvPr>
            <p:ph type="body" idx="1"/>
          </p:nvPr>
        </p:nvSpPr>
        <p:spPr>
          <a:xfrm>
            <a:off x="914400" y="4343400"/>
            <a:ext cx="5029200" cy="4114800"/>
          </a:xfrm>
          <a:noFill/>
          <a:ln/>
        </p:spPr>
        <p:txBody>
          <a:bodyPr/>
          <a:lstStyle/>
          <a:p>
            <a:pPr eaLnBrk="1" hangingPunct="1"/>
            <a:endParaRPr lang="en-CA" smtClean="0"/>
          </a:p>
        </p:txBody>
      </p:sp>
    </p:spTree>
    <p:extLst>
      <p:ext uri="{BB962C8B-B14F-4D97-AF65-F5344CB8AC3E}">
        <p14:creationId xmlns:p14="http://schemas.microsoft.com/office/powerpoint/2010/main" val="387986390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Rectangle 2"/>
          <p:cNvSpPr>
            <a:spLocks noGrp="1" noRot="1" noChangeAspect="1" noChangeArrowheads="1" noTextEdit="1"/>
          </p:cNvSpPr>
          <p:nvPr>
            <p:ph type="sldImg"/>
          </p:nvPr>
        </p:nvSpPr>
        <p:spPr>
          <a:ln/>
        </p:spPr>
      </p:sp>
      <p:sp>
        <p:nvSpPr>
          <p:cNvPr id="176131" name="Rectangle 3"/>
          <p:cNvSpPr>
            <a:spLocks noGrp="1" noChangeArrowheads="1"/>
          </p:cNvSpPr>
          <p:nvPr>
            <p:ph type="body" idx="1"/>
          </p:nvPr>
        </p:nvSpPr>
        <p:spPr>
          <a:xfrm>
            <a:off x="914400" y="4343400"/>
            <a:ext cx="5029200" cy="4114800"/>
          </a:xfrm>
          <a:noFill/>
          <a:ln/>
        </p:spPr>
        <p:txBody>
          <a:bodyPr/>
          <a:lstStyle/>
          <a:p>
            <a:pPr eaLnBrk="1" hangingPunct="1"/>
            <a:endParaRPr lang="en-CA" smtClean="0"/>
          </a:p>
        </p:txBody>
      </p:sp>
    </p:spTree>
    <p:extLst>
      <p:ext uri="{BB962C8B-B14F-4D97-AF65-F5344CB8AC3E}">
        <p14:creationId xmlns:p14="http://schemas.microsoft.com/office/powerpoint/2010/main" val="12053510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Rot="1" noChangeAspect="1" noChangeArrowheads="1" noTextEdit="1"/>
          </p:cNvSpPr>
          <p:nvPr>
            <p:ph type="sldImg"/>
          </p:nvPr>
        </p:nvSpPr>
        <p:spPr>
          <a:ln/>
        </p:spPr>
      </p:sp>
      <p:sp>
        <p:nvSpPr>
          <p:cNvPr id="158723" name="Rectangle 3"/>
          <p:cNvSpPr>
            <a:spLocks noGrp="1" noChangeArrowheads="1"/>
          </p:cNvSpPr>
          <p:nvPr>
            <p:ph type="body" idx="1"/>
          </p:nvPr>
        </p:nvSpPr>
        <p:spPr>
          <a:xfrm>
            <a:off x="914400" y="4343400"/>
            <a:ext cx="5029200" cy="4114800"/>
          </a:xfrm>
          <a:noFill/>
          <a:ln/>
        </p:spPr>
        <p:txBody>
          <a:bodyPr/>
          <a:lstStyle/>
          <a:p>
            <a:pPr eaLnBrk="1" hangingPunct="1"/>
            <a:endParaRPr lang="en-CA" smtClean="0"/>
          </a:p>
        </p:txBody>
      </p:sp>
    </p:spTree>
    <p:extLst>
      <p:ext uri="{BB962C8B-B14F-4D97-AF65-F5344CB8AC3E}">
        <p14:creationId xmlns:p14="http://schemas.microsoft.com/office/powerpoint/2010/main" val="137621553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Rectangle 2"/>
          <p:cNvSpPr>
            <a:spLocks noGrp="1" noRot="1" noChangeAspect="1" noChangeArrowheads="1" noTextEdit="1"/>
          </p:cNvSpPr>
          <p:nvPr>
            <p:ph type="sldImg"/>
          </p:nvPr>
        </p:nvSpPr>
        <p:spPr>
          <a:ln/>
        </p:spPr>
      </p:sp>
      <p:sp>
        <p:nvSpPr>
          <p:cNvPr id="177155" name="Rectangle 3"/>
          <p:cNvSpPr>
            <a:spLocks noGrp="1" noChangeArrowheads="1"/>
          </p:cNvSpPr>
          <p:nvPr>
            <p:ph type="body" idx="1"/>
          </p:nvPr>
        </p:nvSpPr>
        <p:spPr>
          <a:xfrm>
            <a:off x="914400" y="4343400"/>
            <a:ext cx="5029200" cy="4114800"/>
          </a:xfrm>
          <a:noFill/>
          <a:ln/>
        </p:spPr>
        <p:txBody>
          <a:bodyPr/>
          <a:lstStyle/>
          <a:p>
            <a:pPr eaLnBrk="1" hangingPunct="1"/>
            <a:endParaRPr lang="en-CA" smtClean="0"/>
          </a:p>
        </p:txBody>
      </p:sp>
    </p:spTree>
    <p:extLst>
      <p:ext uri="{BB962C8B-B14F-4D97-AF65-F5344CB8AC3E}">
        <p14:creationId xmlns:p14="http://schemas.microsoft.com/office/powerpoint/2010/main" val="325000356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Rectangle 2"/>
          <p:cNvSpPr>
            <a:spLocks noGrp="1" noRot="1" noChangeAspect="1" noChangeArrowheads="1" noTextEdit="1"/>
          </p:cNvSpPr>
          <p:nvPr>
            <p:ph type="sldImg"/>
          </p:nvPr>
        </p:nvSpPr>
        <p:spPr>
          <a:ln/>
        </p:spPr>
      </p:sp>
      <p:sp>
        <p:nvSpPr>
          <p:cNvPr id="178179" name="Rectangle 3"/>
          <p:cNvSpPr>
            <a:spLocks noGrp="1" noChangeArrowheads="1"/>
          </p:cNvSpPr>
          <p:nvPr>
            <p:ph type="body" idx="1"/>
          </p:nvPr>
        </p:nvSpPr>
        <p:spPr>
          <a:xfrm>
            <a:off x="914400" y="4343400"/>
            <a:ext cx="5029200" cy="4114800"/>
          </a:xfrm>
          <a:noFill/>
          <a:ln/>
        </p:spPr>
        <p:txBody>
          <a:bodyPr/>
          <a:lstStyle/>
          <a:p>
            <a:pPr eaLnBrk="1" hangingPunct="1"/>
            <a:endParaRPr lang="en-CA" smtClean="0"/>
          </a:p>
        </p:txBody>
      </p:sp>
    </p:spTree>
    <p:extLst>
      <p:ext uri="{BB962C8B-B14F-4D97-AF65-F5344CB8AC3E}">
        <p14:creationId xmlns:p14="http://schemas.microsoft.com/office/powerpoint/2010/main" val="51471850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Rectangle 2"/>
          <p:cNvSpPr>
            <a:spLocks noGrp="1" noRot="1" noChangeAspect="1" noChangeArrowheads="1" noTextEdit="1"/>
          </p:cNvSpPr>
          <p:nvPr>
            <p:ph type="sldImg"/>
          </p:nvPr>
        </p:nvSpPr>
        <p:spPr>
          <a:ln/>
        </p:spPr>
      </p:sp>
      <p:sp>
        <p:nvSpPr>
          <p:cNvPr id="179203" name="Rectangle 3"/>
          <p:cNvSpPr>
            <a:spLocks noGrp="1" noChangeArrowheads="1"/>
          </p:cNvSpPr>
          <p:nvPr>
            <p:ph type="body" idx="1"/>
          </p:nvPr>
        </p:nvSpPr>
        <p:spPr>
          <a:xfrm>
            <a:off x="914400" y="4343400"/>
            <a:ext cx="5029200" cy="4114800"/>
          </a:xfrm>
          <a:noFill/>
          <a:ln/>
        </p:spPr>
        <p:txBody>
          <a:bodyPr/>
          <a:lstStyle/>
          <a:p>
            <a:pPr eaLnBrk="1" hangingPunct="1"/>
            <a:endParaRPr lang="en-CA" smtClean="0"/>
          </a:p>
        </p:txBody>
      </p:sp>
    </p:spTree>
    <p:extLst>
      <p:ext uri="{BB962C8B-B14F-4D97-AF65-F5344CB8AC3E}">
        <p14:creationId xmlns:p14="http://schemas.microsoft.com/office/powerpoint/2010/main" val="294636505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Rectangle 2"/>
          <p:cNvSpPr>
            <a:spLocks noGrp="1" noRot="1" noChangeAspect="1" noChangeArrowheads="1" noTextEdit="1"/>
          </p:cNvSpPr>
          <p:nvPr>
            <p:ph type="sldImg"/>
          </p:nvPr>
        </p:nvSpPr>
        <p:spPr>
          <a:ln/>
        </p:spPr>
      </p:sp>
      <p:sp>
        <p:nvSpPr>
          <p:cNvPr id="180227" name="Rectangle 3"/>
          <p:cNvSpPr>
            <a:spLocks noGrp="1" noChangeArrowheads="1"/>
          </p:cNvSpPr>
          <p:nvPr>
            <p:ph type="body" idx="1"/>
          </p:nvPr>
        </p:nvSpPr>
        <p:spPr>
          <a:xfrm>
            <a:off x="914400" y="4343400"/>
            <a:ext cx="5029200" cy="4114800"/>
          </a:xfrm>
          <a:noFill/>
          <a:ln/>
        </p:spPr>
        <p:txBody>
          <a:bodyPr/>
          <a:lstStyle/>
          <a:p>
            <a:pPr eaLnBrk="1" hangingPunct="1"/>
            <a:endParaRPr lang="en-CA" smtClean="0"/>
          </a:p>
        </p:txBody>
      </p:sp>
    </p:spTree>
    <p:extLst>
      <p:ext uri="{BB962C8B-B14F-4D97-AF65-F5344CB8AC3E}">
        <p14:creationId xmlns:p14="http://schemas.microsoft.com/office/powerpoint/2010/main" val="337915183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Rectangle 2"/>
          <p:cNvSpPr>
            <a:spLocks noGrp="1" noRot="1" noChangeAspect="1" noChangeArrowheads="1" noTextEdit="1"/>
          </p:cNvSpPr>
          <p:nvPr>
            <p:ph type="sldImg"/>
          </p:nvPr>
        </p:nvSpPr>
        <p:spPr>
          <a:ln/>
        </p:spPr>
      </p:sp>
      <p:sp>
        <p:nvSpPr>
          <p:cNvPr id="181251" name="Rectangle 3"/>
          <p:cNvSpPr>
            <a:spLocks noGrp="1" noChangeArrowheads="1"/>
          </p:cNvSpPr>
          <p:nvPr>
            <p:ph type="body" idx="1"/>
          </p:nvPr>
        </p:nvSpPr>
        <p:spPr>
          <a:xfrm>
            <a:off x="914400" y="4343400"/>
            <a:ext cx="5029200" cy="4114800"/>
          </a:xfrm>
          <a:noFill/>
          <a:ln/>
        </p:spPr>
        <p:txBody>
          <a:bodyPr/>
          <a:lstStyle/>
          <a:p>
            <a:pPr eaLnBrk="1" hangingPunct="1"/>
            <a:endParaRPr lang="en-CA" smtClean="0"/>
          </a:p>
        </p:txBody>
      </p:sp>
    </p:spTree>
    <p:extLst>
      <p:ext uri="{BB962C8B-B14F-4D97-AF65-F5344CB8AC3E}">
        <p14:creationId xmlns:p14="http://schemas.microsoft.com/office/powerpoint/2010/main" val="340389539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Rectangle 2"/>
          <p:cNvSpPr>
            <a:spLocks noGrp="1" noRot="1" noChangeAspect="1" noChangeArrowheads="1" noTextEdit="1"/>
          </p:cNvSpPr>
          <p:nvPr>
            <p:ph type="sldImg"/>
          </p:nvPr>
        </p:nvSpPr>
        <p:spPr>
          <a:ln/>
        </p:spPr>
      </p:sp>
      <p:sp>
        <p:nvSpPr>
          <p:cNvPr id="182275" name="Rectangle 3"/>
          <p:cNvSpPr>
            <a:spLocks noGrp="1" noChangeArrowheads="1"/>
          </p:cNvSpPr>
          <p:nvPr>
            <p:ph type="body" idx="1"/>
          </p:nvPr>
        </p:nvSpPr>
        <p:spPr>
          <a:xfrm>
            <a:off x="914400" y="4343400"/>
            <a:ext cx="5029200" cy="4114800"/>
          </a:xfrm>
          <a:noFill/>
          <a:ln/>
        </p:spPr>
        <p:txBody>
          <a:bodyPr/>
          <a:lstStyle/>
          <a:p>
            <a:pPr eaLnBrk="1" hangingPunct="1"/>
            <a:endParaRPr lang="en-CA" smtClean="0"/>
          </a:p>
        </p:txBody>
      </p:sp>
    </p:spTree>
    <p:extLst>
      <p:ext uri="{BB962C8B-B14F-4D97-AF65-F5344CB8AC3E}">
        <p14:creationId xmlns:p14="http://schemas.microsoft.com/office/powerpoint/2010/main" val="12329454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2"/>
          <p:cNvSpPr>
            <a:spLocks noGrp="1" noRot="1" noChangeAspect="1" noChangeArrowheads="1" noTextEdit="1"/>
          </p:cNvSpPr>
          <p:nvPr>
            <p:ph type="sldImg"/>
          </p:nvPr>
        </p:nvSpPr>
        <p:spPr>
          <a:ln/>
        </p:spPr>
      </p:sp>
      <p:sp>
        <p:nvSpPr>
          <p:cNvPr id="159747" name="Rectangle 3"/>
          <p:cNvSpPr>
            <a:spLocks noGrp="1" noChangeArrowheads="1"/>
          </p:cNvSpPr>
          <p:nvPr>
            <p:ph type="body" idx="1"/>
          </p:nvPr>
        </p:nvSpPr>
        <p:spPr>
          <a:xfrm>
            <a:off x="914400" y="4343400"/>
            <a:ext cx="5029200" cy="4114800"/>
          </a:xfrm>
          <a:noFill/>
          <a:ln/>
        </p:spPr>
        <p:txBody>
          <a:bodyPr/>
          <a:lstStyle/>
          <a:p>
            <a:pPr eaLnBrk="1" hangingPunct="1"/>
            <a:endParaRPr lang="en-CA" smtClean="0"/>
          </a:p>
        </p:txBody>
      </p:sp>
    </p:spTree>
    <p:extLst>
      <p:ext uri="{BB962C8B-B14F-4D97-AF65-F5344CB8AC3E}">
        <p14:creationId xmlns:p14="http://schemas.microsoft.com/office/powerpoint/2010/main" val="15511514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Rectangle 2"/>
          <p:cNvSpPr>
            <a:spLocks noGrp="1" noRot="1" noChangeAspect="1" noChangeArrowheads="1" noTextEdit="1"/>
          </p:cNvSpPr>
          <p:nvPr>
            <p:ph type="sldImg"/>
          </p:nvPr>
        </p:nvSpPr>
        <p:spPr>
          <a:ln/>
        </p:spPr>
      </p:sp>
      <p:sp>
        <p:nvSpPr>
          <p:cNvPr id="160771" name="Rectangle 3"/>
          <p:cNvSpPr>
            <a:spLocks noGrp="1" noChangeArrowheads="1"/>
          </p:cNvSpPr>
          <p:nvPr>
            <p:ph type="body" idx="1"/>
          </p:nvPr>
        </p:nvSpPr>
        <p:spPr>
          <a:xfrm>
            <a:off x="914400" y="4343400"/>
            <a:ext cx="5029200" cy="4114800"/>
          </a:xfrm>
          <a:noFill/>
          <a:ln/>
        </p:spPr>
        <p:txBody>
          <a:bodyPr/>
          <a:lstStyle/>
          <a:p>
            <a:pPr eaLnBrk="1" hangingPunct="1"/>
            <a:endParaRPr lang="en-CA" smtClean="0"/>
          </a:p>
        </p:txBody>
      </p:sp>
    </p:spTree>
    <p:extLst>
      <p:ext uri="{BB962C8B-B14F-4D97-AF65-F5344CB8AC3E}">
        <p14:creationId xmlns:p14="http://schemas.microsoft.com/office/powerpoint/2010/main" val="24401257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2"/>
          <p:cNvSpPr>
            <a:spLocks noGrp="1" noRot="1" noChangeAspect="1" noChangeArrowheads="1" noTextEdit="1"/>
          </p:cNvSpPr>
          <p:nvPr>
            <p:ph type="sldImg"/>
          </p:nvPr>
        </p:nvSpPr>
        <p:spPr>
          <a:ln/>
        </p:spPr>
      </p:sp>
      <p:sp>
        <p:nvSpPr>
          <p:cNvPr id="161795" name="Rectangle 3"/>
          <p:cNvSpPr>
            <a:spLocks noGrp="1" noChangeArrowheads="1"/>
          </p:cNvSpPr>
          <p:nvPr>
            <p:ph type="body" idx="1"/>
          </p:nvPr>
        </p:nvSpPr>
        <p:spPr>
          <a:xfrm>
            <a:off x="914400" y="4343400"/>
            <a:ext cx="5029200" cy="4114800"/>
          </a:xfrm>
          <a:noFill/>
          <a:ln/>
        </p:spPr>
        <p:txBody>
          <a:bodyPr/>
          <a:lstStyle/>
          <a:p>
            <a:pPr eaLnBrk="1" hangingPunct="1"/>
            <a:endParaRPr lang="en-CA" smtClean="0"/>
          </a:p>
        </p:txBody>
      </p:sp>
    </p:spTree>
    <p:extLst>
      <p:ext uri="{BB962C8B-B14F-4D97-AF65-F5344CB8AC3E}">
        <p14:creationId xmlns:p14="http://schemas.microsoft.com/office/powerpoint/2010/main" val="29354970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Rectangle 2"/>
          <p:cNvSpPr>
            <a:spLocks noGrp="1" noRot="1" noChangeAspect="1" noChangeArrowheads="1" noTextEdit="1"/>
          </p:cNvSpPr>
          <p:nvPr>
            <p:ph type="sldImg"/>
          </p:nvPr>
        </p:nvSpPr>
        <p:spPr>
          <a:ln/>
        </p:spPr>
      </p:sp>
      <p:sp>
        <p:nvSpPr>
          <p:cNvPr id="162819" name="Rectangle 3"/>
          <p:cNvSpPr>
            <a:spLocks noGrp="1" noChangeArrowheads="1"/>
          </p:cNvSpPr>
          <p:nvPr>
            <p:ph type="body" idx="1"/>
          </p:nvPr>
        </p:nvSpPr>
        <p:spPr>
          <a:xfrm>
            <a:off x="914400" y="4343400"/>
            <a:ext cx="5029200" cy="4114800"/>
          </a:xfrm>
          <a:noFill/>
          <a:ln/>
        </p:spPr>
        <p:txBody>
          <a:bodyPr/>
          <a:lstStyle/>
          <a:p>
            <a:pPr eaLnBrk="1" hangingPunct="1"/>
            <a:endParaRPr lang="en-CA" smtClean="0"/>
          </a:p>
        </p:txBody>
      </p:sp>
    </p:spTree>
    <p:extLst>
      <p:ext uri="{BB962C8B-B14F-4D97-AF65-F5344CB8AC3E}">
        <p14:creationId xmlns:p14="http://schemas.microsoft.com/office/powerpoint/2010/main" val="10949490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Rectangle 2"/>
          <p:cNvSpPr>
            <a:spLocks noGrp="1" noRot="1" noChangeAspect="1" noChangeArrowheads="1" noTextEdit="1"/>
          </p:cNvSpPr>
          <p:nvPr>
            <p:ph type="sldImg"/>
          </p:nvPr>
        </p:nvSpPr>
        <p:spPr>
          <a:ln/>
        </p:spPr>
      </p:sp>
      <p:sp>
        <p:nvSpPr>
          <p:cNvPr id="163843" name="Rectangle 3"/>
          <p:cNvSpPr>
            <a:spLocks noGrp="1" noChangeArrowheads="1"/>
          </p:cNvSpPr>
          <p:nvPr>
            <p:ph type="body" idx="1"/>
          </p:nvPr>
        </p:nvSpPr>
        <p:spPr>
          <a:xfrm>
            <a:off x="914400" y="4343400"/>
            <a:ext cx="5029200" cy="4114800"/>
          </a:xfrm>
          <a:noFill/>
          <a:ln/>
        </p:spPr>
        <p:txBody>
          <a:bodyPr/>
          <a:lstStyle/>
          <a:p>
            <a:pPr eaLnBrk="1" hangingPunct="1"/>
            <a:endParaRPr lang="en-CA" smtClean="0"/>
          </a:p>
        </p:txBody>
      </p:sp>
    </p:spTree>
    <p:extLst>
      <p:ext uri="{BB962C8B-B14F-4D97-AF65-F5344CB8AC3E}">
        <p14:creationId xmlns:p14="http://schemas.microsoft.com/office/powerpoint/2010/main" val="15778981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Rectangle 2"/>
          <p:cNvSpPr>
            <a:spLocks noGrp="1" noRot="1" noChangeAspect="1" noChangeArrowheads="1" noTextEdit="1"/>
          </p:cNvSpPr>
          <p:nvPr>
            <p:ph type="sldImg"/>
          </p:nvPr>
        </p:nvSpPr>
        <p:spPr>
          <a:ln/>
        </p:spPr>
      </p:sp>
      <p:sp>
        <p:nvSpPr>
          <p:cNvPr id="164867" name="Rectangle 3"/>
          <p:cNvSpPr>
            <a:spLocks noGrp="1" noChangeArrowheads="1"/>
          </p:cNvSpPr>
          <p:nvPr>
            <p:ph type="body" idx="1"/>
          </p:nvPr>
        </p:nvSpPr>
        <p:spPr>
          <a:xfrm>
            <a:off x="914400" y="4343400"/>
            <a:ext cx="5029200" cy="4114800"/>
          </a:xfrm>
          <a:noFill/>
          <a:ln/>
        </p:spPr>
        <p:txBody>
          <a:bodyPr/>
          <a:lstStyle/>
          <a:p>
            <a:pPr eaLnBrk="1" hangingPunct="1"/>
            <a:endParaRPr lang="en-CA" smtClean="0"/>
          </a:p>
        </p:txBody>
      </p:sp>
    </p:spTree>
    <p:extLst>
      <p:ext uri="{BB962C8B-B14F-4D97-AF65-F5344CB8AC3E}">
        <p14:creationId xmlns:p14="http://schemas.microsoft.com/office/powerpoint/2010/main" val="1512469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Rectangle 2"/>
          <p:cNvSpPr>
            <a:spLocks noGrp="1" noRot="1" noChangeAspect="1" noChangeArrowheads="1" noTextEdit="1"/>
          </p:cNvSpPr>
          <p:nvPr>
            <p:ph type="sldImg"/>
          </p:nvPr>
        </p:nvSpPr>
        <p:spPr>
          <a:ln/>
        </p:spPr>
      </p:sp>
      <p:sp>
        <p:nvSpPr>
          <p:cNvPr id="165891" name="Rectangle 3"/>
          <p:cNvSpPr>
            <a:spLocks noGrp="1" noChangeArrowheads="1"/>
          </p:cNvSpPr>
          <p:nvPr>
            <p:ph type="body" idx="1"/>
          </p:nvPr>
        </p:nvSpPr>
        <p:spPr>
          <a:xfrm>
            <a:off x="914400" y="4343400"/>
            <a:ext cx="5029200" cy="4114800"/>
          </a:xfrm>
          <a:noFill/>
          <a:ln/>
        </p:spPr>
        <p:txBody>
          <a:bodyPr/>
          <a:lstStyle/>
          <a:p>
            <a:pPr eaLnBrk="1" hangingPunct="1"/>
            <a:endParaRPr lang="en-CA" smtClean="0"/>
          </a:p>
        </p:txBody>
      </p:sp>
    </p:spTree>
    <p:extLst>
      <p:ext uri="{BB962C8B-B14F-4D97-AF65-F5344CB8AC3E}">
        <p14:creationId xmlns:p14="http://schemas.microsoft.com/office/powerpoint/2010/main" val="11745305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62038"/>
            <a:ext cx="2057400" cy="57515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062038"/>
            <a:ext cx="6019800" cy="57515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1062038"/>
            <a:ext cx="8229600" cy="1143000"/>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457200" y="2287588"/>
            <a:ext cx="8229600" cy="4525962"/>
          </a:xfrm>
        </p:spPr>
        <p:txBody>
          <a:bodyPr/>
          <a:lstStyle/>
          <a:p>
            <a:pPr lvl="0"/>
            <a:endParaRPr lang="en-US" noProof="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2287588"/>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2287588"/>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457200" y="10620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sr-Latn-CS" smtClean="0"/>
              <a:t>Click to edit Master title style</a:t>
            </a:r>
          </a:p>
        </p:txBody>
      </p:sp>
      <p:sp>
        <p:nvSpPr>
          <p:cNvPr id="2051" name="Rectangle 3"/>
          <p:cNvSpPr>
            <a:spLocks noGrp="1" noChangeArrowheads="1"/>
          </p:cNvSpPr>
          <p:nvPr>
            <p:ph type="body" idx="1"/>
          </p:nvPr>
        </p:nvSpPr>
        <p:spPr bwMode="auto">
          <a:xfrm>
            <a:off x="457200" y="2287588"/>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sr-Latn-CS" smtClean="0"/>
              <a:t>Click to edit Master text styles</a:t>
            </a:r>
          </a:p>
          <a:p>
            <a:pPr lvl="1"/>
            <a:r>
              <a:rPr lang="sr-Latn-CS" smtClean="0"/>
              <a:t>Second level</a:t>
            </a:r>
          </a:p>
          <a:p>
            <a:pPr lvl="2"/>
            <a:r>
              <a:rPr lang="sr-Latn-CS" smtClean="0"/>
              <a:t>Third level</a:t>
            </a:r>
          </a:p>
          <a:p>
            <a:pPr lvl="3"/>
            <a:r>
              <a:rPr lang="sr-Latn-CS" smtClean="0"/>
              <a:t>Fourth level</a:t>
            </a:r>
          </a:p>
          <a:p>
            <a:pPr lvl="4"/>
            <a:r>
              <a:rPr lang="sr-Latn-CS" smtClean="0"/>
              <a:t>Fifth level</a:t>
            </a:r>
          </a:p>
        </p:txBody>
      </p:sp>
      <p:pic>
        <p:nvPicPr>
          <p:cNvPr id="2052" name="Picture 8" descr="LOGO"/>
          <p:cNvPicPr>
            <a:picLocks noChangeAspect="1" noChangeArrowheads="1"/>
          </p:cNvPicPr>
          <p:nvPr userDrawn="1"/>
        </p:nvPicPr>
        <p:blipFill>
          <a:blip r:embed="rId14" cstate="print"/>
          <a:srcRect/>
          <a:stretch>
            <a:fillRect/>
          </a:stretch>
        </p:blipFill>
        <p:spPr bwMode="auto">
          <a:xfrm>
            <a:off x="2000250" y="0"/>
            <a:ext cx="4857750" cy="1163638"/>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eaLnBrk="0" fontAlgn="base" hangingPunct="0">
        <a:spcBef>
          <a:spcPct val="0"/>
        </a:spcBef>
        <a:spcAft>
          <a:spcPct val="0"/>
        </a:spcAft>
        <a:defRPr sz="3600">
          <a:solidFill>
            <a:schemeClr val="tx2"/>
          </a:solidFill>
          <a:latin typeface="+mj-lt"/>
          <a:ea typeface="+mj-ea"/>
          <a:cs typeface="+mj-cs"/>
        </a:defRPr>
      </a:lvl1pPr>
      <a:lvl2pPr algn="ctr" rtl="0" eaLnBrk="0" fontAlgn="base" hangingPunct="0">
        <a:spcBef>
          <a:spcPct val="0"/>
        </a:spcBef>
        <a:spcAft>
          <a:spcPct val="0"/>
        </a:spcAft>
        <a:defRPr sz="3600">
          <a:solidFill>
            <a:schemeClr val="tx2"/>
          </a:solidFill>
          <a:latin typeface="Arial" charset="0"/>
        </a:defRPr>
      </a:lvl2pPr>
      <a:lvl3pPr algn="ctr" rtl="0" eaLnBrk="0" fontAlgn="base" hangingPunct="0">
        <a:spcBef>
          <a:spcPct val="0"/>
        </a:spcBef>
        <a:spcAft>
          <a:spcPct val="0"/>
        </a:spcAft>
        <a:defRPr sz="3600">
          <a:solidFill>
            <a:schemeClr val="tx2"/>
          </a:solidFill>
          <a:latin typeface="Arial" charset="0"/>
        </a:defRPr>
      </a:lvl3pPr>
      <a:lvl4pPr algn="ctr" rtl="0" eaLnBrk="0" fontAlgn="base" hangingPunct="0">
        <a:spcBef>
          <a:spcPct val="0"/>
        </a:spcBef>
        <a:spcAft>
          <a:spcPct val="0"/>
        </a:spcAft>
        <a:defRPr sz="3600">
          <a:solidFill>
            <a:schemeClr val="tx2"/>
          </a:solidFill>
          <a:latin typeface="Arial" charset="0"/>
        </a:defRPr>
      </a:lvl4pPr>
      <a:lvl5pPr algn="ctr" rtl="0" eaLnBrk="0" fontAlgn="base" hangingPunct="0">
        <a:spcBef>
          <a:spcPct val="0"/>
        </a:spcBef>
        <a:spcAft>
          <a:spcPct val="0"/>
        </a:spcAft>
        <a:defRPr sz="3600">
          <a:solidFill>
            <a:schemeClr val="tx2"/>
          </a:solidFill>
          <a:latin typeface="Arial" charset="0"/>
        </a:defRPr>
      </a:lvl5pPr>
      <a:lvl6pPr marL="457200" algn="ctr" rtl="0" fontAlgn="base">
        <a:spcBef>
          <a:spcPct val="0"/>
        </a:spcBef>
        <a:spcAft>
          <a:spcPct val="0"/>
        </a:spcAft>
        <a:defRPr sz="3600">
          <a:solidFill>
            <a:schemeClr val="tx2"/>
          </a:solidFill>
          <a:latin typeface="Arial" charset="0"/>
        </a:defRPr>
      </a:lvl6pPr>
      <a:lvl7pPr marL="914400" algn="ctr" rtl="0" fontAlgn="base">
        <a:spcBef>
          <a:spcPct val="0"/>
        </a:spcBef>
        <a:spcAft>
          <a:spcPct val="0"/>
        </a:spcAft>
        <a:defRPr sz="3600">
          <a:solidFill>
            <a:schemeClr val="tx2"/>
          </a:solidFill>
          <a:latin typeface="Arial" charset="0"/>
        </a:defRPr>
      </a:lvl7pPr>
      <a:lvl8pPr marL="1371600" algn="ctr" rtl="0" fontAlgn="base">
        <a:spcBef>
          <a:spcPct val="0"/>
        </a:spcBef>
        <a:spcAft>
          <a:spcPct val="0"/>
        </a:spcAft>
        <a:defRPr sz="3600">
          <a:solidFill>
            <a:schemeClr val="tx2"/>
          </a:solidFill>
          <a:latin typeface="Arial" charset="0"/>
        </a:defRPr>
      </a:lvl8pPr>
      <a:lvl9pPr marL="1828800" algn="ctr" rtl="0" fontAlgn="base">
        <a:spcBef>
          <a:spcPct val="0"/>
        </a:spcBef>
        <a:spcAft>
          <a:spcPct val="0"/>
        </a:spcAft>
        <a:defRPr sz="36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2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12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129.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2.emf"/><Relationship Id="rId5" Type="http://schemas.openxmlformats.org/officeDocument/2006/relationships/oleObject" Target="../embeddings/Microsoft_Excel_97-2003_Worksheet1.xls"/><Relationship Id="rId4" Type="http://schemas.openxmlformats.org/officeDocument/2006/relationships/oleObject" Target="../embeddings/oleObject1.bin"/></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3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6.xml"/><Relationship Id="rId4" Type="http://schemas.openxmlformats.org/officeDocument/2006/relationships/image" Target="../media/image4.png"/></Relationships>
</file>

<file path=ppt/slides/_rels/slide14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4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4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14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14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1.xml"/><Relationship Id="rId1" Type="http://schemas.openxmlformats.org/officeDocument/2006/relationships/slideLayout" Target="../slideLayouts/slideLayout6.xml"/><Relationship Id="rId4" Type="http://schemas.openxmlformats.org/officeDocument/2006/relationships/image" Target="../media/image7.jpeg"/></Relationships>
</file>

<file path=ppt/slides/_rels/slide14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14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14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14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4.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4" name="Rectangle 3"/>
          <p:cNvSpPr txBox="1">
            <a:spLocks noChangeArrowheads="1"/>
          </p:cNvSpPr>
          <p:nvPr/>
        </p:nvSpPr>
        <p:spPr bwMode="auto">
          <a:xfrm>
            <a:off x="323850" y="1428750"/>
            <a:ext cx="8820150" cy="4392613"/>
          </a:xfrm>
          <a:prstGeom prst="rect">
            <a:avLst/>
          </a:prstGeom>
          <a:noFill/>
          <a:ln w="9525">
            <a:noFill/>
            <a:miter lim="800000"/>
            <a:headEnd/>
            <a:tailEnd/>
          </a:ln>
        </p:spPr>
        <p:txBody>
          <a:bodyPr/>
          <a:lstStyle/>
          <a:p>
            <a:pPr marL="342900" indent="-342900" eaLnBrk="0" hangingPunct="0">
              <a:spcBef>
                <a:spcPct val="20000"/>
              </a:spcBef>
            </a:pPr>
            <a:r>
              <a:rPr lang="sr-Cyrl-CS" b="1" dirty="0"/>
              <a:t>Основне струковне студије-струковна медицинска сестра/техничар</a:t>
            </a:r>
          </a:p>
          <a:p>
            <a:pPr marL="342900" indent="-342900" eaLnBrk="0" hangingPunct="0">
              <a:spcBef>
                <a:spcPct val="20000"/>
              </a:spcBef>
            </a:pPr>
            <a:r>
              <a:rPr lang="sr-Cyrl-CS" b="1" dirty="0"/>
              <a:t>предмет: Интерна медицина са негом </a:t>
            </a:r>
            <a:r>
              <a:rPr lang="en-US" b="1" dirty="0"/>
              <a:t>– </a:t>
            </a:r>
            <a:r>
              <a:rPr lang="sr-Cyrl-CS" b="1" dirty="0"/>
              <a:t>Б12</a:t>
            </a:r>
            <a:r>
              <a:rPr lang="sr-Latn-CS" b="1" dirty="0"/>
              <a:t> </a:t>
            </a:r>
            <a:endParaRPr lang="sr-Cyrl-CS" b="1" dirty="0"/>
          </a:p>
          <a:p>
            <a:pPr marL="342900" indent="-342900" eaLnBrk="0" hangingPunct="0">
              <a:spcBef>
                <a:spcPct val="20000"/>
              </a:spcBef>
            </a:pPr>
            <a:endParaRPr lang="sr-Cyrl-CS" b="1" dirty="0"/>
          </a:p>
          <a:p>
            <a:pPr marL="342900" indent="-342900"/>
            <a:r>
              <a:rPr lang="sr-Cyrl-CS" b="1" dirty="0"/>
              <a:t>Наставна јединица: </a:t>
            </a:r>
            <a:r>
              <a:rPr lang="sr-Latn-RS" b="1" smtClean="0"/>
              <a:t>13</a:t>
            </a:r>
            <a:endParaRPr lang="en-US" b="1"/>
          </a:p>
          <a:p>
            <a:pPr marL="342900" indent="-342900"/>
            <a:r>
              <a:rPr lang="sr-Latn-CS" dirty="0"/>
              <a:t> </a:t>
            </a:r>
            <a:r>
              <a:rPr lang="sr-Cyrl-CS" b="1" i="1" dirty="0"/>
              <a:t>А</a:t>
            </a:r>
            <a:r>
              <a:rPr lang="sl-SI" b="1" i="1" dirty="0"/>
              <a:t>немиј</a:t>
            </a:r>
            <a:r>
              <a:rPr lang="sr-Cyrl-CS" b="1" i="1" dirty="0"/>
              <a:t>е.</a:t>
            </a:r>
          </a:p>
          <a:p>
            <a:pPr marL="342900" indent="-342900"/>
            <a:r>
              <a:rPr lang="sr-Cyrl-CS" b="1" i="1" dirty="0"/>
              <a:t>М</a:t>
            </a:r>
            <a:r>
              <a:rPr lang="sl-SI" b="1" i="1" dirty="0"/>
              <a:t>етоде лабараторијске дијагностике, размази периф</a:t>
            </a:r>
            <a:r>
              <a:rPr lang="sr-Cyrl-CS" b="1" i="1" dirty="0"/>
              <a:t>е</a:t>
            </a:r>
            <a:r>
              <a:rPr lang="sl-SI" b="1" i="1" dirty="0"/>
              <a:t>рне крви болесника са анемијом и пунктати костне срзи</a:t>
            </a:r>
            <a:r>
              <a:rPr lang="sr-Cyrl-CS" b="1" i="1" dirty="0"/>
              <a:t>.</a:t>
            </a:r>
          </a:p>
          <a:p>
            <a:pPr marL="342900" indent="-342900"/>
            <a:r>
              <a:rPr lang="sr-Cyrl-CS" b="1" i="1" dirty="0"/>
              <a:t>Леукозе. Н</a:t>
            </a:r>
            <a:r>
              <a:rPr lang="sl-SI" b="1" i="1" dirty="0"/>
              <a:t>ега хематолошких болесника</a:t>
            </a:r>
            <a:r>
              <a:rPr lang="sr-Cyrl-CS" b="1" i="1" dirty="0"/>
              <a:t>.</a:t>
            </a:r>
            <a:r>
              <a:rPr lang="sr-Cyrl-CS" dirty="0"/>
              <a:t> </a:t>
            </a:r>
            <a:endParaRPr lang="en-US" dirty="0"/>
          </a:p>
          <a:p>
            <a:pPr marL="342900" indent="-342900"/>
            <a:endParaRPr lang="en-US" dirty="0"/>
          </a:p>
          <a:p>
            <a:pPr marL="342900" indent="-342900"/>
            <a:r>
              <a:rPr lang="sr-Cyrl-CS" b="1" dirty="0"/>
              <a:t>Предавач:  </a:t>
            </a:r>
            <a:r>
              <a:rPr lang="sr-Cyrl-CS" sz="2400" b="1" i="1" u="sng" dirty="0">
                <a:solidFill>
                  <a:schemeClr val="accent2"/>
                </a:solidFill>
              </a:rPr>
              <a:t>Проф.Др др Предраг Ђурђевић</a:t>
            </a:r>
          </a:p>
          <a:p>
            <a:pPr marL="342900" indent="-342900" algn="ctr" eaLnBrk="0" hangingPunct="0">
              <a:spcBef>
                <a:spcPct val="20000"/>
              </a:spcBef>
            </a:pPr>
            <a:endParaRPr lang="en-US" sz="3600" b="1" i="1" u="sng" dirty="0">
              <a:solidFill>
                <a:schemeClr val="accent2"/>
              </a:solidFill>
            </a:endParaRPr>
          </a:p>
        </p:txBody>
      </p:sp>
    </p:spTree>
  </p:cSld>
  <p:clrMapOvr>
    <a:masterClrMapping/>
  </p:clrMapOvr>
  <p:transition advTm="22155"/>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ChangeArrowheads="1"/>
          </p:cNvSpPr>
          <p:nvPr/>
        </p:nvSpPr>
        <p:spPr bwMode="auto">
          <a:xfrm flipV="1">
            <a:off x="900113" y="1844675"/>
            <a:ext cx="7345362" cy="73025"/>
          </a:xfrm>
          <a:prstGeom prst="rect">
            <a:avLst/>
          </a:prstGeom>
          <a:gradFill rotWithShape="1">
            <a:gsLst>
              <a:gs pos="0">
                <a:schemeClr val="accent2"/>
              </a:gs>
              <a:gs pos="100000">
                <a:schemeClr val="accent2">
                  <a:gamma/>
                  <a:shade val="46275"/>
                  <a:invGamma/>
                </a:schemeClr>
              </a:gs>
            </a:gsLst>
            <a:lin ang="0" scaled="1"/>
          </a:gradFill>
          <a:ln w="9525">
            <a:noFill/>
            <a:miter lim="800000"/>
            <a:headEnd/>
            <a:tailEnd/>
          </a:ln>
          <a:effectLst/>
        </p:spPr>
        <p:txBody>
          <a:bodyPr wrap="none" anchor="ctr"/>
          <a:lstStyle/>
          <a:p>
            <a:pPr>
              <a:defRPr/>
            </a:pPr>
            <a:endParaRPr lang="en-US" sz="1800" b="1">
              <a:latin typeface="Arial" charset="0"/>
            </a:endParaRPr>
          </a:p>
        </p:txBody>
      </p:sp>
      <p:sp>
        <p:nvSpPr>
          <p:cNvPr id="13315" name="Rectangle 3"/>
          <p:cNvSpPr>
            <a:spLocks noGrp="1" noChangeArrowheads="1"/>
          </p:cNvSpPr>
          <p:nvPr>
            <p:ph type="body" idx="4294967295"/>
          </p:nvPr>
        </p:nvSpPr>
        <p:spPr>
          <a:xfrm>
            <a:off x="900113" y="1412875"/>
            <a:ext cx="7485062" cy="4465638"/>
          </a:xfrm>
          <a:noFill/>
        </p:spPr>
        <p:txBody>
          <a:bodyPr/>
          <a:lstStyle/>
          <a:p>
            <a:pPr>
              <a:buFontTx/>
              <a:buNone/>
            </a:pPr>
            <a:r>
              <a:rPr lang="en-US" smtClean="0"/>
              <a:t>  </a:t>
            </a:r>
            <a:endParaRPr lang="en-GB" sz="2800" smtClean="0"/>
          </a:p>
        </p:txBody>
      </p:sp>
      <p:sp>
        <p:nvSpPr>
          <p:cNvPr id="28676" name="Text Box 4"/>
          <p:cNvSpPr txBox="1">
            <a:spLocks noChangeArrowheads="1"/>
          </p:cNvSpPr>
          <p:nvPr/>
        </p:nvSpPr>
        <p:spPr bwMode="auto">
          <a:xfrm>
            <a:off x="3276600" y="1052513"/>
            <a:ext cx="2365375" cy="701675"/>
          </a:xfrm>
          <a:prstGeom prst="rect">
            <a:avLst/>
          </a:prstGeom>
          <a:noFill/>
          <a:ln w="9525">
            <a:noFill/>
            <a:miter lim="800000"/>
            <a:headEnd/>
            <a:tailEnd/>
          </a:ln>
          <a:effectLst>
            <a:outerShdw dist="35921" dir="2700000" algn="ctr" rotWithShape="0">
              <a:srgbClr val="000000"/>
            </a:outerShdw>
          </a:effectLst>
        </p:spPr>
        <p:txBody>
          <a:bodyPr wrap="none">
            <a:spAutoFit/>
          </a:bodyPr>
          <a:lstStyle/>
          <a:p>
            <a:pPr eaLnBrk="0" hangingPunct="0">
              <a:defRPr/>
            </a:pPr>
            <a:r>
              <a:rPr lang="sr-Cyrl-CS" sz="4000">
                <a:solidFill>
                  <a:srgbClr val="FF0000"/>
                </a:solidFill>
                <a:latin typeface="Tahoma" pitchFamily="34" charset="0"/>
              </a:rPr>
              <a:t>АНЕМИЈА</a:t>
            </a:r>
          </a:p>
        </p:txBody>
      </p:sp>
      <p:sp>
        <p:nvSpPr>
          <p:cNvPr id="13317" name="Text Box 5"/>
          <p:cNvSpPr txBox="1">
            <a:spLocks noChangeArrowheads="1"/>
          </p:cNvSpPr>
          <p:nvPr/>
        </p:nvSpPr>
        <p:spPr bwMode="auto">
          <a:xfrm>
            <a:off x="395288" y="1916113"/>
            <a:ext cx="4392612" cy="5732462"/>
          </a:xfrm>
          <a:prstGeom prst="rect">
            <a:avLst/>
          </a:prstGeom>
          <a:noFill/>
          <a:ln w="9525">
            <a:noFill/>
            <a:miter lim="800000"/>
            <a:headEnd/>
            <a:tailEnd/>
          </a:ln>
        </p:spPr>
        <p:txBody>
          <a:bodyPr>
            <a:spAutoFit/>
          </a:bodyPr>
          <a:lstStyle/>
          <a:p>
            <a:pPr eaLnBrk="0" hangingPunct="0">
              <a:spcBef>
                <a:spcPct val="50000"/>
              </a:spcBef>
            </a:pPr>
            <a:r>
              <a:rPr lang="sr-Latn-CS" sz="1800" b="1" u="sng">
                <a:latin typeface="Tahoma" pitchFamily="34" charset="0"/>
              </a:rPr>
              <a:t>Нормалне вредности:                                 </a:t>
            </a:r>
          </a:p>
          <a:p>
            <a:pPr eaLnBrk="0" hangingPunct="0">
              <a:spcBef>
                <a:spcPct val="50000"/>
              </a:spcBef>
            </a:pPr>
            <a:endParaRPr lang="sr-Latn-CS" sz="1800" b="1" u="sng">
              <a:latin typeface="Tahoma" pitchFamily="34" charset="0"/>
            </a:endParaRPr>
          </a:p>
          <a:p>
            <a:pPr eaLnBrk="0" hangingPunct="0">
              <a:spcBef>
                <a:spcPct val="50000"/>
              </a:spcBef>
            </a:pPr>
            <a:r>
              <a:rPr lang="en-US" sz="1800" b="1">
                <a:latin typeface="Tahoma" pitchFamily="34" charset="0"/>
              </a:rPr>
              <a:t>Хб      му</a:t>
            </a:r>
            <a:r>
              <a:rPr lang="sr-Latn-CS" sz="1800" b="1">
                <a:latin typeface="Tahoma" pitchFamily="34" charset="0"/>
              </a:rPr>
              <a:t>шкарци   </a:t>
            </a:r>
            <a:r>
              <a:rPr lang="en-US" sz="1800" b="1">
                <a:latin typeface="Tahoma" pitchFamily="34" charset="0"/>
              </a:rPr>
              <a:t>150</a:t>
            </a:r>
            <a:r>
              <a:rPr lang="en-US" sz="1800" b="1">
                <a:latin typeface="Tahoma" pitchFamily="34" charset="0"/>
                <a:cs typeface="Tahoma" pitchFamily="34" charset="0"/>
              </a:rPr>
              <a:t>±20 g/l</a:t>
            </a:r>
            <a:r>
              <a:rPr lang="sr-Latn-CS" sz="1800" b="1">
                <a:latin typeface="Tahoma" pitchFamily="34" charset="0"/>
                <a:cs typeface="Tahoma" pitchFamily="34" charset="0"/>
              </a:rPr>
              <a:t>                    </a:t>
            </a:r>
          </a:p>
          <a:p>
            <a:pPr eaLnBrk="0" hangingPunct="0">
              <a:spcBef>
                <a:spcPct val="50000"/>
              </a:spcBef>
            </a:pPr>
            <a:r>
              <a:rPr lang="sr-Latn-CS" sz="1800" b="1">
                <a:latin typeface="Tahoma" pitchFamily="34" charset="0"/>
                <a:cs typeface="Tahoma" pitchFamily="34" charset="0"/>
              </a:rPr>
              <a:t>          </a:t>
            </a:r>
            <a:r>
              <a:rPr lang="sr-Cyrl-CS" sz="1800" b="1">
                <a:latin typeface="Tahoma" pitchFamily="34" charset="0"/>
                <a:cs typeface="Tahoma" pitchFamily="34" charset="0"/>
              </a:rPr>
              <a:t> женe</a:t>
            </a:r>
            <a:r>
              <a:rPr lang="sr-Latn-CS" sz="1800" b="1">
                <a:latin typeface="Tahoma" pitchFamily="34" charset="0"/>
                <a:cs typeface="Tahoma" pitchFamily="34" charset="0"/>
              </a:rPr>
              <a:t>      </a:t>
            </a:r>
            <a:r>
              <a:rPr lang="sr-Latn-CS" sz="1800" b="1">
                <a:latin typeface="Tahoma" pitchFamily="34" charset="0"/>
              </a:rPr>
              <a:t>    </a:t>
            </a:r>
            <a:r>
              <a:rPr lang="en-US" sz="1800" b="1">
                <a:latin typeface="Tahoma" pitchFamily="34" charset="0"/>
              </a:rPr>
              <a:t>1</a:t>
            </a:r>
            <a:r>
              <a:rPr lang="sr-Latn-CS" sz="1800" b="1">
                <a:latin typeface="Tahoma" pitchFamily="34" charset="0"/>
              </a:rPr>
              <a:t>4</a:t>
            </a:r>
            <a:r>
              <a:rPr lang="en-US" sz="1800" b="1">
                <a:latin typeface="Tahoma" pitchFamily="34" charset="0"/>
              </a:rPr>
              <a:t>0±20 g/l</a:t>
            </a:r>
            <a:endParaRPr lang="sr-Latn-CS" sz="1800" b="1">
              <a:latin typeface="Tahoma" pitchFamily="34" charset="0"/>
            </a:endParaRPr>
          </a:p>
          <a:p>
            <a:pPr eaLnBrk="0" hangingPunct="0">
              <a:spcBef>
                <a:spcPct val="50000"/>
              </a:spcBef>
            </a:pPr>
            <a:endParaRPr lang="sr-Latn-CS" sz="1800" b="1">
              <a:latin typeface="Tahoma" pitchFamily="34" charset="0"/>
            </a:endParaRPr>
          </a:p>
          <a:p>
            <a:pPr eaLnBrk="0" hangingPunct="0">
              <a:spcBef>
                <a:spcPct val="50000"/>
              </a:spcBef>
            </a:pPr>
            <a:r>
              <a:rPr lang="sr-Latn-CS" sz="1800" b="1">
                <a:latin typeface="Tahoma" pitchFamily="34" charset="0"/>
              </a:rPr>
              <a:t>Хцт     </a:t>
            </a:r>
            <a:r>
              <a:rPr lang="en-US" sz="1800" b="1">
                <a:latin typeface="Tahoma" pitchFamily="34" charset="0"/>
              </a:rPr>
              <a:t>му</a:t>
            </a:r>
            <a:r>
              <a:rPr lang="sr-Latn-CS" sz="1800" b="1">
                <a:latin typeface="Tahoma" pitchFamily="34" charset="0"/>
              </a:rPr>
              <a:t>шкарcи   0.42 – 0.49%</a:t>
            </a:r>
          </a:p>
          <a:p>
            <a:pPr eaLnBrk="0" hangingPunct="0">
              <a:spcBef>
                <a:spcPct val="50000"/>
              </a:spcBef>
            </a:pPr>
            <a:r>
              <a:rPr lang="sr-Latn-CS" sz="1800" b="1">
                <a:latin typeface="Tahoma" pitchFamily="34" charset="0"/>
              </a:rPr>
              <a:t>           </a:t>
            </a:r>
            <a:r>
              <a:rPr lang="sr-Cyrl-CS" sz="1800" b="1">
                <a:latin typeface="Tahoma" pitchFamily="34" charset="0"/>
              </a:rPr>
              <a:t>женe  </a:t>
            </a:r>
            <a:r>
              <a:rPr lang="sr-Latn-CS" sz="1800" b="1">
                <a:latin typeface="Tahoma" pitchFamily="34" charset="0"/>
              </a:rPr>
              <a:t>         0.39 – 0.46%</a:t>
            </a:r>
          </a:p>
          <a:p>
            <a:pPr eaLnBrk="0" hangingPunct="0">
              <a:spcBef>
                <a:spcPct val="50000"/>
              </a:spcBef>
            </a:pPr>
            <a:endParaRPr lang="sr-Latn-CS" sz="1800" b="1">
              <a:latin typeface="Tahoma" pitchFamily="34" charset="0"/>
            </a:endParaRPr>
          </a:p>
          <a:p>
            <a:pPr eaLnBrk="0" hangingPunct="0">
              <a:spcBef>
                <a:spcPct val="50000"/>
              </a:spcBef>
            </a:pPr>
            <a:r>
              <a:rPr lang="sr-Latn-CS" sz="1800" b="1">
                <a:latin typeface="Tahoma" pitchFamily="34" charset="0"/>
              </a:rPr>
              <a:t>Ер      </a:t>
            </a:r>
            <a:r>
              <a:rPr lang="en-US" sz="1800" b="1">
                <a:latin typeface="Tahoma" pitchFamily="34" charset="0"/>
              </a:rPr>
              <a:t>му</a:t>
            </a:r>
            <a:r>
              <a:rPr lang="sr-Latn-CS" sz="1800" b="1">
                <a:latin typeface="Tahoma" pitchFamily="34" charset="0"/>
              </a:rPr>
              <a:t>шкаrци  4.2 – 5.8 x 10</a:t>
            </a:r>
            <a:r>
              <a:rPr lang="sr-Latn-CS" sz="1800" b="1" baseline="30000">
                <a:latin typeface="Tahoma" pitchFamily="34" charset="0"/>
              </a:rPr>
              <a:t>12</a:t>
            </a:r>
            <a:r>
              <a:rPr lang="sr-Latn-CS" sz="1800" b="1">
                <a:latin typeface="Tahoma" pitchFamily="34" charset="0"/>
              </a:rPr>
              <a:t>/l</a:t>
            </a:r>
            <a:endParaRPr lang="en-US" sz="1800" b="1">
              <a:latin typeface="Tahoma" pitchFamily="34" charset="0"/>
            </a:endParaRPr>
          </a:p>
          <a:p>
            <a:pPr eaLnBrk="0" hangingPunct="0">
              <a:spcBef>
                <a:spcPct val="50000"/>
              </a:spcBef>
            </a:pPr>
            <a:r>
              <a:rPr lang="sr-Latn-CS" sz="1800" b="1">
                <a:latin typeface="Tahoma" pitchFamily="34" charset="0"/>
              </a:rPr>
              <a:t>          </a:t>
            </a:r>
            <a:r>
              <a:rPr lang="sr-Cyrl-CS" sz="1800" b="1">
                <a:latin typeface="Tahoma" pitchFamily="34" charset="0"/>
              </a:rPr>
              <a:t>женe</a:t>
            </a:r>
            <a:r>
              <a:rPr lang="sr-Latn-CS" sz="1800" b="1">
                <a:latin typeface="Tahoma" pitchFamily="34" charset="0"/>
              </a:rPr>
              <a:t>           3.9 – 5.2 x 10</a:t>
            </a:r>
            <a:r>
              <a:rPr lang="sr-Latn-CS" sz="1800" b="1" baseline="30000">
                <a:latin typeface="Tahoma" pitchFamily="34" charset="0"/>
              </a:rPr>
              <a:t>12</a:t>
            </a:r>
            <a:r>
              <a:rPr lang="sr-Latn-CS" sz="1800" b="1">
                <a:latin typeface="Tahoma" pitchFamily="34" charset="0"/>
              </a:rPr>
              <a:t>/l</a:t>
            </a:r>
            <a:endParaRPr lang="en-US" sz="1800" b="1">
              <a:latin typeface="Tahoma" pitchFamily="34" charset="0"/>
            </a:endParaRPr>
          </a:p>
          <a:p>
            <a:pPr eaLnBrk="0" hangingPunct="0">
              <a:spcBef>
                <a:spcPct val="50000"/>
              </a:spcBef>
            </a:pPr>
            <a:endParaRPr lang="en-US" sz="1800" b="1">
              <a:solidFill>
                <a:srgbClr val="FFFF00"/>
              </a:solidFill>
              <a:latin typeface="Tahoma" pitchFamily="34" charset="0"/>
            </a:endParaRPr>
          </a:p>
          <a:p>
            <a:pPr eaLnBrk="0" hangingPunct="0">
              <a:spcBef>
                <a:spcPct val="50000"/>
              </a:spcBef>
            </a:pPr>
            <a:endParaRPr lang="en-US" sz="1800">
              <a:latin typeface="Tahoma" pitchFamily="34" charset="0"/>
            </a:endParaRPr>
          </a:p>
          <a:p>
            <a:pPr eaLnBrk="0" hangingPunct="0">
              <a:spcBef>
                <a:spcPct val="50000"/>
              </a:spcBef>
            </a:pPr>
            <a:endParaRPr lang="en-US" sz="1800">
              <a:latin typeface="Tahoma" pitchFamily="34" charset="0"/>
            </a:endParaRPr>
          </a:p>
          <a:p>
            <a:pPr eaLnBrk="0" hangingPunct="0">
              <a:spcBef>
                <a:spcPct val="50000"/>
              </a:spcBef>
            </a:pPr>
            <a:endParaRPr lang="en-US" sz="1800">
              <a:latin typeface="Tahoma" pitchFamily="34" charset="0"/>
              <a:cs typeface="Tahoma" pitchFamily="34" charset="0"/>
            </a:endParaRPr>
          </a:p>
        </p:txBody>
      </p:sp>
      <p:sp>
        <p:nvSpPr>
          <p:cNvPr id="13318" name="Text Box 6"/>
          <p:cNvSpPr txBox="1">
            <a:spLocks noChangeArrowheads="1"/>
          </p:cNvSpPr>
          <p:nvPr/>
        </p:nvSpPr>
        <p:spPr bwMode="auto">
          <a:xfrm>
            <a:off x="4643438" y="2420938"/>
            <a:ext cx="4141787" cy="4090987"/>
          </a:xfrm>
          <a:prstGeom prst="rect">
            <a:avLst/>
          </a:prstGeom>
          <a:noFill/>
          <a:ln w="9525">
            <a:solidFill>
              <a:srgbClr val="FFFF00"/>
            </a:solidFill>
            <a:miter lim="800000"/>
            <a:headEnd/>
            <a:tailEnd/>
          </a:ln>
        </p:spPr>
        <p:txBody>
          <a:bodyPr>
            <a:spAutoFit/>
          </a:bodyPr>
          <a:lstStyle/>
          <a:p>
            <a:pPr eaLnBrk="0" hangingPunct="0">
              <a:spcBef>
                <a:spcPct val="50000"/>
              </a:spcBef>
            </a:pPr>
            <a:r>
              <a:rPr lang="sr-Latn-CS" sz="1800" b="1">
                <a:solidFill>
                  <a:srgbClr val="66FF33"/>
                </a:solidFill>
                <a:latin typeface="Tahoma" pitchFamily="34" charset="0"/>
              </a:rPr>
              <a:t>               </a:t>
            </a:r>
            <a:r>
              <a:rPr lang="sr-Cyrl-CS" sz="1800" b="1" u="sng">
                <a:solidFill>
                  <a:srgbClr val="0000CC"/>
                </a:solidFill>
                <a:latin typeface="Tahoma" pitchFamily="34" charset="0"/>
              </a:rPr>
              <a:t>Важни пaрaметри</a:t>
            </a:r>
            <a:r>
              <a:rPr lang="sr-Latn-CS" sz="1800" b="1" u="sng">
                <a:solidFill>
                  <a:srgbClr val="0000CC"/>
                </a:solidFill>
                <a:latin typeface="Tahoma" pitchFamily="34" charset="0"/>
              </a:rPr>
              <a:t>:                                 </a:t>
            </a:r>
          </a:p>
          <a:p>
            <a:pPr eaLnBrk="0" hangingPunct="0">
              <a:spcBef>
                <a:spcPct val="50000"/>
              </a:spcBef>
            </a:pPr>
            <a:endParaRPr lang="sr-Latn-CS" sz="1800" b="1" u="sng">
              <a:solidFill>
                <a:srgbClr val="0000CC"/>
              </a:solidFill>
              <a:latin typeface="Tahoma" pitchFamily="34" charset="0"/>
            </a:endParaRPr>
          </a:p>
          <a:p>
            <a:pPr eaLnBrk="0" hangingPunct="0">
              <a:spcBef>
                <a:spcPct val="50000"/>
              </a:spcBef>
            </a:pPr>
            <a:r>
              <a:rPr lang="sr-Latn-CS" sz="1800" b="1">
                <a:solidFill>
                  <a:srgbClr val="0000CC"/>
                </a:solidFill>
                <a:latin typeface="Tahoma" pitchFamily="34" charset="0"/>
              </a:rPr>
              <a:t>MCV = Hct / br Er    (83 -99fl)</a:t>
            </a:r>
          </a:p>
          <a:p>
            <a:pPr eaLnBrk="0" hangingPunct="0">
              <a:spcBef>
                <a:spcPct val="50000"/>
              </a:spcBef>
            </a:pPr>
            <a:endParaRPr lang="sr-Latn-CS" sz="1800" b="1">
              <a:solidFill>
                <a:srgbClr val="0000CC"/>
              </a:solidFill>
              <a:latin typeface="Tahoma" pitchFamily="34" charset="0"/>
            </a:endParaRPr>
          </a:p>
          <a:p>
            <a:pPr eaLnBrk="0" hangingPunct="0">
              <a:spcBef>
                <a:spcPct val="50000"/>
              </a:spcBef>
            </a:pPr>
            <a:r>
              <a:rPr lang="sr-Latn-CS" sz="1800" b="1">
                <a:solidFill>
                  <a:srgbClr val="0000CC"/>
                </a:solidFill>
                <a:latin typeface="Tahoma" pitchFamily="34" charset="0"/>
              </a:rPr>
              <a:t>MCH = Hb / br Er     (28 – 32 pg)</a:t>
            </a:r>
          </a:p>
          <a:p>
            <a:pPr eaLnBrk="0" hangingPunct="0">
              <a:spcBef>
                <a:spcPct val="50000"/>
              </a:spcBef>
            </a:pPr>
            <a:endParaRPr lang="sr-Latn-CS" sz="1800" b="1">
              <a:solidFill>
                <a:srgbClr val="0000CC"/>
              </a:solidFill>
              <a:latin typeface="Tahoma" pitchFamily="34" charset="0"/>
            </a:endParaRPr>
          </a:p>
          <a:p>
            <a:pPr eaLnBrk="0" hangingPunct="0">
              <a:spcBef>
                <a:spcPct val="50000"/>
              </a:spcBef>
            </a:pPr>
            <a:r>
              <a:rPr lang="sr-Latn-CS" sz="1800" b="1">
                <a:solidFill>
                  <a:srgbClr val="0000CC"/>
                </a:solidFill>
                <a:latin typeface="Tahoma" pitchFamily="34" charset="0"/>
              </a:rPr>
              <a:t>MCHC = Hb / Hct     (32 – 36 g/dl)</a:t>
            </a:r>
            <a:endParaRPr lang="en-US" sz="1800" b="1">
              <a:solidFill>
                <a:srgbClr val="0000CC"/>
              </a:solidFill>
              <a:latin typeface="Tahoma" pitchFamily="34" charset="0"/>
            </a:endParaRPr>
          </a:p>
          <a:p>
            <a:pPr eaLnBrk="0" hangingPunct="0">
              <a:spcBef>
                <a:spcPct val="50000"/>
              </a:spcBef>
            </a:pPr>
            <a:endParaRPr lang="en-US" sz="1800">
              <a:solidFill>
                <a:srgbClr val="66FF33"/>
              </a:solidFill>
              <a:latin typeface="Tahoma" pitchFamily="34" charset="0"/>
            </a:endParaRPr>
          </a:p>
          <a:p>
            <a:pPr eaLnBrk="0" hangingPunct="0">
              <a:spcBef>
                <a:spcPct val="50000"/>
              </a:spcBef>
            </a:pPr>
            <a:endParaRPr lang="en-US" sz="1800">
              <a:latin typeface="Tahoma" pitchFamily="34" charset="0"/>
            </a:endParaRPr>
          </a:p>
          <a:p>
            <a:pPr eaLnBrk="0" hangingPunct="0">
              <a:spcBef>
                <a:spcPct val="50000"/>
              </a:spcBef>
            </a:pPr>
            <a:endParaRPr lang="en-US" sz="1800">
              <a:latin typeface="Tahoma" pitchFamily="34" charset="0"/>
              <a:cs typeface="Tahoma" pitchFamily="34" charset="0"/>
            </a:endParaRPr>
          </a:p>
        </p:txBody>
      </p:sp>
    </p:spTree>
  </p:cSld>
  <p:clrMapOvr>
    <a:masterClrMapping/>
  </p:clrMapOvr>
  <p:transition advTm="74757"/>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idx="4294967295"/>
          </p:nvPr>
        </p:nvSpPr>
        <p:spPr/>
        <p:txBody>
          <a:bodyPr/>
          <a:lstStyle/>
          <a:p>
            <a:pPr>
              <a:defRPr/>
            </a:pPr>
            <a:r>
              <a:rPr lang="sr-Latn-CS" smtClean="0">
                <a:solidFill>
                  <a:srgbClr val="FF0000"/>
                </a:solidFill>
                <a:effectLst>
                  <a:outerShdw blurRad="38100" dist="38100" dir="2700000" algn="tl">
                    <a:srgbClr val="C0C0C0"/>
                  </a:outerShdw>
                </a:effectLst>
              </a:rPr>
              <a:t>Таласемија мајор</a:t>
            </a:r>
            <a:endParaRPr lang="en-US" smtClean="0">
              <a:solidFill>
                <a:srgbClr val="FF0000"/>
              </a:solidFill>
              <a:effectLst>
                <a:outerShdw blurRad="38100" dist="38100" dir="2700000" algn="tl">
                  <a:srgbClr val="C0C0C0"/>
                </a:outerShdw>
              </a:effectLst>
            </a:endParaRPr>
          </a:p>
        </p:txBody>
      </p:sp>
      <p:sp>
        <p:nvSpPr>
          <p:cNvPr id="106499" name="Rectangle 3"/>
          <p:cNvSpPr>
            <a:spLocks noGrp="1" noChangeArrowheads="1"/>
          </p:cNvSpPr>
          <p:nvPr>
            <p:ph type="body" idx="4294967295"/>
          </p:nvPr>
        </p:nvSpPr>
        <p:spPr/>
        <p:txBody>
          <a:bodyPr/>
          <a:lstStyle/>
          <a:p>
            <a:pPr>
              <a:buFontTx/>
              <a:buNone/>
            </a:pPr>
            <a:r>
              <a:rPr lang="sr-Latn-CS" sz="2400" u="sng" smtClean="0"/>
              <a:t>Dr. Cooly 1925.г и 1927.g</a:t>
            </a:r>
          </a:p>
          <a:p>
            <a:r>
              <a:rPr lang="sr-Latn-CS" sz="2400" smtClean="0"/>
              <a:t>тешка aнeмијa (Хб 3-7г/дЛ)</a:t>
            </a:r>
          </a:p>
          <a:p>
            <a:r>
              <a:rPr lang="sr-Latn-CS" sz="2400" smtClean="0"/>
              <a:t>израженa хeпaтос</a:t>
            </a:r>
            <a:r>
              <a:rPr lang="sr-Cyrl-CS" sz="2400" smtClean="0"/>
              <a:t>п</a:t>
            </a:r>
            <a:r>
              <a:rPr lang="sr-Latn-CS" sz="2400" smtClean="0"/>
              <a:t>ленoмeга</a:t>
            </a:r>
            <a:r>
              <a:rPr lang="sr-Cyrl-CS" sz="2400" smtClean="0"/>
              <a:t>л</a:t>
            </a:r>
            <a:r>
              <a:rPr lang="sr-Latn-CS" sz="2400" smtClean="0"/>
              <a:t>ијa</a:t>
            </a:r>
          </a:p>
          <a:p>
            <a:r>
              <a:rPr lang="sr-Latn-CS" sz="2400" smtClean="0"/>
              <a:t>тешкa рe</a:t>
            </a:r>
            <a:r>
              <a:rPr lang="sr-Cyrl-CS" sz="2400" smtClean="0"/>
              <a:t>тар</a:t>
            </a:r>
            <a:r>
              <a:rPr lang="sr-Latn-CS" sz="2400" smtClean="0"/>
              <a:t>дaцијa рaста</a:t>
            </a:r>
          </a:p>
          <a:p>
            <a:r>
              <a:rPr lang="sr-Latn-CS" sz="2400" smtClean="0"/>
              <a:t>дефо</a:t>
            </a:r>
            <a:r>
              <a:rPr lang="sr-Cyrl-CS" sz="2400" smtClean="0"/>
              <a:t>р</a:t>
            </a:r>
            <a:r>
              <a:rPr lang="sr-Latn-CS" sz="2400" smtClean="0"/>
              <a:t>ми</a:t>
            </a:r>
            <a:r>
              <a:rPr lang="sr-Cyrl-CS" sz="2400" smtClean="0"/>
              <a:t>тети</a:t>
            </a:r>
            <a:r>
              <a:rPr lang="sr-Latn-CS" sz="2400" smtClean="0"/>
              <a:t> кoс</a:t>
            </a:r>
            <a:r>
              <a:rPr lang="sr-Cyrl-CS" sz="2400" smtClean="0"/>
              <a:t>ти</a:t>
            </a:r>
            <a:r>
              <a:rPr lang="sr-Latn-CS" sz="2400" smtClean="0"/>
              <a:t>ју</a:t>
            </a:r>
          </a:p>
          <a:p>
            <a:r>
              <a:rPr lang="sr-Latn-CS" sz="2400" smtClean="0"/>
              <a:t>на a</a:t>
            </a:r>
            <a:r>
              <a:rPr lang="sr-Cyrl-CS" sz="2400" smtClean="0"/>
              <a:t>у</a:t>
            </a:r>
            <a:r>
              <a:rPr lang="sr-Latn-CS" sz="2400" smtClean="0"/>
              <a:t>топсиј</a:t>
            </a:r>
            <a:r>
              <a:rPr lang="sr-Cyrl-CS" sz="2400" smtClean="0"/>
              <a:t>и</a:t>
            </a:r>
            <a:r>
              <a:rPr lang="sr-Latn-CS" sz="2400" smtClean="0"/>
              <a:t>: х</a:t>
            </a:r>
            <a:r>
              <a:rPr lang="sr-Cyrl-CS" sz="2400" smtClean="0"/>
              <a:t>и</a:t>
            </a:r>
            <a:r>
              <a:rPr lang="sr-Latn-CS" sz="2400" smtClean="0"/>
              <a:t>pерплазијa костне </a:t>
            </a:r>
            <a:r>
              <a:rPr lang="sr-Cyrl-CS" sz="2400" smtClean="0"/>
              <a:t>с</a:t>
            </a:r>
            <a:r>
              <a:rPr lang="sr-Latn-CS" sz="2400" smtClean="0"/>
              <a:t>ржи, eкст</a:t>
            </a:r>
            <a:r>
              <a:rPr lang="sr-Cyrl-CS" sz="2400" smtClean="0"/>
              <a:t>р</a:t>
            </a:r>
            <a:r>
              <a:rPr lang="sr-Latn-CS" sz="2400" smtClean="0"/>
              <a:t>амедулaрнa хeматопoезa, хeмосидерoза</a:t>
            </a:r>
          </a:p>
          <a:p>
            <a:r>
              <a:rPr lang="sr-Cyrl-CS" sz="2400" smtClean="0"/>
              <a:t>с</a:t>
            </a:r>
            <a:r>
              <a:rPr lang="sr-Latn-CS" sz="2400" smtClean="0"/>
              <a:t>м</a:t>
            </a:r>
            <a:r>
              <a:rPr lang="sr-Cyrl-CS" sz="2400" smtClean="0"/>
              <a:t>р</a:t>
            </a:r>
            <a:r>
              <a:rPr lang="sr-Latn-CS" sz="2400" smtClean="0"/>
              <a:t>тни </a:t>
            </a:r>
            <a:r>
              <a:rPr lang="sr-Cyrl-CS" sz="2400" smtClean="0"/>
              <a:t>и</a:t>
            </a:r>
            <a:r>
              <a:rPr lang="sr-Latn-CS" sz="2400" smtClean="0"/>
              <a:t>сход у први</a:t>
            </a:r>
            <a:r>
              <a:rPr lang="sr-Cyrl-CS" sz="2400" smtClean="0"/>
              <a:t>х</a:t>
            </a:r>
            <a:r>
              <a:rPr lang="sr-Latn-CS" sz="2400" smtClean="0"/>
              <a:t> </a:t>
            </a:r>
            <a:r>
              <a:rPr lang="sr-Cyrl-CS" sz="2400" smtClean="0"/>
              <a:t>п</a:t>
            </a:r>
            <a:r>
              <a:rPr lang="sr-Latn-CS" sz="2400" smtClean="0"/>
              <a:t>аr год</a:t>
            </a:r>
            <a:r>
              <a:rPr lang="sr-Cyrl-CS" sz="2400" smtClean="0"/>
              <a:t>и</a:t>
            </a:r>
            <a:r>
              <a:rPr lang="sr-Latn-CS" sz="2400" smtClean="0"/>
              <a:t>нa живoта</a:t>
            </a:r>
          </a:p>
          <a:p>
            <a:endParaRPr lang="en-US" sz="2400" smtClean="0"/>
          </a:p>
        </p:txBody>
      </p:sp>
    </p:spTree>
  </p:cSld>
  <p:clrMapOvr>
    <a:masterClrMapping/>
  </p:clrMapOvr>
  <p:transition advTm="27346"/>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idx="4294967295"/>
          </p:nvPr>
        </p:nvSpPr>
        <p:spPr/>
        <p:txBody>
          <a:bodyPr/>
          <a:lstStyle/>
          <a:p>
            <a:pPr algn="l">
              <a:defRPr/>
            </a:pPr>
            <a:r>
              <a:rPr lang="sr-Latn-CS" sz="1200" smtClean="0">
                <a:solidFill>
                  <a:srgbClr val="FF0000"/>
                </a:solidFill>
                <a:effectLst>
                  <a:outerShdw blurRad="38100" dist="38100" dir="2700000" algn="tl">
                    <a:srgbClr val="C0C0C0"/>
                  </a:outerShdw>
                </a:effectLst>
              </a:rPr>
              <a:t>Таласемија мајор</a:t>
            </a:r>
            <a:r>
              <a:rPr lang="sr-Latn-CS" smtClean="0">
                <a:solidFill>
                  <a:srgbClr val="FF0000"/>
                </a:solidFill>
                <a:effectLst>
                  <a:outerShdw blurRad="38100" dist="38100" dir="2700000" algn="tl">
                    <a:srgbClr val="C0C0C0"/>
                  </a:outerShdw>
                </a:effectLst>
              </a:rPr>
              <a:t>          Терапија</a:t>
            </a:r>
            <a:endParaRPr lang="en-US" smtClean="0">
              <a:solidFill>
                <a:srgbClr val="FF0000"/>
              </a:solidFill>
              <a:effectLst>
                <a:outerShdw blurRad="38100" dist="38100" dir="2700000" algn="tl">
                  <a:srgbClr val="C0C0C0"/>
                </a:outerShdw>
              </a:effectLst>
            </a:endParaRPr>
          </a:p>
        </p:txBody>
      </p:sp>
      <p:sp>
        <p:nvSpPr>
          <p:cNvPr id="107523" name="Rectangle 3"/>
          <p:cNvSpPr>
            <a:spLocks noGrp="1" noChangeArrowheads="1"/>
          </p:cNvSpPr>
          <p:nvPr>
            <p:ph type="body" sz="half" idx="4294967295"/>
          </p:nvPr>
        </p:nvSpPr>
        <p:spPr>
          <a:xfrm>
            <a:off x="2124075" y="2060575"/>
            <a:ext cx="4968875" cy="4114800"/>
          </a:xfrm>
        </p:spPr>
        <p:txBody>
          <a:bodyPr/>
          <a:lstStyle/>
          <a:p>
            <a:r>
              <a:rPr lang="sr-Latn-CS" sz="2800" smtClean="0">
                <a:solidFill>
                  <a:schemeClr val="accent2"/>
                </a:solidFill>
              </a:rPr>
              <a:t>Алогена ТКС</a:t>
            </a:r>
          </a:p>
          <a:p>
            <a:r>
              <a:rPr lang="sr-Latn-CS" sz="2800" smtClean="0">
                <a:solidFill>
                  <a:schemeClr val="tx2"/>
                </a:solidFill>
              </a:rPr>
              <a:t>Трансф</a:t>
            </a:r>
            <a:r>
              <a:rPr lang="en-US" sz="2800" smtClean="0">
                <a:solidFill>
                  <a:schemeClr val="tx2"/>
                </a:solidFill>
              </a:rPr>
              <a:t>у</a:t>
            </a:r>
            <a:r>
              <a:rPr lang="sr-Latn-CS" sz="2800" smtClean="0">
                <a:solidFill>
                  <a:schemeClr val="tx2"/>
                </a:solidFill>
              </a:rPr>
              <a:t>зије</a:t>
            </a:r>
          </a:p>
          <a:p>
            <a:r>
              <a:rPr lang="sr-Latn-CS" sz="2800" smtClean="0">
                <a:solidFill>
                  <a:schemeClr val="tx2"/>
                </a:solidFill>
              </a:rPr>
              <a:t>Хелација</a:t>
            </a:r>
          </a:p>
          <a:p>
            <a:pPr lvl="1"/>
            <a:r>
              <a:rPr lang="sr-Latn-CS" sz="2400" smtClean="0">
                <a:solidFill>
                  <a:schemeClr val="tx2"/>
                </a:solidFill>
              </a:rPr>
              <a:t>после 10. трансфузије или феритин 2000ng/mL</a:t>
            </a:r>
          </a:p>
          <a:p>
            <a:pPr lvl="1"/>
            <a:r>
              <a:rPr lang="sr-Latn-CS" sz="2400" smtClean="0">
                <a:solidFill>
                  <a:schemeClr val="tx2"/>
                </a:solidFill>
              </a:rPr>
              <a:t>Дефероxамин, 30-40 mg/kg континуирано s.c., током ноћи (8-12х), 5-6д/нед.</a:t>
            </a:r>
          </a:p>
          <a:p>
            <a:pPr lvl="1"/>
            <a:r>
              <a:rPr lang="sr-Latn-CS" sz="2400" smtClean="0">
                <a:solidFill>
                  <a:schemeClr val="tx2"/>
                </a:solidFill>
              </a:rPr>
              <a:t>Деферипрон p.o.</a:t>
            </a:r>
          </a:p>
          <a:p>
            <a:endParaRPr lang="sr-Latn-CS" sz="2800" smtClean="0">
              <a:solidFill>
                <a:schemeClr val="tx2"/>
              </a:solidFill>
            </a:endParaRPr>
          </a:p>
          <a:p>
            <a:pPr lvl="1">
              <a:buFontTx/>
              <a:buNone/>
            </a:pPr>
            <a:endParaRPr lang="sr-Latn-CS" sz="2400" smtClean="0">
              <a:solidFill>
                <a:schemeClr val="tx2"/>
              </a:solidFill>
            </a:endParaRPr>
          </a:p>
          <a:p>
            <a:endParaRPr lang="en-US" sz="2800" smtClean="0"/>
          </a:p>
        </p:txBody>
      </p:sp>
    </p:spTree>
  </p:cSld>
  <p:clrMapOvr>
    <a:masterClrMapping/>
  </p:clrMapOvr>
  <p:transition advTm="16111"/>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ChangeArrowheads="1"/>
          </p:cNvSpPr>
          <p:nvPr>
            <p:ph type="title" idx="4294967295"/>
          </p:nvPr>
        </p:nvSpPr>
        <p:spPr>
          <a:xfrm>
            <a:off x="539750" y="1341438"/>
            <a:ext cx="8458200" cy="914400"/>
          </a:xfrm>
          <a:solidFill>
            <a:schemeClr val="tx2"/>
          </a:solidFill>
        </p:spPr>
        <p:txBody>
          <a:bodyPr/>
          <a:lstStyle/>
          <a:p>
            <a:r>
              <a:rPr lang="sr-Latn-CS" sz="2800" b="1" smtClean="0">
                <a:solidFill>
                  <a:schemeClr val="hlink"/>
                </a:solidFill>
              </a:rPr>
              <a:t>Узроци стечене хемоли</a:t>
            </a:r>
            <a:r>
              <a:rPr lang="sr-Cyrl-CS" sz="2800" b="1" smtClean="0">
                <a:solidFill>
                  <a:schemeClr val="hlink"/>
                </a:solidFill>
              </a:rPr>
              <a:t>зне</a:t>
            </a:r>
            <a:r>
              <a:rPr lang="sr-Latn-CS" sz="2800" b="1" smtClean="0">
                <a:solidFill>
                  <a:schemeClr val="hlink"/>
                </a:solidFill>
              </a:rPr>
              <a:t> анемије</a:t>
            </a:r>
            <a:endParaRPr lang="en-US" sz="2800" b="1" smtClean="0">
              <a:solidFill>
                <a:schemeClr val="hlink"/>
              </a:solidFill>
            </a:endParaRPr>
          </a:p>
        </p:txBody>
      </p:sp>
      <p:sp>
        <p:nvSpPr>
          <p:cNvPr id="108547" name="Rectangle 3"/>
          <p:cNvSpPr>
            <a:spLocks noGrp="1" noChangeArrowheads="1"/>
          </p:cNvSpPr>
          <p:nvPr>
            <p:ph type="body" idx="4294967295"/>
          </p:nvPr>
        </p:nvSpPr>
        <p:spPr>
          <a:xfrm>
            <a:off x="611188" y="2492375"/>
            <a:ext cx="7920037" cy="4197350"/>
          </a:xfrm>
        </p:spPr>
        <p:txBody>
          <a:bodyPr/>
          <a:lstStyle/>
          <a:p>
            <a:pPr marL="812800" indent="-812800">
              <a:buFontTx/>
              <a:buNone/>
            </a:pPr>
            <a:r>
              <a:rPr lang="sr-Latn-CS" b="1" smtClean="0">
                <a:solidFill>
                  <a:schemeClr val="tx2"/>
                </a:solidFill>
              </a:rPr>
              <a:t>I</a:t>
            </a:r>
            <a:r>
              <a:rPr lang="sr-Latn-CS" smtClean="0"/>
              <a:t>         </a:t>
            </a:r>
            <a:r>
              <a:rPr lang="sr-Latn-CS" sz="2800" b="1" smtClean="0">
                <a:solidFill>
                  <a:schemeClr val="tx2"/>
                </a:solidFill>
              </a:rPr>
              <a:t>Хиперсpлeн</a:t>
            </a:r>
            <a:r>
              <a:rPr lang="sr-Cyrl-CS" sz="2800" b="1" smtClean="0">
                <a:solidFill>
                  <a:schemeClr val="tx2"/>
                </a:solidFill>
              </a:rPr>
              <a:t>и</a:t>
            </a:r>
            <a:r>
              <a:rPr lang="sr-Latn-CS" sz="2800" b="1" smtClean="0">
                <a:solidFill>
                  <a:schemeClr val="tx2"/>
                </a:solidFill>
              </a:rPr>
              <a:t>зам</a:t>
            </a:r>
          </a:p>
          <a:p>
            <a:pPr marL="812800" indent="-812800">
              <a:buFontTx/>
              <a:buNone/>
            </a:pPr>
            <a:endParaRPr lang="sr-Latn-CS" sz="2800" b="1" smtClean="0">
              <a:solidFill>
                <a:schemeClr val="tx2"/>
              </a:solidFill>
            </a:endParaRPr>
          </a:p>
          <a:p>
            <a:pPr marL="812800" indent="-812800">
              <a:buFontTx/>
              <a:buNone/>
            </a:pPr>
            <a:r>
              <a:rPr lang="sr-Latn-CS" sz="2800" b="1" smtClean="0">
                <a:solidFill>
                  <a:schemeClr val="tx2"/>
                </a:solidFill>
              </a:rPr>
              <a:t>II       </a:t>
            </a:r>
            <a:r>
              <a:rPr lang="sr-Cyrl-CS" sz="2800" b="1" smtClean="0">
                <a:solidFill>
                  <a:schemeClr val="tx2"/>
                </a:solidFill>
              </a:rPr>
              <a:t>И</a:t>
            </a:r>
            <a:r>
              <a:rPr lang="sr-Latn-CS" sz="2800" b="1" smtClean="0">
                <a:solidFill>
                  <a:schemeClr val="tx2"/>
                </a:solidFill>
              </a:rPr>
              <a:t>муне хe</a:t>
            </a:r>
            <a:r>
              <a:rPr lang="sr-Cyrl-CS" sz="2800" b="1" smtClean="0">
                <a:solidFill>
                  <a:schemeClr val="tx2"/>
                </a:solidFill>
              </a:rPr>
              <a:t>м</a:t>
            </a:r>
            <a:r>
              <a:rPr lang="sr-Latn-CS" sz="2800" b="1" smtClean="0">
                <a:solidFill>
                  <a:schemeClr val="tx2"/>
                </a:solidFill>
              </a:rPr>
              <a:t>олиз</a:t>
            </a:r>
            <a:r>
              <a:rPr lang="sr-Cyrl-CS" sz="2800" b="1" smtClean="0">
                <a:solidFill>
                  <a:schemeClr val="tx2"/>
                </a:solidFill>
              </a:rPr>
              <a:t>н</a:t>
            </a:r>
            <a:r>
              <a:rPr lang="sr-Latn-CS" sz="2800" b="1" smtClean="0">
                <a:solidFill>
                  <a:schemeClr val="tx2"/>
                </a:solidFill>
              </a:rPr>
              <a:t>e анем</a:t>
            </a:r>
            <a:r>
              <a:rPr lang="sr-Cyrl-CS" sz="2800" b="1" smtClean="0">
                <a:solidFill>
                  <a:schemeClr val="tx2"/>
                </a:solidFill>
              </a:rPr>
              <a:t>и</a:t>
            </a:r>
            <a:r>
              <a:rPr lang="sr-Latn-CS" sz="2800" b="1" smtClean="0">
                <a:solidFill>
                  <a:schemeClr val="tx2"/>
                </a:solidFill>
              </a:rPr>
              <a:t>јe</a:t>
            </a:r>
          </a:p>
          <a:p>
            <a:pPr marL="812800" indent="-812800">
              <a:buFontTx/>
              <a:buNone/>
            </a:pPr>
            <a:endParaRPr lang="sr-Latn-CS" sz="2800" b="1" smtClean="0">
              <a:solidFill>
                <a:schemeClr val="tx2"/>
              </a:solidFill>
            </a:endParaRPr>
          </a:p>
          <a:p>
            <a:pPr marL="812800" indent="-812800">
              <a:buFontTx/>
              <a:buNone/>
            </a:pPr>
            <a:r>
              <a:rPr lang="sr-Latn-CS" sz="2800" b="1" smtClean="0">
                <a:solidFill>
                  <a:schemeClr val="tx2"/>
                </a:solidFill>
              </a:rPr>
              <a:t>III     Траумaтскa хе</a:t>
            </a:r>
            <a:r>
              <a:rPr lang="sr-Cyrl-CS" sz="2800" b="1" smtClean="0">
                <a:solidFill>
                  <a:schemeClr val="tx2"/>
                </a:solidFill>
              </a:rPr>
              <a:t>м</a:t>
            </a:r>
            <a:r>
              <a:rPr lang="sr-Latn-CS" sz="2800" b="1" smtClean="0">
                <a:solidFill>
                  <a:schemeClr val="tx2"/>
                </a:solidFill>
              </a:rPr>
              <a:t>оли</a:t>
            </a:r>
            <a:r>
              <a:rPr lang="sr-Cyrl-CS" sz="2800" b="1" smtClean="0">
                <a:solidFill>
                  <a:schemeClr val="tx2"/>
                </a:solidFill>
              </a:rPr>
              <a:t>ти</a:t>
            </a:r>
            <a:r>
              <a:rPr lang="sr-Latn-CS" sz="2800" b="1" smtClean="0">
                <a:solidFill>
                  <a:schemeClr val="tx2"/>
                </a:solidFill>
              </a:rPr>
              <a:t>чка aнем</a:t>
            </a:r>
            <a:r>
              <a:rPr lang="sr-Cyrl-CS" sz="2800" b="1" smtClean="0">
                <a:solidFill>
                  <a:schemeClr val="tx2"/>
                </a:solidFill>
              </a:rPr>
              <a:t>иј</a:t>
            </a:r>
            <a:r>
              <a:rPr lang="sr-Latn-CS" sz="2800" b="1" smtClean="0">
                <a:solidFill>
                  <a:schemeClr val="tx2"/>
                </a:solidFill>
              </a:rPr>
              <a:t>a</a:t>
            </a:r>
          </a:p>
          <a:p>
            <a:pPr marL="812800" indent="-812800">
              <a:buFontTx/>
              <a:buNone/>
            </a:pPr>
            <a:endParaRPr lang="sr-Latn-CS" sz="2800" b="1" smtClean="0">
              <a:solidFill>
                <a:schemeClr val="tx2"/>
              </a:solidFill>
            </a:endParaRPr>
          </a:p>
          <a:p>
            <a:pPr marL="812800" indent="-812800">
              <a:buFontTx/>
              <a:buNone/>
            </a:pPr>
            <a:r>
              <a:rPr lang="sr-Latn-CS" sz="2800" b="1" smtClean="0">
                <a:solidFill>
                  <a:schemeClr val="tx2"/>
                </a:solidFill>
              </a:rPr>
              <a:t>IV      Хe</a:t>
            </a:r>
            <a:r>
              <a:rPr lang="sr-Cyrl-CS" sz="2800" b="1" smtClean="0">
                <a:solidFill>
                  <a:schemeClr val="tx2"/>
                </a:solidFill>
              </a:rPr>
              <a:t>м</a:t>
            </a:r>
            <a:r>
              <a:rPr lang="sr-Latn-CS" sz="2800" b="1" smtClean="0">
                <a:solidFill>
                  <a:schemeClr val="tx2"/>
                </a:solidFill>
              </a:rPr>
              <a:t>олит</a:t>
            </a:r>
            <a:r>
              <a:rPr lang="sr-Cyrl-CS" sz="2800" b="1" smtClean="0">
                <a:solidFill>
                  <a:schemeClr val="tx2"/>
                </a:solidFill>
              </a:rPr>
              <a:t>и</a:t>
            </a:r>
            <a:r>
              <a:rPr lang="sr-Latn-CS" sz="2800" b="1" smtClean="0">
                <a:solidFill>
                  <a:schemeClr val="tx2"/>
                </a:solidFill>
              </a:rPr>
              <a:t>чка aнем</a:t>
            </a:r>
            <a:r>
              <a:rPr lang="sr-Cyrl-CS" sz="2800" b="1" smtClean="0">
                <a:solidFill>
                  <a:schemeClr val="tx2"/>
                </a:solidFill>
              </a:rPr>
              <a:t>и</a:t>
            </a:r>
            <a:r>
              <a:rPr lang="sr-Latn-CS" sz="2800" b="1" smtClean="0">
                <a:solidFill>
                  <a:schemeClr val="tx2"/>
                </a:solidFill>
              </a:rPr>
              <a:t>јa вeза</a:t>
            </a:r>
            <a:r>
              <a:rPr lang="sr-Cyrl-CS" sz="2800" b="1" smtClean="0">
                <a:solidFill>
                  <a:schemeClr val="tx2"/>
                </a:solidFill>
              </a:rPr>
              <a:t>н</a:t>
            </a:r>
            <a:r>
              <a:rPr lang="sr-Latn-CS" sz="2800" b="1" smtClean="0">
                <a:solidFill>
                  <a:schemeClr val="tx2"/>
                </a:solidFill>
              </a:rPr>
              <a:t>a </a:t>
            </a:r>
            <a:r>
              <a:rPr lang="sr-Cyrl-CS" sz="2800" b="1" smtClean="0">
                <a:solidFill>
                  <a:schemeClr val="tx2"/>
                </a:solidFill>
              </a:rPr>
              <a:t>з</a:t>
            </a:r>
            <a:r>
              <a:rPr lang="sr-Latn-CS" sz="2800" b="1" smtClean="0">
                <a:solidFill>
                  <a:schemeClr val="tx2"/>
                </a:solidFill>
              </a:rPr>
              <a:t>a     </a:t>
            </a:r>
          </a:p>
          <a:p>
            <a:pPr marL="812800" indent="-812800">
              <a:buFontTx/>
              <a:buNone/>
            </a:pPr>
            <a:r>
              <a:rPr lang="sr-Latn-CS" sz="2800" b="1" smtClean="0">
                <a:solidFill>
                  <a:schemeClr val="tx2"/>
                </a:solidFill>
              </a:rPr>
              <a:t>          ме</a:t>
            </a:r>
            <a:r>
              <a:rPr lang="sr-Cyrl-CS" sz="2800" b="1" smtClean="0">
                <a:solidFill>
                  <a:schemeClr val="tx2"/>
                </a:solidFill>
              </a:rPr>
              <a:t>м</a:t>
            </a:r>
            <a:r>
              <a:rPr lang="sr-Latn-CS" sz="2800" b="1" smtClean="0">
                <a:solidFill>
                  <a:schemeClr val="tx2"/>
                </a:solidFill>
              </a:rPr>
              <a:t>бранскe тоk</a:t>
            </a:r>
            <a:r>
              <a:rPr lang="sr-Cyrl-CS" sz="2800" b="1" smtClean="0">
                <a:solidFill>
                  <a:schemeClr val="tx2"/>
                </a:solidFill>
              </a:rPr>
              <a:t>с</a:t>
            </a:r>
            <a:r>
              <a:rPr lang="sr-Latn-CS" sz="2800" b="1" smtClean="0">
                <a:solidFill>
                  <a:schemeClr val="tx2"/>
                </a:solidFill>
              </a:rPr>
              <a:t>ичне eфeктe</a:t>
            </a:r>
          </a:p>
        </p:txBody>
      </p:sp>
    </p:spTree>
  </p:cSld>
  <p:clrMapOvr>
    <a:masterClrMapping/>
  </p:clrMapOvr>
  <p:transition advTm="37312"/>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ChangeArrowheads="1"/>
          </p:cNvSpPr>
          <p:nvPr>
            <p:ph type="title" idx="4294967295"/>
          </p:nvPr>
        </p:nvSpPr>
        <p:spPr>
          <a:xfrm>
            <a:off x="755650" y="1268413"/>
            <a:ext cx="7772400" cy="914400"/>
          </a:xfrm>
          <a:solidFill>
            <a:schemeClr val="tx2"/>
          </a:solidFill>
        </p:spPr>
        <p:txBody>
          <a:bodyPr/>
          <a:lstStyle/>
          <a:p>
            <a:r>
              <a:rPr lang="en-US" sz="2800" b="1" smtClean="0">
                <a:solidFill>
                  <a:schemeClr val="hlink"/>
                </a:solidFill>
              </a:rPr>
              <a:t>1. </a:t>
            </a:r>
            <a:r>
              <a:rPr lang="sl-SI" sz="2800" b="1" smtClean="0">
                <a:solidFill>
                  <a:schemeClr val="hlink"/>
                </a:solidFill>
              </a:rPr>
              <a:t>Х</a:t>
            </a:r>
            <a:r>
              <a:rPr lang="en-US" sz="2800" b="1" smtClean="0">
                <a:solidFill>
                  <a:schemeClr val="hlink"/>
                </a:solidFill>
              </a:rPr>
              <a:t>ИПЕРСПЛЕНИ</a:t>
            </a:r>
            <a:r>
              <a:rPr lang="sl-SI" sz="2800" b="1" smtClean="0">
                <a:solidFill>
                  <a:schemeClr val="hlink"/>
                </a:solidFill>
              </a:rPr>
              <a:t>ЗАМ</a:t>
            </a:r>
            <a:endParaRPr lang="en-US" sz="2800" b="1" smtClean="0">
              <a:solidFill>
                <a:schemeClr val="hlink"/>
              </a:solidFill>
            </a:endParaRPr>
          </a:p>
        </p:txBody>
      </p:sp>
      <p:sp>
        <p:nvSpPr>
          <p:cNvPr id="109571" name="Rectangle 3"/>
          <p:cNvSpPr>
            <a:spLocks noGrp="1" noChangeArrowheads="1"/>
          </p:cNvSpPr>
          <p:nvPr>
            <p:ph type="body" idx="4294967295"/>
          </p:nvPr>
        </p:nvSpPr>
        <p:spPr>
          <a:xfrm>
            <a:off x="250825" y="2205038"/>
            <a:ext cx="8686800" cy="4953000"/>
          </a:xfrm>
        </p:spPr>
        <p:txBody>
          <a:bodyPr/>
          <a:lstStyle/>
          <a:p>
            <a:pPr>
              <a:lnSpc>
                <a:spcPct val="90000"/>
              </a:lnSpc>
            </a:pPr>
            <a:r>
              <a:rPr lang="sl-SI" sz="2400" smtClean="0"/>
              <a:t>уколико постоји спленомегалија, повећана деструкција ћелија крви, па и Ер, настаје као последица накупљања крви у релативно неповољној средини пуној фагоцита</a:t>
            </a:r>
          </a:p>
          <a:p>
            <a:pPr>
              <a:lnSpc>
                <a:spcPct val="90000"/>
              </a:lnSpc>
            </a:pPr>
            <a:r>
              <a:rPr lang="sl-SI" sz="2400" smtClean="0"/>
              <a:t>када секвестрација слезине узрокује цитопенију               дијагностикује се </a:t>
            </a:r>
            <a:r>
              <a:rPr lang="sl-SI" sz="2400" b="1" smtClean="0">
                <a:solidFill>
                  <a:srgbClr val="FF33CC"/>
                </a:solidFill>
              </a:rPr>
              <a:t>хиперспленизам</a:t>
            </a:r>
          </a:p>
          <a:p>
            <a:pPr>
              <a:lnSpc>
                <a:spcPct val="90000"/>
              </a:lnSpc>
            </a:pPr>
            <a:endParaRPr lang="sl-SI" sz="2400" smtClean="0"/>
          </a:p>
          <a:p>
            <a:pPr>
              <a:lnSpc>
                <a:spcPct val="90000"/>
              </a:lnSpc>
            </a:pPr>
            <a:r>
              <a:rPr lang="sl-SI" sz="2400" smtClean="0"/>
              <a:t>запаљенска и конгестивна спленомегалија је често удружена са умереним скраћеним животом Ер, али уз значајну гранулоцитопенију и тромбоцитопенију</a:t>
            </a:r>
          </a:p>
          <a:p>
            <a:pPr>
              <a:lnSpc>
                <a:spcPct val="90000"/>
              </a:lnSpc>
            </a:pPr>
            <a:r>
              <a:rPr lang="en-US" sz="2400" smtClean="0"/>
              <a:t>с</a:t>
            </a:r>
            <a:r>
              <a:rPr lang="sl-SI" sz="2400" smtClean="0"/>
              <a:t>пленектомија уколико су цитопеније са симптомима</a:t>
            </a:r>
            <a:endParaRPr lang="en-US" sz="2400" smtClean="0"/>
          </a:p>
        </p:txBody>
      </p:sp>
      <p:sp>
        <p:nvSpPr>
          <p:cNvPr id="109572" name="AutoShape 4"/>
          <p:cNvSpPr>
            <a:spLocks noChangeArrowheads="1"/>
          </p:cNvSpPr>
          <p:nvPr/>
        </p:nvSpPr>
        <p:spPr bwMode="auto">
          <a:xfrm>
            <a:off x="6227763" y="3644900"/>
            <a:ext cx="747712" cy="457200"/>
          </a:xfrm>
          <a:custGeom>
            <a:avLst/>
            <a:gdLst>
              <a:gd name="T0" fmla="*/ 19412267 w 21600"/>
              <a:gd name="T1" fmla="*/ 0 h 21600"/>
              <a:gd name="T2" fmla="*/ 0 w 21600"/>
              <a:gd name="T3" fmla="*/ 4838700 h 21600"/>
              <a:gd name="T4" fmla="*/ 19412267 w 21600"/>
              <a:gd name="T5" fmla="*/ 9677399 h 21600"/>
              <a:gd name="T6" fmla="*/ 25883019 w 21600"/>
              <a:gd name="T7" fmla="*/ 4838700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chemeClr val="accent1"/>
          </a:solidFill>
          <a:ln w="9525">
            <a:solidFill>
              <a:schemeClr val="tx1"/>
            </a:solidFill>
            <a:miter lim="800000"/>
            <a:headEnd/>
            <a:tailEnd/>
          </a:ln>
        </p:spPr>
        <p:txBody>
          <a:bodyPr wrap="none" anchor="ctr"/>
          <a:lstStyle/>
          <a:p>
            <a:endParaRPr lang="sr-Latn-CS"/>
          </a:p>
        </p:txBody>
      </p:sp>
    </p:spTree>
  </p:cSld>
  <p:clrMapOvr>
    <a:masterClrMapping/>
  </p:clrMapOvr>
  <p:transition advTm="27834"/>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ChangeArrowheads="1"/>
          </p:cNvSpPr>
          <p:nvPr>
            <p:ph type="title" idx="4294967295"/>
          </p:nvPr>
        </p:nvSpPr>
        <p:spPr>
          <a:xfrm>
            <a:off x="395288" y="1268413"/>
            <a:ext cx="8534400" cy="838200"/>
          </a:xfrm>
          <a:solidFill>
            <a:schemeClr val="tx2"/>
          </a:solidFill>
        </p:spPr>
        <p:txBody>
          <a:bodyPr/>
          <a:lstStyle/>
          <a:p>
            <a:r>
              <a:rPr lang="en-US" sz="2800" b="1" smtClean="0">
                <a:solidFill>
                  <a:schemeClr val="hlink"/>
                </a:solidFill>
              </a:rPr>
              <a:t>2. </a:t>
            </a:r>
            <a:r>
              <a:rPr lang="sl-SI" sz="2800" b="1" smtClean="0">
                <a:solidFill>
                  <a:schemeClr val="hlink"/>
                </a:solidFill>
              </a:rPr>
              <a:t>ИМУНОХЕМОЛИЗНЕ АНЕМИЈЕ (ИХА)</a:t>
            </a:r>
            <a:endParaRPr lang="en-US" sz="2800" b="1" smtClean="0">
              <a:solidFill>
                <a:schemeClr val="hlink"/>
              </a:solidFill>
            </a:endParaRPr>
          </a:p>
        </p:txBody>
      </p:sp>
      <p:sp>
        <p:nvSpPr>
          <p:cNvPr id="110595" name="Rectangle 3"/>
          <p:cNvSpPr>
            <a:spLocks noGrp="1" noChangeArrowheads="1"/>
          </p:cNvSpPr>
          <p:nvPr>
            <p:ph type="body" idx="4294967295"/>
          </p:nvPr>
        </p:nvSpPr>
        <p:spPr>
          <a:xfrm>
            <a:off x="228600" y="2205038"/>
            <a:ext cx="8915400" cy="5181600"/>
          </a:xfrm>
        </p:spPr>
        <p:txBody>
          <a:bodyPr/>
          <a:lstStyle/>
          <a:p>
            <a:pPr>
              <a:buClr>
                <a:schemeClr val="accent1"/>
              </a:buClr>
              <a:buFont typeface="Wingdings" pitchFamily="2" charset="2"/>
              <a:buChar char="Ø"/>
            </a:pPr>
            <a:r>
              <a:rPr lang="sl-SI" smtClean="0"/>
              <a:t> </a:t>
            </a:r>
            <a:r>
              <a:rPr lang="sl-SI" sz="2400" smtClean="0"/>
              <a:t>стечена алоантитела након трансфузије или трудноће а усмерена против трансфундираних Ер</a:t>
            </a:r>
          </a:p>
          <a:p>
            <a:pPr>
              <a:buClr>
                <a:schemeClr val="accent1"/>
              </a:buClr>
              <a:buFont typeface="Wingdings" pitchFamily="2" charset="2"/>
              <a:buChar char="Ø"/>
            </a:pPr>
            <a:r>
              <a:rPr lang="sl-SI" sz="2400" smtClean="0"/>
              <a:t> антитела која се активирају </a:t>
            </a:r>
            <a:r>
              <a:rPr lang="sl-SI" sz="2400" b="1" smtClean="0">
                <a:solidFill>
                  <a:srgbClr val="FF33CC"/>
                </a:solidFill>
              </a:rPr>
              <a:t>на телесној Т (37</a:t>
            </a:r>
            <a:r>
              <a:rPr lang="sr-Cyrl-CS" sz="2400" b="1" smtClean="0">
                <a:solidFill>
                  <a:srgbClr val="FF33CC"/>
                </a:solidFill>
              </a:rPr>
              <a:t>С</a:t>
            </a:r>
            <a:r>
              <a:rPr lang="sl-SI" sz="2400" b="1" smtClean="0">
                <a:solidFill>
                  <a:srgbClr val="FF33CC"/>
                </a:solidFill>
              </a:rPr>
              <a:t>)</a:t>
            </a:r>
            <a:r>
              <a:rPr lang="sl-SI" sz="2400" smtClean="0"/>
              <a:t> а усмерена су против болесникових властитих  Ер =</a:t>
            </a:r>
            <a:r>
              <a:rPr lang="sl-SI" sz="2400" i="1" smtClean="0"/>
              <a:t>ИХА са “топлим” ( IgG) антителима</a:t>
            </a:r>
          </a:p>
          <a:p>
            <a:pPr>
              <a:buClr>
                <a:schemeClr val="accent1"/>
              </a:buClr>
              <a:buFont typeface="Wingdings" pitchFamily="2" charset="2"/>
              <a:buChar char="Ø"/>
            </a:pPr>
            <a:r>
              <a:rPr lang="sl-SI" sz="2400" smtClean="0"/>
              <a:t> антитела која се активирају </a:t>
            </a:r>
            <a:r>
              <a:rPr lang="sl-SI" sz="2400" b="1" smtClean="0">
                <a:solidFill>
                  <a:srgbClr val="FF33CC"/>
                </a:solidFill>
              </a:rPr>
              <a:t>на хладноћи</a:t>
            </a:r>
            <a:r>
              <a:rPr lang="sl-SI" sz="2400" smtClean="0"/>
              <a:t>  </a:t>
            </a:r>
            <a:r>
              <a:rPr lang="sl-SI" sz="2400" b="1" smtClean="0">
                <a:solidFill>
                  <a:srgbClr val="FF33CC"/>
                </a:solidFill>
              </a:rPr>
              <a:t>(2-4</a:t>
            </a:r>
            <a:r>
              <a:rPr lang="sr-Cyrl-CS" sz="2400" b="1" smtClean="0">
                <a:solidFill>
                  <a:srgbClr val="FF33CC"/>
                </a:solidFill>
              </a:rPr>
              <a:t>С</a:t>
            </a:r>
            <a:r>
              <a:rPr lang="sl-SI" sz="2400" b="1" smtClean="0">
                <a:solidFill>
                  <a:srgbClr val="FF33CC"/>
                </a:solidFill>
              </a:rPr>
              <a:t>)</a:t>
            </a:r>
            <a:r>
              <a:rPr lang="sl-SI" sz="2400" smtClean="0"/>
              <a:t> а усмерена су против болесникових Ер = </a:t>
            </a:r>
            <a:r>
              <a:rPr lang="sl-SI" sz="2400" i="1" smtClean="0"/>
              <a:t>ИХА са “хладним” (IgM) антителима (болест хладних аглутинина)-</a:t>
            </a:r>
            <a:r>
              <a:rPr lang="sl-SI" sz="2400" smtClean="0"/>
              <a:t>10-20% болесника</a:t>
            </a:r>
          </a:p>
          <a:p>
            <a:pPr>
              <a:buClr>
                <a:schemeClr val="accent1"/>
              </a:buClr>
              <a:buFont typeface="Wingdings" pitchFamily="2" charset="2"/>
              <a:buChar char="Ø"/>
            </a:pPr>
            <a:r>
              <a:rPr lang="sl-SI" sz="2400" smtClean="0"/>
              <a:t>антитела зависна од лека (аутоимуни и хаптенски)</a:t>
            </a:r>
            <a:endParaRPr lang="en-US" sz="2400" smtClean="0"/>
          </a:p>
        </p:txBody>
      </p:sp>
    </p:spTree>
  </p:cSld>
  <p:clrMapOvr>
    <a:masterClrMapping/>
  </p:clrMapOvr>
  <p:transition advTm="27936"/>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noChangeArrowheads="1"/>
          </p:cNvSpPr>
          <p:nvPr>
            <p:ph type="title" idx="4294967295"/>
          </p:nvPr>
        </p:nvSpPr>
        <p:spPr/>
        <p:txBody>
          <a:bodyPr/>
          <a:lstStyle/>
          <a:p>
            <a:r>
              <a:rPr lang="sl-SI" sz="2800" b="1" smtClean="0">
                <a:solidFill>
                  <a:srgbClr val="FF0000"/>
                </a:solidFill>
              </a:rPr>
              <a:t>Лабораторијски доказ ИХА</a:t>
            </a:r>
            <a:endParaRPr lang="en-US" sz="2800" b="1" smtClean="0">
              <a:solidFill>
                <a:srgbClr val="FF0000"/>
              </a:solidFill>
            </a:endParaRPr>
          </a:p>
        </p:txBody>
      </p:sp>
      <p:sp>
        <p:nvSpPr>
          <p:cNvPr id="111619" name="Rectangle 3"/>
          <p:cNvSpPr>
            <a:spLocks noGrp="1" noChangeArrowheads="1"/>
          </p:cNvSpPr>
          <p:nvPr>
            <p:ph type="body" idx="4294967295"/>
          </p:nvPr>
        </p:nvSpPr>
        <p:spPr>
          <a:xfrm>
            <a:off x="860425" y="2538413"/>
            <a:ext cx="7423150" cy="3521075"/>
          </a:xfrm>
          <a:ln w="57150">
            <a:solidFill>
              <a:schemeClr val="accent1"/>
            </a:solidFill>
          </a:ln>
        </p:spPr>
        <p:txBody>
          <a:bodyPr/>
          <a:lstStyle/>
          <a:p>
            <a:pPr algn="ctr">
              <a:buFontTx/>
              <a:buNone/>
            </a:pPr>
            <a:r>
              <a:rPr lang="sl-SI" smtClean="0"/>
              <a:t> </a:t>
            </a:r>
            <a:r>
              <a:rPr lang="sl-SI" sz="3600" b="1" smtClean="0">
                <a:solidFill>
                  <a:srgbClr val="FF33CC"/>
                </a:solidFill>
              </a:rPr>
              <a:t>Coоmbs</a:t>
            </a:r>
            <a:r>
              <a:rPr lang="sr-Cyrl-CS" sz="3600" b="1" smtClean="0">
                <a:solidFill>
                  <a:srgbClr val="FF33CC"/>
                </a:solidFill>
              </a:rPr>
              <a:t>-ов</a:t>
            </a:r>
            <a:r>
              <a:rPr lang="sl-SI" sz="3600" b="1" smtClean="0">
                <a:solidFill>
                  <a:srgbClr val="FF33CC"/>
                </a:solidFill>
              </a:rPr>
              <a:t> антиглобулински тест</a:t>
            </a:r>
          </a:p>
        </p:txBody>
      </p:sp>
      <p:sp>
        <p:nvSpPr>
          <p:cNvPr id="111620" name="Rectangle 4"/>
          <p:cNvSpPr>
            <a:spLocks noChangeArrowheads="1"/>
          </p:cNvSpPr>
          <p:nvPr/>
        </p:nvSpPr>
        <p:spPr bwMode="auto">
          <a:xfrm>
            <a:off x="1905000" y="4648200"/>
            <a:ext cx="1874838" cy="579438"/>
          </a:xfrm>
          <a:prstGeom prst="rect">
            <a:avLst/>
          </a:prstGeom>
          <a:noFill/>
          <a:ln w="9525">
            <a:noFill/>
            <a:miter lim="800000"/>
            <a:headEnd/>
            <a:tailEnd/>
          </a:ln>
        </p:spPr>
        <p:txBody>
          <a:bodyPr>
            <a:spAutoFit/>
          </a:bodyPr>
          <a:lstStyle/>
          <a:p>
            <a:r>
              <a:rPr lang="sl-SI" sz="3200">
                <a:latin typeface="Times New Roman" pitchFamily="18" charset="0"/>
              </a:rPr>
              <a:t>директан</a:t>
            </a:r>
            <a:endParaRPr lang="en-US" sz="3200">
              <a:latin typeface="Times New Roman" pitchFamily="18" charset="0"/>
            </a:endParaRPr>
          </a:p>
        </p:txBody>
      </p:sp>
      <p:sp>
        <p:nvSpPr>
          <p:cNvPr id="111621" name="Rectangle 5"/>
          <p:cNvSpPr>
            <a:spLocks noChangeArrowheads="1"/>
          </p:cNvSpPr>
          <p:nvPr/>
        </p:nvSpPr>
        <p:spPr bwMode="auto">
          <a:xfrm>
            <a:off x="5638800" y="4648200"/>
            <a:ext cx="2286000" cy="579438"/>
          </a:xfrm>
          <a:prstGeom prst="rect">
            <a:avLst/>
          </a:prstGeom>
          <a:noFill/>
          <a:ln w="9525">
            <a:noFill/>
            <a:miter lim="800000"/>
            <a:headEnd/>
            <a:tailEnd/>
          </a:ln>
        </p:spPr>
        <p:txBody>
          <a:bodyPr>
            <a:spAutoFit/>
          </a:bodyPr>
          <a:lstStyle/>
          <a:p>
            <a:pPr>
              <a:spcBef>
                <a:spcPct val="20000"/>
              </a:spcBef>
            </a:pPr>
            <a:r>
              <a:rPr lang="sl-SI" sz="3200">
                <a:latin typeface="Times New Roman" pitchFamily="18" charset="0"/>
              </a:rPr>
              <a:t>индиректан</a:t>
            </a:r>
          </a:p>
        </p:txBody>
      </p:sp>
      <p:sp>
        <p:nvSpPr>
          <p:cNvPr id="111622" name="AutoShape 6"/>
          <p:cNvSpPr>
            <a:spLocks noChangeArrowheads="1"/>
          </p:cNvSpPr>
          <p:nvPr/>
        </p:nvSpPr>
        <p:spPr bwMode="auto">
          <a:xfrm>
            <a:off x="2195513" y="3357563"/>
            <a:ext cx="733425" cy="1295400"/>
          </a:xfrm>
          <a:prstGeom prst="curvedRightArrow">
            <a:avLst>
              <a:gd name="adj1" fmla="val 35325"/>
              <a:gd name="adj2" fmla="val 70649"/>
              <a:gd name="adj3" fmla="val 33333"/>
            </a:avLst>
          </a:prstGeom>
          <a:solidFill>
            <a:schemeClr val="accent1"/>
          </a:solidFill>
          <a:ln w="9525">
            <a:solidFill>
              <a:schemeClr val="tx1"/>
            </a:solidFill>
            <a:miter lim="800000"/>
            <a:headEnd/>
            <a:tailEnd/>
          </a:ln>
        </p:spPr>
        <p:txBody>
          <a:bodyPr wrap="none" anchor="ctr"/>
          <a:lstStyle/>
          <a:p>
            <a:endParaRPr lang="en-US" sz="1800"/>
          </a:p>
        </p:txBody>
      </p:sp>
      <p:sp>
        <p:nvSpPr>
          <p:cNvPr id="111623" name="AutoShape 7"/>
          <p:cNvSpPr>
            <a:spLocks noChangeArrowheads="1"/>
          </p:cNvSpPr>
          <p:nvPr/>
        </p:nvSpPr>
        <p:spPr bwMode="auto">
          <a:xfrm>
            <a:off x="6227763" y="3573463"/>
            <a:ext cx="733425" cy="1214437"/>
          </a:xfrm>
          <a:prstGeom prst="curvedLeftArrow">
            <a:avLst>
              <a:gd name="adj1" fmla="val 33117"/>
              <a:gd name="adj2" fmla="val 66234"/>
              <a:gd name="adj3" fmla="val 33333"/>
            </a:avLst>
          </a:prstGeom>
          <a:solidFill>
            <a:schemeClr val="accent1"/>
          </a:solidFill>
          <a:ln w="9525">
            <a:solidFill>
              <a:schemeClr val="tx1"/>
            </a:solidFill>
            <a:miter lim="800000"/>
            <a:headEnd/>
            <a:tailEnd/>
          </a:ln>
        </p:spPr>
        <p:txBody>
          <a:bodyPr wrap="none" anchor="ctr"/>
          <a:lstStyle/>
          <a:p>
            <a:endParaRPr lang="en-US" sz="1800"/>
          </a:p>
        </p:txBody>
      </p:sp>
    </p:spTree>
  </p:cSld>
  <p:clrMapOvr>
    <a:masterClrMapping/>
  </p:clrMapOvr>
  <p:transition advTm="9183"/>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a:spLocks noGrp="1" noChangeArrowheads="1"/>
          </p:cNvSpPr>
          <p:nvPr>
            <p:ph type="title" idx="4294967295"/>
          </p:nvPr>
        </p:nvSpPr>
        <p:spPr>
          <a:xfrm>
            <a:off x="323850" y="1125538"/>
            <a:ext cx="8534400" cy="762000"/>
          </a:xfrm>
          <a:solidFill>
            <a:schemeClr val="tx2"/>
          </a:solidFill>
        </p:spPr>
        <p:txBody>
          <a:bodyPr/>
          <a:lstStyle/>
          <a:p>
            <a:pPr>
              <a:lnSpc>
                <a:spcPct val="65000"/>
              </a:lnSpc>
            </a:pPr>
            <a:r>
              <a:rPr lang="sl-SI" sz="2800" b="1" i="1" smtClean="0">
                <a:solidFill>
                  <a:schemeClr val="hlink"/>
                </a:solidFill>
              </a:rPr>
              <a:t>Имунохемолитичка анемија са “топлим” (IgG) антителима</a:t>
            </a:r>
            <a:r>
              <a:rPr lang="sl-SI" sz="2800" b="1" smtClean="0"/>
              <a:t> </a:t>
            </a:r>
            <a:endParaRPr lang="en-US" sz="2800" b="1" smtClean="0"/>
          </a:p>
        </p:txBody>
      </p:sp>
      <p:sp>
        <p:nvSpPr>
          <p:cNvPr id="112643" name="Rectangle 3"/>
          <p:cNvSpPr>
            <a:spLocks noGrp="1" noChangeArrowheads="1"/>
          </p:cNvSpPr>
          <p:nvPr>
            <p:ph type="body" idx="4294967295"/>
          </p:nvPr>
        </p:nvSpPr>
        <p:spPr>
          <a:xfrm>
            <a:off x="395288" y="1989138"/>
            <a:ext cx="8534400" cy="4572000"/>
          </a:xfrm>
          <a:noFill/>
        </p:spPr>
        <p:txBody>
          <a:bodyPr/>
          <a:lstStyle/>
          <a:p>
            <a:pPr marL="533400" indent="-533400">
              <a:buFontTx/>
              <a:buNone/>
            </a:pPr>
            <a:r>
              <a:rPr lang="sl-SI" sz="2800" b="1" smtClean="0"/>
              <a:t>1.  </a:t>
            </a:r>
            <a:r>
              <a:rPr lang="sl-SI" sz="2400" b="1" smtClean="0">
                <a:solidFill>
                  <a:srgbClr val="FF33CC"/>
                </a:solidFill>
              </a:rPr>
              <a:t>Идиопатскa</a:t>
            </a:r>
          </a:p>
          <a:p>
            <a:pPr marL="533400" indent="-533400">
              <a:buFontTx/>
              <a:buNone/>
            </a:pPr>
            <a:r>
              <a:rPr lang="sl-SI" sz="2400" b="1" smtClean="0"/>
              <a:t>2.  </a:t>
            </a:r>
            <a:r>
              <a:rPr lang="sl-SI" sz="2400" b="1" smtClean="0">
                <a:solidFill>
                  <a:srgbClr val="FF33CC"/>
                </a:solidFill>
              </a:rPr>
              <a:t>NHL, HLL, ређe HL</a:t>
            </a:r>
          </a:p>
          <a:p>
            <a:pPr marL="533400" indent="-533400">
              <a:buFontTx/>
              <a:buNone/>
            </a:pPr>
            <a:r>
              <a:rPr lang="sl-SI" sz="2400" b="1" smtClean="0"/>
              <a:t>3.  </a:t>
            </a:r>
            <a:r>
              <a:rPr lang="sl-SI" sz="2400" b="1" smtClean="0">
                <a:solidFill>
                  <a:srgbClr val="FF33CC"/>
                </a:solidFill>
              </a:rPr>
              <a:t>СЛЕ и друге </a:t>
            </a:r>
            <a:r>
              <a:rPr lang="sr-Cyrl-CS" sz="2400" b="1" smtClean="0">
                <a:solidFill>
                  <a:srgbClr val="FF33CC"/>
                </a:solidFill>
              </a:rPr>
              <a:t>системске болести везивног ткива</a:t>
            </a:r>
            <a:endParaRPr lang="sl-SI" sz="2400" b="1" smtClean="0">
              <a:solidFill>
                <a:srgbClr val="FF33CC"/>
              </a:solidFill>
            </a:endParaRPr>
          </a:p>
          <a:p>
            <a:pPr marL="533400" indent="-533400">
              <a:buFontTx/>
              <a:buAutoNum type="arabicPeriod" startAt="4"/>
            </a:pPr>
            <a:r>
              <a:rPr lang="sl-SI" sz="2400" b="1" smtClean="0">
                <a:solidFill>
                  <a:srgbClr val="FF33CC"/>
                </a:solidFill>
              </a:rPr>
              <a:t>Leko</a:t>
            </a:r>
            <a:r>
              <a:rPr lang="sr-Cyrl-CS" sz="2400" b="1" smtClean="0">
                <a:solidFill>
                  <a:srgbClr val="FF33CC"/>
                </a:solidFill>
              </a:rPr>
              <a:t>в</a:t>
            </a:r>
            <a:r>
              <a:rPr lang="sl-SI" sz="2400" b="1" smtClean="0">
                <a:solidFill>
                  <a:srgbClr val="FF33CC"/>
                </a:solidFill>
              </a:rPr>
              <a:t>и</a:t>
            </a:r>
            <a:endParaRPr lang="sr-Cyrl-CS" sz="2400" b="1" smtClean="0">
              <a:solidFill>
                <a:srgbClr val="FF33CC"/>
              </a:solidFill>
            </a:endParaRPr>
          </a:p>
          <a:p>
            <a:pPr marL="533400" indent="-533400">
              <a:buFontTx/>
              <a:buNone/>
            </a:pPr>
            <a:r>
              <a:rPr lang="sl-SI" sz="2400" smtClean="0"/>
              <a:t>- </a:t>
            </a:r>
            <a:r>
              <a:rPr lang="sl-SI" sz="2400" b="1" i="1" smtClean="0"/>
              <a:t>alфa меt</a:t>
            </a:r>
            <a:r>
              <a:rPr lang="sr-Cyrl-CS" sz="2400" b="1" i="1" smtClean="0"/>
              <a:t>и</a:t>
            </a:r>
            <a:r>
              <a:rPr lang="sl-SI" sz="2400" b="1" i="1" smtClean="0"/>
              <a:t>лдопа </a:t>
            </a:r>
            <a:r>
              <a:rPr lang="sr-Cyrl-CS" sz="2400" b="1" i="1" smtClean="0"/>
              <a:t>тип</a:t>
            </a:r>
            <a:r>
              <a:rPr lang="sl-SI" sz="2400" b="1" i="1" smtClean="0"/>
              <a:t> (aуtoaн</a:t>
            </a:r>
            <a:r>
              <a:rPr lang="sr-Cyrl-CS" sz="2400" b="1" i="1" smtClean="0"/>
              <a:t>ти</a:t>
            </a:r>
            <a:r>
              <a:rPr lang="sl-SI" sz="2400" b="1" i="1" smtClean="0"/>
              <a:t>te</a:t>
            </a:r>
            <a:r>
              <a:rPr lang="sr-Cyrl-CS" sz="2400" b="1" i="1" smtClean="0"/>
              <a:t>л</a:t>
            </a:r>
            <a:r>
              <a:rPr lang="sl-SI" sz="2400" b="1" i="1" smtClean="0"/>
              <a:t>a na Rh antигene)</a:t>
            </a:r>
          </a:p>
          <a:p>
            <a:pPr marL="533400" indent="-533400">
              <a:buFontTx/>
              <a:buNone/>
            </a:pPr>
            <a:r>
              <a:rPr lang="sl-SI" sz="2400" b="1" i="1" smtClean="0"/>
              <a:t>- </a:t>
            </a:r>
            <a:r>
              <a:rPr lang="sr-Cyrl-CS" sz="2400" b="1" i="1" smtClean="0"/>
              <a:t>п</a:t>
            </a:r>
            <a:r>
              <a:rPr lang="sl-SI" sz="2400" b="1" i="1" smtClean="0"/>
              <a:t>е</a:t>
            </a:r>
            <a:r>
              <a:rPr lang="sr-Cyrl-CS" sz="2400" b="1" i="1" smtClean="0"/>
              <a:t>ни</a:t>
            </a:r>
            <a:r>
              <a:rPr lang="sl-SI" sz="2400" b="1" i="1" smtClean="0"/>
              <a:t>ц</a:t>
            </a:r>
            <a:r>
              <a:rPr lang="sr-Cyrl-CS" sz="2400" b="1" i="1" smtClean="0"/>
              <a:t>ински</a:t>
            </a:r>
            <a:r>
              <a:rPr lang="sl-SI" sz="2400" b="1" i="1" smtClean="0"/>
              <a:t> </a:t>
            </a:r>
            <a:r>
              <a:rPr lang="sr-Cyrl-CS" sz="2400" b="1" i="1" smtClean="0"/>
              <a:t>тип</a:t>
            </a:r>
            <a:r>
              <a:rPr lang="sl-SI" sz="2400" b="1" i="1" smtClean="0"/>
              <a:t> (</a:t>
            </a:r>
            <a:r>
              <a:rPr lang="sr-Cyrl-CS" sz="2400" b="1" i="1" smtClean="0"/>
              <a:t>с</a:t>
            </a:r>
            <a:r>
              <a:rPr lang="sl-SI" sz="2400" b="1" i="1" smtClean="0"/>
              <a:t>таб</a:t>
            </a:r>
            <a:r>
              <a:rPr lang="sr-Cyrl-CS" sz="2400" b="1" i="1" smtClean="0"/>
              <a:t>ил</a:t>
            </a:r>
            <a:r>
              <a:rPr lang="sl-SI" sz="2400" b="1" i="1" smtClean="0"/>
              <a:t>aн </a:t>
            </a:r>
            <a:r>
              <a:rPr lang="sr-Cyrl-CS" sz="2400" b="1" i="1" smtClean="0"/>
              <a:t>хаптен</a:t>
            </a:r>
            <a:r>
              <a:rPr lang="sl-SI" sz="2400" b="1" i="1" smtClean="0"/>
              <a:t>)</a:t>
            </a:r>
          </a:p>
          <a:p>
            <a:pPr marL="533400" indent="-533400">
              <a:buFontTx/>
              <a:buNone/>
            </a:pPr>
            <a:r>
              <a:rPr lang="sl-SI" sz="2400" b="1" i="1" smtClean="0"/>
              <a:t>- kи</a:t>
            </a:r>
            <a:r>
              <a:rPr lang="sr-Cyrl-CS" sz="2400" b="1" i="1" smtClean="0"/>
              <a:t>ни</a:t>
            </a:r>
            <a:r>
              <a:rPr lang="sl-SI" sz="2400" b="1" i="1" smtClean="0"/>
              <a:t>д</a:t>
            </a:r>
            <a:r>
              <a:rPr lang="sr-Cyrl-CS" sz="2400" b="1" i="1" smtClean="0"/>
              <a:t>инс</a:t>
            </a:r>
            <a:r>
              <a:rPr lang="sl-SI" sz="2400" b="1" i="1" smtClean="0"/>
              <a:t>k</a:t>
            </a:r>
            <a:r>
              <a:rPr lang="sr-Cyrl-CS" sz="2400" b="1" i="1" smtClean="0"/>
              <a:t>и</a:t>
            </a:r>
            <a:r>
              <a:rPr lang="sl-SI" sz="2400" b="1" i="1" smtClean="0"/>
              <a:t> </a:t>
            </a:r>
            <a:r>
              <a:rPr lang="sr-Cyrl-CS" sz="2400" b="1" i="1" smtClean="0"/>
              <a:t>тип</a:t>
            </a:r>
            <a:r>
              <a:rPr lang="sl-SI" sz="2400" b="1" i="1" smtClean="0"/>
              <a:t> (</a:t>
            </a:r>
            <a:r>
              <a:rPr lang="sr-Cyrl-CS" sz="2400" b="1" i="1" smtClean="0"/>
              <a:t>нестабилан хаптен</a:t>
            </a:r>
            <a:r>
              <a:rPr lang="sl-SI" sz="2400" b="1" i="1" smtClean="0"/>
              <a:t>)</a:t>
            </a:r>
          </a:p>
          <a:p>
            <a:pPr marL="533400" indent="-533400">
              <a:buFontTx/>
              <a:buNone/>
            </a:pPr>
            <a:r>
              <a:rPr lang="sl-SI" sz="2400" b="1" smtClean="0"/>
              <a:t>5.  </a:t>
            </a:r>
            <a:r>
              <a:rPr lang="sl-SI" sz="2400" b="1" smtClean="0">
                <a:solidFill>
                  <a:srgbClr val="FF33CC"/>
                </a:solidFill>
              </a:rPr>
              <a:t>По</a:t>
            </a:r>
            <a:r>
              <a:rPr lang="sr-Cyrl-CS" sz="2400" b="1" smtClean="0">
                <a:solidFill>
                  <a:srgbClr val="FF33CC"/>
                </a:solidFill>
              </a:rPr>
              <a:t>ст</a:t>
            </a:r>
            <a:r>
              <a:rPr lang="sl-SI" sz="2400" b="1" smtClean="0">
                <a:solidFill>
                  <a:srgbClr val="FF33CC"/>
                </a:solidFill>
              </a:rPr>
              <a:t>виру</a:t>
            </a:r>
            <a:r>
              <a:rPr lang="sr-Cyrl-CS" sz="2400" b="1" smtClean="0">
                <a:solidFill>
                  <a:srgbClr val="FF33CC"/>
                </a:solidFill>
              </a:rPr>
              <a:t>сн</a:t>
            </a:r>
            <a:r>
              <a:rPr lang="sl-SI" sz="2400" b="1" smtClean="0">
                <a:solidFill>
                  <a:srgbClr val="FF33CC"/>
                </a:solidFill>
              </a:rPr>
              <a:t>e </a:t>
            </a:r>
            <a:r>
              <a:rPr lang="sr-Cyrl-CS" sz="2400" b="1" smtClean="0">
                <a:solidFill>
                  <a:srgbClr val="FF33CC"/>
                </a:solidFill>
              </a:rPr>
              <a:t>ин</a:t>
            </a:r>
            <a:r>
              <a:rPr lang="sl-SI" sz="2400" b="1" smtClean="0">
                <a:solidFill>
                  <a:srgbClr val="FF33CC"/>
                </a:solidFill>
              </a:rPr>
              <a:t>фeкц</a:t>
            </a:r>
            <a:r>
              <a:rPr lang="sr-Cyrl-CS" sz="2400" b="1" smtClean="0">
                <a:solidFill>
                  <a:srgbClr val="FF33CC"/>
                </a:solidFill>
              </a:rPr>
              <a:t>ије</a:t>
            </a:r>
            <a:endParaRPr lang="sl-SI" sz="2400" b="1" smtClean="0">
              <a:solidFill>
                <a:srgbClr val="FF33CC"/>
              </a:solidFill>
            </a:endParaRPr>
          </a:p>
          <a:p>
            <a:pPr marL="533400" indent="-533400">
              <a:buFontTx/>
              <a:buNone/>
            </a:pPr>
            <a:r>
              <a:rPr lang="sl-SI" sz="2400" b="1" smtClean="0"/>
              <a:t>6.  </a:t>
            </a:r>
            <a:r>
              <a:rPr lang="sl-SI" sz="2400" b="1" smtClean="0">
                <a:solidFill>
                  <a:srgbClr val="FF33CC"/>
                </a:solidFill>
              </a:rPr>
              <a:t>Д</a:t>
            </a:r>
            <a:r>
              <a:rPr lang="sr-Cyrl-CS" sz="2400" b="1" smtClean="0">
                <a:solidFill>
                  <a:srgbClr val="FF33CC"/>
                </a:solidFill>
              </a:rPr>
              <a:t>ру</a:t>
            </a:r>
            <a:r>
              <a:rPr lang="sl-SI" sz="2400" b="1" smtClean="0">
                <a:solidFill>
                  <a:srgbClr val="FF33CC"/>
                </a:solidFill>
              </a:rPr>
              <a:t>г</a:t>
            </a:r>
            <a:r>
              <a:rPr lang="sr-Cyrl-CS" sz="2400" b="1" smtClean="0">
                <a:solidFill>
                  <a:srgbClr val="FF33CC"/>
                </a:solidFill>
              </a:rPr>
              <a:t>и</a:t>
            </a:r>
            <a:r>
              <a:rPr lang="sl-SI" sz="2400" b="1" smtClean="0">
                <a:solidFill>
                  <a:srgbClr val="FF33CC"/>
                </a:solidFill>
              </a:rPr>
              <a:t> </a:t>
            </a:r>
            <a:r>
              <a:rPr lang="sr-Cyrl-CS" sz="2400" b="1" smtClean="0">
                <a:solidFill>
                  <a:srgbClr val="FF33CC"/>
                </a:solidFill>
              </a:rPr>
              <a:t>ту</a:t>
            </a:r>
            <a:r>
              <a:rPr lang="sl-SI" sz="2400" b="1" smtClean="0">
                <a:solidFill>
                  <a:srgbClr val="FF33CC"/>
                </a:solidFill>
              </a:rPr>
              <a:t>мo</a:t>
            </a:r>
            <a:r>
              <a:rPr lang="sr-Cyrl-CS" sz="2400" b="1" smtClean="0">
                <a:solidFill>
                  <a:srgbClr val="FF33CC"/>
                </a:solidFill>
              </a:rPr>
              <a:t>ри</a:t>
            </a:r>
            <a:r>
              <a:rPr lang="sl-SI" sz="2400" b="1" smtClean="0"/>
              <a:t> (reтkо)</a:t>
            </a:r>
            <a:endParaRPr lang="en-US" sz="2400" b="1" smtClean="0"/>
          </a:p>
        </p:txBody>
      </p:sp>
    </p:spTree>
  </p:cSld>
  <p:clrMapOvr>
    <a:masterClrMapping/>
  </p:clrMapOvr>
  <p:transition advTm="42148"/>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Grp="1" noChangeArrowheads="1"/>
          </p:cNvSpPr>
          <p:nvPr>
            <p:ph type="body" idx="4294967295"/>
          </p:nvPr>
        </p:nvSpPr>
        <p:spPr>
          <a:xfrm>
            <a:off x="0" y="1412875"/>
            <a:ext cx="9144000" cy="6400800"/>
          </a:xfrm>
        </p:spPr>
        <p:txBody>
          <a:bodyPr/>
          <a:lstStyle/>
          <a:p>
            <a:pPr>
              <a:lnSpc>
                <a:spcPct val="90000"/>
              </a:lnSpc>
            </a:pPr>
            <a:r>
              <a:rPr lang="sl-SI" sz="2400" smtClean="0"/>
              <a:t>најчешћа АИХА, посебно у жена у менопаузи</a:t>
            </a:r>
          </a:p>
          <a:p>
            <a:pPr>
              <a:lnSpc>
                <a:spcPct val="90000"/>
              </a:lnSpc>
            </a:pPr>
            <a:r>
              <a:rPr lang="sl-SI" sz="2400" b="1" smtClean="0">
                <a:solidFill>
                  <a:schemeClr val="tx2"/>
                </a:solidFill>
              </a:rPr>
              <a:t>презентација и ток “IgG” ИХА су сасвим различити</a:t>
            </a:r>
          </a:p>
          <a:p>
            <a:pPr>
              <a:lnSpc>
                <a:spcPct val="90000"/>
              </a:lnSpc>
            </a:pPr>
            <a:r>
              <a:rPr lang="sl-SI" sz="2400" smtClean="0"/>
              <a:t>у најблажој форми, једина манифестација је позитиван директан Coоmbs, и тада је </a:t>
            </a:r>
            <a:r>
              <a:rPr lang="en-US" sz="2400" smtClean="0"/>
              <a:t>детектовано</a:t>
            </a:r>
            <a:r>
              <a:rPr lang="sl-SI" sz="2400" smtClean="0"/>
              <a:t> Ат на површини Ер које дозвољава РЕС да препозна ћелију као абнормалну</a:t>
            </a:r>
          </a:p>
          <a:p>
            <a:pPr>
              <a:lnSpc>
                <a:spcPct val="90000"/>
              </a:lnSpc>
            </a:pPr>
            <a:r>
              <a:rPr lang="sl-SI" sz="2400" smtClean="0"/>
              <a:t>већина болесника који испољавају симптоме, имају умерену или тешку анемију  </a:t>
            </a:r>
            <a:r>
              <a:rPr lang="sl-SI" sz="2400" b="1" smtClean="0"/>
              <a:t>(Хб 60-100g/l, Ртц 10-30%),</a:t>
            </a:r>
            <a:r>
              <a:rPr lang="sl-SI" sz="2400" smtClean="0"/>
              <a:t> сфероцитозу и спленомегалију </a:t>
            </a:r>
          </a:p>
          <a:p>
            <a:pPr>
              <a:lnSpc>
                <a:spcPct val="90000"/>
              </a:lnSpc>
            </a:pPr>
            <a:endParaRPr lang="sl-SI" sz="2400" smtClean="0"/>
          </a:p>
          <a:p>
            <a:pPr>
              <a:lnSpc>
                <a:spcPct val="90000"/>
              </a:lnSpc>
            </a:pPr>
            <a:r>
              <a:rPr lang="sl-SI" sz="2400" smtClean="0"/>
              <a:t>тешка АИХА се манифестује фулминантном хемолизом, уз хемоглобинемију, хемоглобинурију и шок</a:t>
            </a:r>
          </a:p>
          <a:p>
            <a:pPr>
              <a:lnSpc>
                <a:spcPct val="90000"/>
              </a:lnSpc>
              <a:buFontTx/>
              <a:buNone/>
            </a:pPr>
            <a:r>
              <a:rPr lang="sl-SI" sz="2400" smtClean="0"/>
              <a:t>   </a:t>
            </a:r>
            <a:r>
              <a:rPr lang="sl-SI" sz="2400" smtClean="0">
                <a:solidFill>
                  <a:schemeClr val="tx2"/>
                </a:solidFill>
              </a:rPr>
              <a:t>може нагла смрт уколико се не почне агресивно лечење</a:t>
            </a:r>
            <a:endParaRPr lang="en-US" sz="2400" smtClean="0">
              <a:solidFill>
                <a:schemeClr val="tx2"/>
              </a:solidFill>
            </a:endParaRPr>
          </a:p>
          <a:p>
            <a:pPr>
              <a:lnSpc>
                <a:spcPct val="90000"/>
              </a:lnSpc>
            </a:pPr>
            <a:endParaRPr lang="en-US" sz="2400" smtClean="0"/>
          </a:p>
          <a:p>
            <a:pPr>
              <a:lnSpc>
                <a:spcPct val="90000"/>
              </a:lnSpc>
            </a:pPr>
            <a:endParaRPr lang="sl-SI" sz="2400" smtClean="0"/>
          </a:p>
          <a:p>
            <a:pPr>
              <a:lnSpc>
                <a:spcPct val="90000"/>
              </a:lnSpc>
            </a:pPr>
            <a:endParaRPr lang="sl-SI" smtClean="0"/>
          </a:p>
        </p:txBody>
      </p:sp>
      <p:sp>
        <p:nvSpPr>
          <p:cNvPr id="113667" name="AutoShape 3"/>
          <p:cNvSpPr>
            <a:spLocks noChangeArrowheads="1"/>
          </p:cNvSpPr>
          <p:nvPr/>
        </p:nvSpPr>
        <p:spPr bwMode="auto">
          <a:xfrm>
            <a:off x="5651500" y="4292600"/>
            <a:ext cx="790575" cy="360363"/>
          </a:xfrm>
          <a:prstGeom prst="curvedDownArrow">
            <a:avLst>
              <a:gd name="adj1" fmla="val 43877"/>
              <a:gd name="adj2" fmla="val 87753"/>
              <a:gd name="adj3" fmla="val 33333"/>
            </a:avLst>
          </a:prstGeom>
          <a:solidFill>
            <a:schemeClr val="accent1"/>
          </a:solidFill>
          <a:ln w="9525">
            <a:solidFill>
              <a:schemeClr val="tx1"/>
            </a:solidFill>
            <a:miter lim="800000"/>
            <a:headEnd/>
            <a:tailEnd/>
          </a:ln>
        </p:spPr>
        <p:txBody>
          <a:bodyPr wrap="none" anchor="ctr"/>
          <a:lstStyle/>
          <a:p>
            <a:endParaRPr lang="en-US" sz="1800"/>
          </a:p>
        </p:txBody>
      </p:sp>
    </p:spTree>
  </p:cSld>
  <p:clrMapOvr>
    <a:masterClrMapping/>
  </p:clrMapOvr>
  <p:transition advTm="24258"/>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p:cNvSpPr>
            <a:spLocks noGrp="1" noChangeArrowheads="1"/>
          </p:cNvSpPr>
          <p:nvPr>
            <p:ph type="body" idx="4294967295"/>
          </p:nvPr>
        </p:nvSpPr>
        <p:spPr>
          <a:xfrm>
            <a:off x="228600" y="1295400"/>
            <a:ext cx="8915400" cy="5562600"/>
          </a:xfrm>
        </p:spPr>
        <p:txBody>
          <a:bodyPr/>
          <a:lstStyle/>
          <a:p>
            <a:r>
              <a:rPr lang="sl-SI" sz="2400" smtClean="0"/>
              <a:t>дијагноза ове анемије захтева доказ Ig и/или </a:t>
            </a:r>
            <a:r>
              <a:rPr lang="sr-Cyrl-CS" sz="2400" smtClean="0"/>
              <a:t>комплемента</a:t>
            </a:r>
            <a:r>
              <a:rPr lang="sl-SI" sz="2400" smtClean="0"/>
              <a:t> везаног за Ер          </a:t>
            </a:r>
            <a:r>
              <a:rPr lang="sl-SI" sz="2400" b="1" smtClean="0">
                <a:solidFill>
                  <a:srgbClr val="FF33CC"/>
                </a:solidFill>
              </a:rPr>
              <a:t>у 80% позитиван директан Coоmbs</a:t>
            </a:r>
          </a:p>
          <a:p>
            <a:endParaRPr lang="sl-SI" sz="2400" smtClean="0"/>
          </a:p>
          <a:p>
            <a:r>
              <a:rPr lang="sl-SI" sz="2400" smtClean="0"/>
              <a:t>повремено, болесници испољавају све карактеристике АИХА, али имају негативан директан Coоmbs. Количина њихових аутоАт је ниска да би били детектовани Coоmbsом, али се могу детектовати сензитивнијим методама попут ензимских имуноогледа или радиоимуноесејом</a:t>
            </a:r>
          </a:p>
          <a:p>
            <a:endParaRPr lang="sl-SI" sz="2400" smtClean="0"/>
          </a:p>
          <a:p>
            <a:r>
              <a:rPr lang="sl-SI" sz="2400" smtClean="0">
                <a:solidFill>
                  <a:schemeClr val="tx2"/>
                </a:solidFill>
              </a:rPr>
              <a:t>уколико постоји позитиван индиректан тест са негативним директним тестом, вероватно да се не ради о аутоимуном обољењу већ о алоантителима насталим током претходне трансфузије или трудноће</a:t>
            </a:r>
            <a:endParaRPr lang="en-US" sz="2400" smtClean="0">
              <a:solidFill>
                <a:schemeClr val="tx2"/>
              </a:solidFill>
            </a:endParaRPr>
          </a:p>
          <a:p>
            <a:endParaRPr lang="sl-SI" sz="2400" b="1" smtClean="0">
              <a:solidFill>
                <a:schemeClr val="tx2"/>
              </a:solidFill>
            </a:endParaRPr>
          </a:p>
          <a:p>
            <a:endParaRPr lang="en-US" sz="2800" b="1" smtClean="0">
              <a:solidFill>
                <a:srgbClr val="FF33CC"/>
              </a:solidFill>
            </a:endParaRPr>
          </a:p>
          <a:p>
            <a:endParaRPr lang="en-US" sz="2800" smtClean="0"/>
          </a:p>
        </p:txBody>
      </p:sp>
      <p:sp>
        <p:nvSpPr>
          <p:cNvPr id="114691" name="AutoShape 3"/>
          <p:cNvSpPr>
            <a:spLocks noChangeArrowheads="1"/>
          </p:cNvSpPr>
          <p:nvPr/>
        </p:nvSpPr>
        <p:spPr bwMode="auto">
          <a:xfrm>
            <a:off x="2700338" y="1773238"/>
            <a:ext cx="647700" cy="341312"/>
          </a:xfrm>
          <a:custGeom>
            <a:avLst/>
            <a:gdLst>
              <a:gd name="T0" fmla="*/ 14566502 w 21600"/>
              <a:gd name="T1" fmla="*/ 0 h 21600"/>
              <a:gd name="T2" fmla="*/ 0 w 21600"/>
              <a:gd name="T3" fmla="*/ 2696618 h 21600"/>
              <a:gd name="T4" fmla="*/ 14566502 w 21600"/>
              <a:gd name="T5" fmla="*/ 5393235 h 21600"/>
              <a:gd name="T6" fmla="*/ 19422005 w 21600"/>
              <a:gd name="T7" fmla="*/ 2696618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chemeClr val="accent1"/>
          </a:solidFill>
          <a:ln w="9525">
            <a:solidFill>
              <a:schemeClr val="tx1"/>
            </a:solidFill>
            <a:miter lim="800000"/>
            <a:headEnd/>
            <a:tailEnd/>
          </a:ln>
        </p:spPr>
        <p:txBody>
          <a:bodyPr wrap="none" anchor="ctr"/>
          <a:lstStyle/>
          <a:p>
            <a:endParaRPr lang="sr-Latn-CS"/>
          </a:p>
        </p:txBody>
      </p:sp>
    </p:spTree>
  </p:cSld>
  <p:clrMapOvr>
    <a:masterClrMapping/>
  </p:clrMapOvr>
  <p:transition advTm="15654"/>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ChangeArrowheads="1"/>
          </p:cNvSpPr>
          <p:nvPr>
            <p:ph type="title" idx="4294967295"/>
          </p:nvPr>
        </p:nvSpPr>
        <p:spPr>
          <a:xfrm>
            <a:off x="827088" y="1484313"/>
            <a:ext cx="7772400" cy="381000"/>
          </a:xfrm>
        </p:spPr>
        <p:txBody>
          <a:bodyPr/>
          <a:lstStyle/>
          <a:p>
            <a:r>
              <a:rPr lang="sl-SI" sz="2800" b="1" i="1" smtClean="0">
                <a:solidFill>
                  <a:srgbClr val="FF0000"/>
                </a:solidFill>
              </a:rPr>
              <a:t>Терапија АИХА са топлим Ат</a:t>
            </a:r>
            <a:endParaRPr lang="en-US" sz="2800" b="1" i="1" smtClean="0">
              <a:solidFill>
                <a:srgbClr val="FF0000"/>
              </a:solidFill>
            </a:endParaRPr>
          </a:p>
        </p:txBody>
      </p:sp>
      <p:sp>
        <p:nvSpPr>
          <p:cNvPr id="115715" name="Rectangle 3"/>
          <p:cNvSpPr>
            <a:spLocks noGrp="1" noChangeArrowheads="1"/>
          </p:cNvSpPr>
          <p:nvPr>
            <p:ph type="body" idx="4294967295"/>
          </p:nvPr>
        </p:nvSpPr>
        <p:spPr>
          <a:xfrm>
            <a:off x="323850" y="2205038"/>
            <a:ext cx="8610600" cy="5257800"/>
          </a:xfrm>
        </p:spPr>
        <p:txBody>
          <a:bodyPr/>
          <a:lstStyle/>
          <a:p>
            <a:pPr>
              <a:lnSpc>
                <a:spcPct val="90000"/>
              </a:lnSpc>
            </a:pPr>
            <a:r>
              <a:rPr lang="sl-SI" sz="2000" smtClean="0"/>
              <a:t>у</a:t>
            </a:r>
            <a:r>
              <a:rPr lang="en-US" sz="2000" smtClean="0"/>
              <a:t> оних</a:t>
            </a:r>
            <a:r>
              <a:rPr lang="sl-SI" sz="2000" smtClean="0"/>
              <a:t> болесни</a:t>
            </a:r>
            <a:r>
              <a:rPr lang="en-US" sz="2000" smtClean="0"/>
              <a:t>ка</a:t>
            </a:r>
            <a:r>
              <a:rPr lang="sl-SI" sz="2000" smtClean="0"/>
              <a:t> који имају позитиван Coоmbs али минималну хемолизу</a:t>
            </a:r>
            <a:r>
              <a:rPr lang="en-US" sz="2000" smtClean="0"/>
              <a:t> и стабилан Хтц </a:t>
            </a:r>
            <a:r>
              <a:rPr lang="en-US" sz="2000" smtClean="0">
                <a:solidFill>
                  <a:schemeClr val="accent2"/>
                </a:solidFill>
              </a:rPr>
              <a:t>није потребно ле</a:t>
            </a:r>
            <a:r>
              <a:rPr lang="sl-SI" sz="2000" smtClean="0">
                <a:solidFill>
                  <a:schemeClr val="accent2"/>
                </a:solidFill>
              </a:rPr>
              <a:t>чење</a:t>
            </a:r>
            <a:r>
              <a:rPr lang="sl-SI" sz="2000" smtClean="0"/>
              <a:t> већ праћење</a:t>
            </a:r>
          </a:p>
          <a:p>
            <a:pPr>
              <a:lnSpc>
                <a:spcPct val="90000"/>
              </a:lnSpc>
              <a:buFontTx/>
              <a:buNone/>
            </a:pPr>
            <a:endParaRPr lang="sl-SI" sz="2000" smtClean="0"/>
          </a:p>
          <a:p>
            <a:pPr>
              <a:lnSpc>
                <a:spcPct val="90000"/>
              </a:lnSpc>
            </a:pPr>
            <a:r>
              <a:rPr lang="sl-SI" sz="2000" smtClean="0"/>
              <a:t>код клинички значајне хемолизе, иницијално се даје </a:t>
            </a:r>
            <a:r>
              <a:rPr lang="sl-SI" sz="2000" b="1" smtClean="0">
                <a:solidFill>
                  <a:schemeClr val="tx2"/>
                </a:solidFill>
              </a:rPr>
              <a:t>преднисон</a:t>
            </a:r>
            <a:r>
              <a:rPr lang="sl-SI" sz="2000" smtClean="0"/>
              <a:t>  </a:t>
            </a:r>
            <a:r>
              <a:rPr lang="sl-SI" sz="2000" b="1" smtClean="0">
                <a:solidFill>
                  <a:schemeClr val="tx2"/>
                </a:solidFill>
              </a:rPr>
              <a:t>1mg/k</a:t>
            </a:r>
            <a:r>
              <a:rPr lang="sr-Latn-CS" sz="2000" b="1" smtClean="0">
                <a:solidFill>
                  <a:schemeClr val="tx2"/>
                </a:solidFill>
              </a:rPr>
              <a:t>g</a:t>
            </a:r>
            <a:r>
              <a:rPr lang="sl-SI" sz="2000" b="1" smtClean="0">
                <a:solidFill>
                  <a:schemeClr val="tx2"/>
                </a:solidFill>
              </a:rPr>
              <a:t> на дан</a:t>
            </a:r>
          </a:p>
          <a:p>
            <a:pPr>
              <a:lnSpc>
                <a:spcPct val="90000"/>
              </a:lnSpc>
            </a:pPr>
            <a:endParaRPr lang="sl-SI" sz="2000" b="1" smtClean="0">
              <a:solidFill>
                <a:schemeClr val="tx2"/>
              </a:solidFill>
            </a:endParaRPr>
          </a:p>
          <a:p>
            <a:pPr>
              <a:lnSpc>
                <a:spcPct val="90000"/>
              </a:lnSpc>
            </a:pPr>
            <a:r>
              <a:rPr lang="sl-SI" sz="2000" smtClean="0"/>
              <a:t>пораст вредности Хб се дешава за 3-4 дана, код већине за 1-2 недеље, и тада се  преднисон смањује на 15 до 20 мг дневно и наставља се са постепеним смањивањем 2-3 месеца до потпуног укидања лека</a:t>
            </a:r>
          </a:p>
          <a:p>
            <a:pPr>
              <a:lnSpc>
                <a:spcPct val="90000"/>
              </a:lnSpc>
            </a:pPr>
            <a:endParaRPr lang="sl-SI" sz="2000" smtClean="0"/>
          </a:p>
          <a:p>
            <a:pPr>
              <a:lnSpc>
                <a:spcPct val="90000"/>
              </a:lnSpc>
            </a:pPr>
            <a:r>
              <a:rPr lang="sl-SI" sz="2000" smtClean="0"/>
              <a:t>рецидиви су чести код 50% болесника било у току терапије или након прекида, и обавезно је праћење болесника</a:t>
            </a:r>
            <a:endParaRPr lang="en-US" sz="2000" smtClean="0"/>
          </a:p>
          <a:p>
            <a:pPr>
              <a:lnSpc>
                <a:spcPct val="90000"/>
              </a:lnSpc>
            </a:pPr>
            <a:endParaRPr lang="sl-SI" sz="2000" smtClean="0"/>
          </a:p>
          <a:p>
            <a:pPr>
              <a:lnSpc>
                <a:spcPct val="90000"/>
              </a:lnSpc>
            </a:pPr>
            <a:endParaRPr lang="sl-SI" sz="2800" smtClean="0"/>
          </a:p>
        </p:txBody>
      </p:sp>
    </p:spTree>
  </p:cSld>
  <p:clrMapOvr>
    <a:masterClrMapping/>
  </p:clrMapOvr>
  <p:transition advTm="18681"/>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ChangeArrowheads="1"/>
          </p:cNvSpPr>
          <p:nvPr/>
        </p:nvSpPr>
        <p:spPr bwMode="auto">
          <a:xfrm>
            <a:off x="1331913" y="3644900"/>
            <a:ext cx="7129462" cy="2374900"/>
          </a:xfrm>
          <a:prstGeom prst="rect">
            <a:avLst/>
          </a:prstGeom>
          <a:solidFill>
            <a:srgbClr val="C0C0C0"/>
          </a:solidFill>
          <a:ln w="9525">
            <a:solidFill>
              <a:srgbClr val="000000"/>
            </a:solidFill>
            <a:miter lim="800000"/>
            <a:headEnd/>
            <a:tailEnd/>
          </a:ln>
        </p:spPr>
        <p:txBody>
          <a:bodyPr wrap="none" anchor="ctr"/>
          <a:lstStyle/>
          <a:p>
            <a:endParaRPr lang="en-US" sz="1800" b="1"/>
          </a:p>
        </p:txBody>
      </p:sp>
      <p:sp>
        <p:nvSpPr>
          <p:cNvPr id="29699" name="Rectangle 3"/>
          <p:cNvSpPr>
            <a:spLocks noGrp="1" noChangeArrowheads="1"/>
          </p:cNvSpPr>
          <p:nvPr>
            <p:ph type="body" idx="4294967295"/>
          </p:nvPr>
        </p:nvSpPr>
        <p:spPr>
          <a:xfrm>
            <a:off x="1403350" y="2349500"/>
            <a:ext cx="6913563" cy="4259263"/>
          </a:xfrm>
          <a:effectLst>
            <a:outerShdw dist="35921" dir="2700000" algn="ctr" rotWithShape="0">
              <a:srgbClr val="000000"/>
            </a:outerShdw>
          </a:effectLst>
        </p:spPr>
        <p:txBody>
          <a:bodyPr/>
          <a:lstStyle/>
          <a:p>
            <a:pPr marL="609600" indent="-609600">
              <a:lnSpc>
                <a:spcPct val="160000"/>
              </a:lnSpc>
              <a:buFontTx/>
              <a:buNone/>
              <a:defRPr/>
            </a:pPr>
            <a:r>
              <a:rPr lang="hr-HR" sz="2800" smtClean="0"/>
              <a:t>	Анемија настаје као последица:</a:t>
            </a:r>
          </a:p>
          <a:p>
            <a:pPr marL="609600" indent="-609600">
              <a:lnSpc>
                <a:spcPct val="60000"/>
              </a:lnSpc>
              <a:buFontTx/>
              <a:buNone/>
              <a:defRPr/>
            </a:pPr>
            <a:endParaRPr lang="hr-HR" sz="2800" smtClean="0"/>
          </a:p>
          <a:p>
            <a:pPr marL="609600" indent="-609600">
              <a:lnSpc>
                <a:spcPct val="160000"/>
              </a:lnSpc>
              <a:buClr>
                <a:srgbClr val="FF0000"/>
              </a:buClr>
              <a:buSzPct val="95000"/>
              <a:buFont typeface="Wingdings" pitchFamily="2" charset="2"/>
              <a:buChar char="§"/>
              <a:defRPr/>
            </a:pPr>
            <a:r>
              <a:rPr lang="hr-HR" sz="2800" smtClean="0"/>
              <a:t>Поремећене продукције еритроцита</a:t>
            </a:r>
          </a:p>
          <a:p>
            <a:pPr marL="609600" indent="-609600">
              <a:lnSpc>
                <a:spcPct val="160000"/>
              </a:lnSpc>
              <a:buClr>
                <a:srgbClr val="FF0000"/>
              </a:buClr>
              <a:buSzPct val="95000"/>
              <a:buFont typeface="Wingdings" pitchFamily="2" charset="2"/>
              <a:buChar char="§"/>
              <a:defRPr/>
            </a:pPr>
            <a:r>
              <a:rPr lang="hr-HR" sz="2800" smtClean="0"/>
              <a:t>Повећане деструкције еритроцита</a:t>
            </a:r>
          </a:p>
          <a:p>
            <a:pPr marL="609600" indent="-609600">
              <a:lnSpc>
                <a:spcPct val="160000"/>
              </a:lnSpc>
              <a:buClr>
                <a:srgbClr val="FF0000"/>
              </a:buClr>
              <a:buSzPct val="95000"/>
              <a:buFont typeface="Wingdings" pitchFamily="2" charset="2"/>
              <a:buChar char="§"/>
              <a:defRPr/>
            </a:pPr>
            <a:r>
              <a:rPr lang="hr-HR" sz="2800" smtClean="0"/>
              <a:t>Губитка крви</a:t>
            </a:r>
            <a:endParaRPr lang="en-GB" sz="2800" smtClean="0"/>
          </a:p>
        </p:txBody>
      </p:sp>
      <p:sp>
        <p:nvSpPr>
          <p:cNvPr id="29700" name="Rectangle 4"/>
          <p:cNvSpPr>
            <a:spLocks noGrp="1" noChangeArrowheads="1"/>
          </p:cNvSpPr>
          <p:nvPr>
            <p:ph type="title" idx="4294967295"/>
          </p:nvPr>
        </p:nvSpPr>
        <p:spPr>
          <a:xfrm>
            <a:off x="250825" y="1125538"/>
            <a:ext cx="8743950" cy="1143000"/>
          </a:xfrm>
          <a:effectLst>
            <a:outerShdw dist="35921" dir="2700000" algn="ctr" rotWithShape="0">
              <a:srgbClr val="000000"/>
            </a:outerShdw>
          </a:effectLst>
        </p:spPr>
        <p:txBody>
          <a:bodyPr/>
          <a:lstStyle/>
          <a:p>
            <a:pPr>
              <a:defRPr/>
            </a:pPr>
            <a:r>
              <a:rPr lang="hr-HR" sz="3200" b="1" smtClean="0">
                <a:solidFill>
                  <a:srgbClr val="FF0000"/>
                </a:solidFill>
              </a:rPr>
              <a:t>ПАТОФИЗИОЛОШКА </a:t>
            </a:r>
            <a:br>
              <a:rPr lang="hr-HR" sz="3200" b="1" smtClean="0">
                <a:solidFill>
                  <a:srgbClr val="FF0000"/>
                </a:solidFill>
              </a:rPr>
            </a:br>
            <a:r>
              <a:rPr lang="hr-HR" sz="3200" b="1" smtClean="0">
                <a:solidFill>
                  <a:srgbClr val="FF0000"/>
                </a:solidFill>
              </a:rPr>
              <a:t>КЛАСИФИКАЦИЈА АНЕМИЈА</a:t>
            </a:r>
            <a:endParaRPr lang="en-GB" sz="3200" b="1" smtClean="0">
              <a:solidFill>
                <a:srgbClr val="FF0000"/>
              </a:solidFill>
            </a:endParaRPr>
          </a:p>
        </p:txBody>
      </p:sp>
      <p:sp>
        <p:nvSpPr>
          <p:cNvPr id="29701" name="Rectangle 5"/>
          <p:cNvSpPr>
            <a:spLocks noChangeArrowheads="1"/>
          </p:cNvSpPr>
          <p:nvPr/>
        </p:nvSpPr>
        <p:spPr bwMode="auto">
          <a:xfrm flipV="1">
            <a:off x="900113" y="2420938"/>
            <a:ext cx="7345362" cy="73025"/>
          </a:xfrm>
          <a:prstGeom prst="rect">
            <a:avLst/>
          </a:prstGeom>
          <a:gradFill rotWithShape="1">
            <a:gsLst>
              <a:gs pos="0">
                <a:schemeClr val="accent2"/>
              </a:gs>
              <a:gs pos="100000">
                <a:schemeClr val="accent2">
                  <a:gamma/>
                  <a:shade val="46275"/>
                  <a:invGamma/>
                </a:schemeClr>
              </a:gs>
            </a:gsLst>
            <a:lin ang="0" scaled="1"/>
          </a:gradFill>
          <a:ln w="9525">
            <a:noFill/>
            <a:miter lim="800000"/>
            <a:headEnd/>
            <a:tailEnd/>
          </a:ln>
          <a:effectLst/>
        </p:spPr>
        <p:txBody>
          <a:bodyPr wrap="none" anchor="ctr"/>
          <a:lstStyle/>
          <a:p>
            <a:pPr>
              <a:defRPr/>
            </a:pPr>
            <a:endParaRPr lang="en-US" sz="1800" b="1">
              <a:latin typeface="Arial" charset="0"/>
            </a:endParaRPr>
          </a:p>
        </p:txBody>
      </p:sp>
    </p:spTree>
  </p:cSld>
  <p:clrMapOvr>
    <a:masterClrMapping/>
  </p:clrMapOvr>
  <p:transition advTm="33167"/>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Grp="1" noChangeArrowheads="1"/>
          </p:cNvSpPr>
          <p:nvPr>
            <p:ph type="title" idx="4294967295"/>
          </p:nvPr>
        </p:nvSpPr>
        <p:spPr>
          <a:xfrm>
            <a:off x="827088" y="1125538"/>
            <a:ext cx="7772400" cy="990600"/>
          </a:xfrm>
        </p:spPr>
        <p:txBody>
          <a:bodyPr/>
          <a:lstStyle/>
          <a:p>
            <a:r>
              <a:rPr lang="sl-SI" sz="2800" b="1" i="1" smtClean="0">
                <a:solidFill>
                  <a:srgbClr val="FF0000"/>
                </a:solidFill>
              </a:rPr>
              <a:t>Трансфузија код АИХА са топлим Ат</a:t>
            </a:r>
            <a:endParaRPr lang="en-US" sz="2800" b="1" i="1" smtClean="0">
              <a:solidFill>
                <a:srgbClr val="FF0000"/>
              </a:solidFill>
            </a:endParaRPr>
          </a:p>
        </p:txBody>
      </p:sp>
      <p:sp>
        <p:nvSpPr>
          <p:cNvPr id="116739" name="Rectangle 3"/>
          <p:cNvSpPr>
            <a:spLocks noGrp="1" noChangeArrowheads="1"/>
          </p:cNvSpPr>
          <p:nvPr>
            <p:ph type="body" idx="4294967295"/>
          </p:nvPr>
        </p:nvSpPr>
        <p:spPr>
          <a:xfrm>
            <a:off x="0" y="1916113"/>
            <a:ext cx="9144000" cy="5486400"/>
          </a:xfrm>
        </p:spPr>
        <p:txBody>
          <a:bodyPr/>
          <a:lstStyle/>
          <a:p>
            <a:r>
              <a:rPr lang="sl-SI" sz="2400" smtClean="0"/>
              <a:t>у болесника са тешком анемијом, </a:t>
            </a:r>
            <a:r>
              <a:rPr lang="sl-SI" sz="2400" b="1" smtClean="0">
                <a:solidFill>
                  <a:schemeClr val="tx2"/>
                </a:solidFill>
              </a:rPr>
              <a:t>Хб &lt; од 60g/L</a:t>
            </a:r>
            <a:r>
              <a:rPr lang="sl-SI" sz="2400" smtClean="0"/>
              <a:t>, тј.у оних који показују симптоме анемичне хипоксије</a:t>
            </a:r>
          </a:p>
          <a:p>
            <a:r>
              <a:rPr lang="sl-SI" sz="2400" smtClean="0">
                <a:solidFill>
                  <a:schemeClr val="tx2"/>
                </a:solidFill>
              </a:rPr>
              <a:t>ОПРЕЗ</a:t>
            </a:r>
            <a:r>
              <a:rPr lang="sl-SI" sz="2400" smtClean="0"/>
              <a:t>: трансфудовани Ер се уништавају брзином или брже од домаћинових Ер</a:t>
            </a:r>
          </a:p>
          <a:p>
            <a:endParaRPr lang="sl-SI" sz="2400" smtClean="0"/>
          </a:p>
          <a:p>
            <a:r>
              <a:rPr lang="sl-SI" sz="2400" b="1" smtClean="0"/>
              <a:t>избор крви се темељи на </a:t>
            </a:r>
            <a:r>
              <a:rPr lang="sl-SI" sz="2400" b="1" i="1" smtClean="0"/>
              <a:t>in vиtro</a:t>
            </a:r>
            <a:r>
              <a:rPr lang="sl-SI" sz="2400" b="1" smtClean="0"/>
              <a:t> тестовима</a:t>
            </a:r>
            <a:r>
              <a:rPr lang="sl-SI" sz="2400" smtClean="0"/>
              <a:t>: изабере се крв која показује најслабију инкопатибилну реакцију, а уколико је позната специфичност аутоАт, крв даваоца </a:t>
            </a:r>
            <a:r>
              <a:rPr lang="sl-SI" sz="2400" b="1" smtClean="0"/>
              <a:t>НЕ</a:t>
            </a:r>
            <a:r>
              <a:rPr lang="sl-SI" sz="2400" smtClean="0"/>
              <a:t> сме да садржи специфични Аг!!( крв даваоца који даје најмању аглутинацију са серумом болесника)</a:t>
            </a:r>
          </a:p>
          <a:p>
            <a:endParaRPr lang="en-US" sz="2400" smtClean="0"/>
          </a:p>
        </p:txBody>
      </p:sp>
    </p:spTree>
  </p:cSld>
  <p:clrMapOvr>
    <a:masterClrMapping/>
  </p:clrMapOvr>
  <p:transition advTm="20855"/>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p:cNvSpPr>
            <a:spLocks noGrp="1" noChangeArrowheads="1"/>
          </p:cNvSpPr>
          <p:nvPr>
            <p:ph type="title" idx="4294967295"/>
          </p:nvPr>
        </p:nvSpPr>
        <p:spPr>
          <a:xfrm>
            <a:off x="684213" y="1196975"/>
            <a:ext cx="8207375" cy="914400"/>
          </a:xfrm>
        </p:spPr>
        <p:txBody>
          <a:bodyPr/>
          <a:lstStyle/>
          <a:p>
            <a:r>
              <a:rPr lang="sl-SI" sz="2800" b="1" i="1" smtClean="0">
                <a:solidFill>
                  <a:srgbClr val="FF0000"/>
                </a:solidFill>
              </a:rPr>
              <a:t>Спленектомија у АИХА са топлим Ат</a:t>
            </a:r>
            <a:endParaRPr lang="en-US" sz="2800" b="1" i="1" smtClean="0">
              <a:solidFill>
                <a:srgbClr val="FF0000"/>
              </a:solidFill>
            </a:endParaRPr>
          </a:p>
        </p:txBody>
      </p:sp>
      <p:sp>
        <p:nvSpPr>
          <p:cNvPr id="117763" name="Rectangle 3"/>
          <p:cNvSpPr>
            <a:spLocks noGrp="1" noChangeArrowheads="1"/>
          </p:cNvSpPr>
          <p:nvPr>
            <p:ph type="body" idx="4294967295"/>
          </p:nvPr>
        </p:nvSpPr>
        <p:spPr>
          <a:xfrm>
            <a:off x="323850" y="2205038"/>
            <a:ext cx="8610600" cy="6019800"/>
          </a:xfrm>
        </p:spPr>
        <p:txBody>
          <a:bodyPr/>
          <a:lstStyle/>
          <a:p>
            <a:r>
              <a:rPr lang="sl-SI" sz="2000" smtClean="0"/>
              <a:t>у оних болесника који не реагују на кор</a:t>
            </a:r>
            <a:r>
              <a:rPr lang="en-US" sz="2000" smtClean="0"/>
              <a:t>т</a:t>
            </a:r>
            <a:r>
              <a:rPr lang="sl-SI" sz="2000" smtClean="0"/>
              <a:t>икотерапију (око 1/3) спленектомијом се одстрањује главно место деструкције Ер</a:t>
            </a:r>
            <a:r>
              <a:rPr lang="en-US" sz="2000" smtClean="0"/>
              <a:t>. Х</a:t>
            </a:r>
            <a:r>
              <a:rPr lang="sl-SI" sz="2000" smtClean="0"/>
              <a:t>емолиза се може наставити, али су потребне много веће кол</a:t>
            </a:r>
            <a:r>
              <a:rPr lang="en-US" sz="2000" smtClean="0"/>
              <a:t>и</a:t>
            </a:r>
            <a:r>
              <a:rPr lang="sr-Latn-CS" sz="2000" smtClean="0"/>
              <a:t>чине</a:t>
            </a:r>
            <a:r>
              <a:rPr lang="sl-SI" sz="2000" smtClean="0"/>
              <a:t> Ат везаних за Ер да би дошло до истог степена деструкције</a:t>
            </a:r>
          </a:p>
          <a:p>
            <a:endParaRPr lang="sl-SI" sz="2000" smtClean="0"/>
          </a:p>
          <a:p>
            <a:r>
              <a:rPr lang="sl-SI" sz="2000" smtClean="0"/>
              <a:t>у око 2/3 болесника се спленектомијом постиже CR или PR, али су релапси чести!</a:t>
            </a:r>
          </a:p>
          <a:p>
            <a:endParaRPr lang="sl-SI" sz="2000" smtClean="0"/>
          </a:p>
          <a:p>
            <a:r>
              <a:rPr lang="sl-SI" sz="2000" smtClean="0"/>
              <a:t> неопходна пнеумококна вакцина пре спленектомије а профилакса оралном терапијом пеницилином након спленектомије</a:t>
            </a:r>
          </a:p>
          <a:p>
            <a:endParaRPr lang="sl-SI" smtClean="0"/>
          </a:p>
          <a:p>
            <a:endParaRPr lang="sl-SI" smtClean="0"/>
          </a:p>
          <a:p>
            <a:endParaRPr lang="sl-SI" smtClean="0"/>
          </a:p>
        </p:txBody>
      </p:sp>
    </p:spTree>
  </p:cSld>
  <p:clrMapOvr>
    <a:masterClrMapping/>
  </p:clrMapOvr>
  <p:transition advTm="24055"/>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2"/>
          <p:cNvSpPr>
            <a:spLocks noGrp="1" noChangeArrowheads="1"/>
          </p:cNvSpPr>
          <p:nvPr>
            <p:ph type="title" idx="4294967295"/>
          </p:nvPr>
        </p:nvSpPr>
        <p:spPr>
          <a:xfrm>
            <a:off x="827088" y="981075"/>
            <a:ext cx="7772400" cy="1219200"/>
          </a:xfrm>
        </p:spPr>
        <p:txBody>
          <a:bodyPr/>
          <a:lstStyle/>
          <a:p>
            <a:pPr>
              <a:lnSpc>
                <a:spcPct val="65000"/>
              </a:lnSpc>
            </a:pPr>
            <a:r>
              <a:rPr lang="sl-SI" sz="2800" b="1" i="1" smtClean="0">
                <a:solidFill>
                  <a:srgbClr val="FF0000"/>
                </a:solidFill>
              </a:rPr>
              <a:t>Имуносупресивни лекови у АИХА са топлим Ат</a:t>
            </a:r>
            <a:endParaRPr lang="en-US" sz="2800" b="1" i="1" smtClean="0">
              <a:solidFill>
                <a:srgbClr val="FF0000"/>
              </a:solidFill>
            </a:endParaRPr>
          </a:p>
        </p:txBody>
      </p:sp>
      <p:sp>
        <p:nvSpPr>
          <p:cNvPr id="118787" name="Rectangle 3"/>
          <p:cNvSpPr>
            <a:spLocks noGrp="1" noChangeArrowheads="1"/>
          </p:cNvSpPr>
          <p:nvPr>
            <p:ph type="body" idx="4294967295"/>
          </p:nvPr>
        </p:nvSpPr>
        <p:spPr>
          <a:xfrm>
            <a:off x="250825" y="2492375"/>
            <a:ext cx="9144000" cy="4648200"/>
          </a:xfrm>
        </p:spPr>
        <p:txBody>
          <a:bodyPr/>
          <a:lstStyle/>
          <a:p>
            <a:pPr>
              <a:lnSpc>
                <a:spcPct val="80000"/>
              </a:lnSpc>
            </a:pPr>
            <a:r>
              <a:rPr lang="sl-SI" sz="2000" smtClean="0"/>
              <a:t>уколико нема одговора на спленектомију и кор</a:t>
            </a:r>
            <a:r>
              <a:rPr lang="en-US" sz="2000" smtClean="0"/>
              <a:t>т</a:t>
            </a:r>
            <a:r>
              <a:rPr lang="sl-SI" sz="2000" smtClean="0"/>
              <a:t>иткостероиде</a:t>
            </a:r>
            <a:endParaRPr lang="sr-Cyrl-CS" sz="2000" smtClean="0"/>
          </a:p>
          <a:p>
            <a:pPr>
              <a:lnSpc>
                <a:spcPct val="80000"/>
              </a:lnSpc>
              <a:buFontTx/>
              <a:buNone/>
            </a:pPr>
            <a:endParaRPr lang="sl-SI" sz="2000" smtClean="0"/>
          </a:p>
          <a:p>
            <a:pPr>
              <a:lnSpc>
                <a:spcPct val="80000"/>
              </a:lnSpc>
            </a:pPr>
            <a:endParaRPr lang="sl-SI" sz="2000" smtClean="0"/>
          </a:p>
          <a:p>
            <a:pPr>
              <a:lnSpc>
                <a:spcPct val="80000"/>
              </a:lnSpc>
            </a:pPr>
            <a:endParaRPr lang="sl-SI" sz="2000" b="1" smtClean="0"/>
          </a:p>
          <a:p>
            <a:pPr>
              <a:lnSpc>
                <a:spcPct val="80000"/>
              </a:lnSpc>
            </a:pPr>
            <a:r>
              <a:rPr lang="sl-SI" sz="2000" b="1" smtClean="0"/>
              <a:t>циклофосфамид</a:t>
            </a:r>
            <a:r>
              <a:rPr lang="sl-SI" sz="2000" smtClean="0"/>
              <a:t> </a:t>
            </a:r>
            <a:r>
              <a:rPr lang="en-US" sz="2000" smtClean="0"/>
              <a:t>1-2</a:t>
            </a:r>
            <a:r>
              <a:rPr lang="sl-SI" sz="2000" smtClean="0"/>
              <a:t>mg/</a:t>
            </a:r>
            <a:r>
              <a:rPr lang="en-US" sz="2000" smtClean="0"/>
              <a:t>k</a:t>
            </a:r>
            <a:r>
              <a:rPr lang="sr-Latn-CS" sz="2000" smtClean="0"/>
              <a:t>g</a:t>
            </a:r>
            <a:r>
              <a:rPr lang="sl-SI" sz="2000" smtClean="0"/>
              <a:t> или </a:t>
            </a:r>
            <a:r>
              <a:rPr lang="sl-SI" sz="2000" b="1" smtClean="0"/>
              <a:t>азатхиоприне</a:t>
            </a:r>
            <a:r>
              <a:rPr lang="sl-SI" sz="2000" smtClean="0"/>
              <a:t> (</a:t>
            </a:r>
            <a:r>
              <a:rPr lang="en-US" sz="2000" smtClean="0"/>
              <a:t>2-4</a:t>
            </a:r>
            <a:r>
              <a:rPr lang="sl-SI" sz="2000" smtClean="0"/>
              <a:t>mg/</a:t>
            </a:r>
            <a:r>
              <a:rPr lang="en-US" sz="2000" smtClean="0"/>
              <a:t>k</a:t>
            </a:r>
            <a:r>
              <a:rPr lang="sr-Latn-CS" sz="2000" smtClean="0"/>
              <a:t>g</a:t>
            </a:r>
            <a:r>
              <a:rPr lang="sl-SI" sz="2000" smtClean="0"/>
              <a:t>) дневно уз праћење хемограма због могуће супресије еритропоезе - овакав третман се може наставити до 6 месеци оч</a:t>
            </a:r>
            <a:r>
              <a:rPr lang="en-US" sz="2000" smtClean="0"/>
              <a:t>е</a:t>
            </a:r>
            <a:r>
              <a:rPr lang="sl-SI" sz="2000" smtClean="0"/>
              <a:t>кујући одговор, а онда престати уколико се добије очекиван одговор</a:t>
            </a:r>
          </a:p>
          <a:p>
            <a:pPr>
              <a:lnSpc>
                <a:spcPct val="80000"/>
              </a:lnSpc>
            </a:pPr>
            <a:endParaRPr lang="sl-SI" sz="2000" smtClean="0"/>
          </a:p>
          <a:p>
            <a:pPr>
              <a:lnSpc>
                <a:spcPct val="80000"/>
              </a:lnSpc>
            </a:pPr>
            <a:r>
              <a:rPr lang="sl-SI" sz="2000" smtClean="0"/>
              <a:t>Одговор се постиже у око 50% болесника</a:t>
            </a:r>
            <a:endParaRPr lang="en-US" sz="2000" smtClean="0"/>
          </a:p>
        </p:txBody>
      </p:sp>
      <p:sp>
        <p:nvSpPr>
          <p:cNvPr id="118788" name="AutoShape 4"/>
          <p:cNvSpPr>
            <a:spLocks noChangeArrowheads="1"/>
          </p:cNvSpPr>
          <p:nvPr/>
        </p:nvSpPr>
        <p:spPr bwMode="auto">
          <a:xfrm>
            <a:off x="3779838" y="2781300"/>
            <a:ext cx="990600" cy="733425"/>
          </a:xfrm>
          <a:prstGeom prst="curvedDownArrow">
            <a:avLst>
              <a:gd name="adj1" fmla="val 27013"/>
              <a:gd name="adj2" fmla="val 54026"/>
              <a:gd name="adj3" fmla="val 33333"/>
            </a:avLst>
          </a:prstGeom>
          <a:solidFill>
            <a:schemeClr val="accent1"/>
          </a:solidFill>
          <a:ln w="9525">
            <a:solidFill>
              <a:schemeClr val="tx1"/>
            </a:solidFill>
            <a:miter lim="800000"/>
            <a:headEnd/>
            <a:tailEnd/>
          </a:ln>
        </p:spPr>
        <p:txBody>
          <a:bodyPr wrap="none" anchor="ctr"/>
          <a:lstStyle/>
          <a:p>
            <a:endParaRPr lang="en-US" sz="1800"/>
          </a:p>
        </p:txBody>
      </p:sp>
    </p:spTree>
  </p:cSld>
  <p:clrMapOvr>
    <a:masterClrMapping/>
  </p:clrMapOvr>
  <p:transition advTm="3758"/>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Grp="1" noChangeArrowheads="1"/>
          </p:cNvSpPr>
          <p:nvPr>
            <p:ph type="title" idx="4294967295"/>
          </p:nvPr>
        </p:nvSpPr>
        <p:spPr>
          <a:xfrm>
            <a:off x="755650" y="908050"/>
            <a:ext cx="7772400" cy="1219200"/>
          </a:xfrm>
        </p:spPr>
        <p:txBody>
          <a:bodyPr/>
          <a:lstStyle/>
          <a:p>
            <a:pPr>
              <a:lnSpc>
                <a:spcPct val="65000"/>
              </a:lnSpc>
            </a:pPr>
            <a:r>
              <a:rPr lang="sl-SI" sz="2800" b="1" i="1" smtClean="0">
                <a:solidFill>
                  <a:srgbClr val="FF0000"/>
                </a:solidFill>
              </a:rPr>
              <a:t>Ток и прогноза АИХА са топлим Ат</a:t>
            </a:r>
            <a:endParaRPr lang="en-US" sz="2800" b="1" i="1" smtClean="0">
              <a:solidFill>
                <a:srgbClr val="FF0000"/>
              </a:solidFill>
            </a:endParaRPr>
          </a:p>
        </p:txBody>
      </p:sp>
      <p:sp>
        <p:nvSpPr>
          <p:cNvPr id="119811" name="Rectangle 3"/>
          <p:cNvSpPr>
            <a:spLocks noGrp="1" noChangeArrowheads="1"/>
          </p:cNvSpPr>
          <p:nvPr>
            <p:ph type="body" idx="4294967295"/>
          </p:nvPr>
        </p:nvSpPr>
        <p:spPr>
          <a:xfrm>
            <a:off x="0" y="2205038"/>
            <a:ext cx="9144000" cy="5334000"/>
          </a:xfrm>
        </p:spPr>
        <p:txBody>
          <a:bodyPr/>
          <a:lstStyle/>
          <a:p>
            <a:pPr>
              <a:lnSpc>
                <a:spcPct val="90000"/>
              </a:lnSpc>
            </a:pPr>
            <a:r>
              <a:rPr lang="sl-SI" sz="2400" smtClean="0"/>
              <a:t>идиопатска има непредвидљив ток уз типичне ремисије и релапсе</a:t>
            </a:r>
          </a:p>
          <a:p>
            <a:pPr>
              <a:lnSpc>
                <a:spcPct val="90000"/>
              </a:lnSpc>
            </a:pPr>
            <a:r>
              <a:rPr lang="sl-SI" sz="2400" smtClean="0"/>
              <a:t> у току активности болести могу се уз анемију десити и дубоке венске тромбозе, плућна емболија, инфаркти слезине или нека друга КВ догађања</a:t>
            </a:r>
          </a:p>
          <a:p>
            <a:pPr>
              <a:lnSpc>
                <a:spcPct val="90000"/>
              </a:lnSpc>
            </a:pPr>
            <a:endParaRPr lang="sl-SI" sz="2400" smtClean="0"/>
          </a:p>
          <a:p>
            <a:pPr algn="ctr">
              <a:lnSpc>
                <a:spcPct val="90000"/>
              </a:lnSpc>
              <a:buClr>
                <a:schemeClr val="tx2"/>
              </a:buClr>
              <a:buFont typeface="Wingdings" pitchFamily="2" charset="2"/>
              <a:buChar char="Ø"/>
            </a:pPr>
            <a:r>
              <a:rPr lang="sl-SI" sz="2400" smtClean="0"/>
              <a:t>смрт код 3 ретке подгрупе болесника</a:t>
            </a:r>
          </a:p>
          <a:p>
            <a:pPr>
              <a:lnSpc>
                <a:spcPct val="90000"/>
              </a:lnSpc>
              <a:buFontTx/>
              <a:buChar char="-"/>
            </a:pPr>
            <a:r>
              <a:rPr lang="sl-SI" sz="2400" smtClean="0"/>
              <a:t>прекомерна хемолиза и смрт због анемије</a:t>
            </a:r>
          </a:p>
          <a:p>
            <a:pPr>
              <a:lnSpc>
                <a:spcPct val="90000"/>
              </a:lnSpc>
              <a:buFontTx/>
              <a:buChar char="-"/>
            </a:pPr>
            <a:r>
              <a:rPr lang="sl-SI" sz="2400" smtClean="0"/>
              <a:t>ако је одбрана организма оштећена примљеном терапијом</a:t>
            </a:r>
          </a:p>
          <a:p>
            <a:pPr>
              <a:lnSpc>
                <a:spcPct val="90000"/>
              </a:lnSpc>
              <a:buFontTx/>
              <a:buNone/>
            </a:pPr>
            <a:r>
              <a:rPr lang="sl-SI" sz="2400" smtClean="0"/>
              <a:t>-  код оних са тромбозама које коинцидирају са акутном хемолизом</a:t>
            </a:r>
          </a:p>
          <a:p>
            <a:pPr>
              <a:lnSpc>
                <a:spcPct val="90000"/>
              </a:lnSpc>
            </a:pPr>
            <a:endParaRPr lang="sl-SI" sz="2400" smtClean="0"/>
          </a:p>
        </p:txBody>
      </p:sp>
    </p:spTree>
  </p:cSld>
  <p:clrMapOvr>
    <a:masterClrMapping/>
  </p:clrMapOvr>
  <p:transition advTm="40207"/>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2"/>
          <p:cNvSpPr>
            <a:spLocks noGrp="1" noChangeArrowheads="1"/>
          </p:cNvSpPr>
          <p:nvPr>
            <p:ph type="title" idx="4294967295"/>
          </p:nvPr>
        </p:nvSpPr>
        <p:spPr>
          <a:xfrm>
            <a:off x="250825" y="1412875"/>
            <a:ext cx="8686800" cy="838200"/>
          </a:xfrm>
          <a:solidFill>
            <a:schemeClr val="tx2"/>
          </a:solidFill>
        </p:spPr>
        <p:txBody>
          <a:bodyPr/>
          <a:lstStyle/>
          <a:p>
            <a:pPr>
              <a:lnSpc>
                <a:spcPct val="65000"/>
              </a:lnSpc>
            </a:pPr>
            <a:r>
              <a:rPr lang="sl-SI" sz="3200" b="1" i="1" smtClean="0">
                <a:solidFill>
                  <a:schemeClr val="hlink"/>
                </a:solidFill>
              </a:rPr>
              <a:t>Имунохемолитичка анемија са хладним (IgM) антителима</a:t>
            </a:r>
            <a:endParaRPr lang="en-US" sz="3200" b="1" i="1" smtClean="0">
              <a:solidFill>
                <a:schemeClr val="hlink"/>
              </a:solidFill>
            </a:endParaRPr>
          </a:p>
        </p:txBody>
      </p:sp>
      <p:sp>
        <p:nvSpPr>
          <p:cNvPr id="120835" name="Rectangle 3"/>
          <p:cNvSpPr>
            <a:spLocks noGrp="1" noChangeArrowheads="1"/>
          </p:cNvSpPr>
          <p:nvPr>
            <p:ph type="body" idx="4294967295"/>
          </p:nvPr>
        </p:nvSpPr>
        <p:spPr>
          <a:xfrm>
            <a:off x="323850" y="2492375"/>
            <a:ext cx="8496300" cy="4114800"/>
          </a:xfrm>
          <a:noFill/>
        </p:spPr>
        <p:txBody>
          <a:bodyPr/>
          <a:lstStyle/>
          <a:p>
            <a:pPr>
              <a:buFontTx/>
              <a:buNone/>
            </a:pPr>
            <a:r>
              <a:rPr lang="sl-SI" sz="2400" b="1" smtClean="0">
                <a:solidFill>
                  <a:srgbClr val="FF33CC"/>
                </a:solidFill>
              </a:rPr>
              <a:t>1.</a:t>
            </a:r>
            <a:r>
              <a:rPr lang="sl-SI" b="1" smtClean="0">
                <a:solidFill>
                  <a:srgbClr val="FF33CC"/>
                </a:solidFill>
              </a:rPr>
              <a:t> </a:t>
            </a:r>
            <a:r>
              <a:rPr lang="sl-SI" sz="2400" b="1" smtClean="0">
                <a:solidFill>
                  <a:srgbClr val="FF33CC"/>
                </a:solidFill>
              </a:rPr>
              <a:t>Болест хладних аглутинinа</a:t>
            </a:r>
          </a:p>
          <a:p>
            <a:pPr>
              <a:buClr>
                <a:srgbClr val="FF33CC"/>
              </a:buClr>
              <a:buFont typeface="Wingdings" pitchFamily="2" charset="2"/>
              <a:buChar char="Ø"/>
            </a:pPr>
            <a:r>
              <a:rPr lang="sl-SI" sz="2400" smtClean="0"/>
              <a:t> aкутне: инфекција </a:t>
            </a:r>
            <a:r>
              <a:rPr lang="sr-Cyrl-CS" sz="2400" smtClean="0"/>
              <a:t>микоплазмом</a:t>
            </a:r>
            <a:r>
              <a:rPr lang="sl-SI" sz="2400" smtClean="0"/>
              <a:t>, инфекција </a:t>
            </a:r>
            <a:r>
              <a:rPr lang="en-US" sz="2400" smtClean="0"/>
              <a:t>EBV</a:t>
            </a:r>
            <a:endParaRPr lang="sl-SI" sz="2400" smtClean="0"/>
          </a:p>
          <a:p>
            <a:pPr>
              <a:buClr>
                <a:srgbClr val="FF33CC"/>
              </a:buClr>
              <a:buFont typeface="Wingdings" pitchFamily="2" charset="2"/>
              <a:buChar char="Ø"/>
            </a:pPr>
            <a:r>
              <a:rPr lang="sl-SI" sz="2400" smtClean="0"/>
              <a:t> хронич</a:t>
            </a:r>
            <a:r>
              <a:rPr lang="sr-Cyrl-CS" sz="2400" smtClean="0"/>
              <a:t>н</a:t>
            </a:r>
            <a:r>
              <a:rPr lang="sl-SI" sz="2400" smtClean="0"/>
              <a:t>е: </a:t>
            </a:r>
            <a:r>
              <a:rPr lang="sr-Cyrl-CS" sz="2400" smtClean="0"/>
              <a:t>и</a:t>
            </a:r>
            <a:r>
              <a:rPr lang="sl-SI" sz="2400" smtClean="0"/>
              <a:t>д</a:t>
            </a:r>
            <a:r>
              <a:rPr lang="sr-Cyrl-CS" sz="2400" smtClean="0"/>
              <a:t>и</a:t>
            </a:r>
            <a:r>
              <a:rPr lang="sl-SI" sz="2400" smtClean="0"/>
              <a:t>oпатскe, л</a:t>
            </a:r>
            <a:r>
              <a:rPr lang="sr-Cyrl-CS" sz="2400" smtClean="0"/>
              <a:t>и</a:t>
            </a:r>
            <a:r>
              <a:rPr lang="sl-SI" sz="2400" smtClean="0"/>
              <a:t>мфo</a:t>
            </a:r>
            <a:r>
              <a:rPr lang="sr-Cyrl-CS" sz="2400" smtClean="0"/>
              <a:t>ми</a:t>
            </a:r>
            <a:endParaRPr lang="sl-SI" sz="2400" smtClean="0"/>
          </a:p>
          <a:p>
            <a:endParaRPr lang="sl-SI" sz="2400" smtClean="0"/>
          </a:p>
          <a:p>
            <a:pPr>
              <a:buFontTx/>
              <a:buNone/>
            </a:pPr>
            <a:r>
              <a:rPr lang="sl-SI" sz="2400" b="1" smtClean="0">
                <a:solidFill>
                  <a:srgbClr val="FF33CC"/>
                </a:solidFill>
              </a:rPr>
              <a:t>2. Пa</a:t>
            </a:r>
            <a:r>
              <a:rPr lang="sr-Cyrl-CS" sz="2400" b="1" smtClean="0">
                <a:solidFill>
                  <a:srgbClr val="FF33CC"/>
                </a:solidFill>
              </a:rPr>
              <a:t>р</a:t>
            </a:r>
            <a:r>
              <a:rPr lang="sl-SI" sz="2400" b="1" smtClean="0">
                <a:solidFill>
                  <a:srgbClr val="FF33CC"/>
                </a:solidFill>
              </a:rPr>
              <a:t>ok</a:t>
            </a:r>
            <a:r>
              <a:rPr lang="sr-Cyrl-CS" sz="2400" b="1" smtClean="0">
                <a:solidFill>
                  <a:srgbClr val="FF33CC"/>
                </a:solidFill>
              </a:rPr>
              <a:t>си</a:t>
            </a:r>
            <a:r>
              <a:rPr lang="sl-SI" sz="2400" b="1" smtClean="0">
                <a:solidFill>
                  <a:srgbClr val="FF33CC"/>
                </a:solidFill>
              </a:rPr>
              <a:t>з</a:t>
            </a:r>
            <a:r>
              <a:rPr lang="sr-Cyrl-CS" sz="2400" b="1" smtClean="0">
                <a:solidFill>
                  <a:srgbClr val="FF33CC"/>
                </a:solidFill>
              </a:rPr>
              <a:t>мална</a:t>
            </a:r>
            <a:r>
              <a:rPr lang="sl-SI" sz="2400" b="1" smtClean="0">
                <a:solidFill>
                  <a:srgbClr val="FF33CC"/>
                </a:solidFill>
              </a:rPr>
              <a:t> </a:t>
            </a:r>
            <a:r>
              <a:rPr lang="sr-Cyrl-CS" sz="2400" b="1" smtClean="0">
                <a:solidFill>
                  <a:srgbClr val="FF33CC"/>
                </a:solidFill>
              </a:rPr>
              <a:t>хладна</a:t>
            </a:r>
            <a:r>
              <a:rPr lang="sl-SI" sz="2400" b="1" smtClean="0">
                <a:solidFill>
                  <a:srgbClr val="FF33CC"/>
                </a:solidFill>
              </a:rPr>
              <a:t> </a:t>
            </a:r>
            <a:r>
              <a:rPr lang="sr-Cyrl-CS" sz="2400" b="1" smtClean="0">
                <a:solidFill>
                  <a:srgbClr val="FF33CC"/>
                </a:solidFill>
              </a:rPr>
              <a:t>хемоглобунирија</a:t>
            </a:r>
            <a:endParaRPr lang="en-US" sz="2400" b="1" smtClean="0">
              <a:solidFill>
                <a:srgbClr val="FF33CC"/>
              </a:solidFill>
            </a:endParaRPr>
          </a:p>
        </p:txBody>
      </p:sp>
    </p:spTree>
  </p:cSld>
  <p:clrMapOvr>
    <a:masterClrMapping/>
  </p:clrMapOvr>
  <p:transition advTm="14516"/>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p:cNvSpPr>
            <a:spLocks noGrp="1" noChangeArrowheads="1"/>
          </p:cNvSpPr>
          <p:nvPr>
            <p:ph type="body" idx="4294967295"/>
          </p:nvPr>
        </p:nvSpPr>
        <p:spPr>
          <a:xfrm>
            <a:off x="250825" y="2133600"/>
            <a:ext cx="8610600" cy="6019800"/>
          </a:xfrm>
        </p:spPr>
        <p:txBody>
          <a:bodyPr/>
          <a:lstStyle/>
          <a:p>
            <a:r>
              <a:rPr lang="sl-SI" sz="2400" smtClean="0"/>
              <a:t>клиничке манифестације при излагању хладноћи су интраваскуларна аглутинација (акроцијаноза) и хемолиза</a:t>
            </a:r>
          </a:p>
          <a:p>
            <a:endParaRPr lang="sl-SI" sz="2400" smtClean="0"/>
          </a:p>
          <a:p>
            <a:r>
              <a:rPr lang="sl-SI" sz="2400" smtClean="0"/>
              <a:t>код акроцијанозе: пурпурна боја екстремитета, носа, ушију, када крв постане довољно хладна да се аглутинише у венама           губи се загревањем и нема вазоспастичне карактеристике Raynаudovоg феномена (симптоми могу настати и код конзумирања хладне хране и пића)</a:t>
            </a:r>
          </a:p>
          <a:p>
            <a:endParaRPr lang="sl-SI" sz="2400" smtClean="0"/>
          </a:p>
        </p:txBody>
      </p:sp>
      <p:sp>
        <p:nvSpPr>
          <p:cNvPr id="121859" name="AutoShape 3"/>
          <p:cNvSpPr>
            <a:spLocks noChangeArrowheads="1"/>
          </p:cNvSpPr>
          <p:nvPr/>
        </p:nvSpPr>
        <p:spPr bwMode="auto">
          <a:xfrm>
            <a:off x="3924300" y="4508500"/>
            <a:ext cx="685800" cy="409575"/>
          </a:xfrm>
          <a:custGeom>
            <a:avLst/>
            <a:gdLst>
              <a:gd name="T0" fmla="*/ 16330611 w 21600"/>
              <a:gd name="T1" fmla="*/ 0 h 21600"/>
              <a:gd name="T2" fmla="*/ 0 w 21600"/>
              <a:gd name="T3" fmla="*/ 3883150 h 21600"/>
              <a:gd name="T4" fmla="*/ 16330611 w 21600"/>
              <a:gd name="T5" fmla="*/ 7766281 h 21600"/>
              <a:gd name="T6" fmla="*/ 21774150 w 21600"/>
              <a:gd name="T7" fmla="*/ 3883150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chemeClr val="accent1"/>
          </a:solidFill>
          <a:ln w="9525">
            <a:solidFill>
              <a:schemeClr val="tx1"/>
            </a:solidFill>
            <a:miter lim="800000"/>
            <a:headEnd/>
            <a:tailEnd/>
          </a:ln>
        </p:spPr>
        <p:txBody>
          <a:bodyPr wrap="none" anchor="ctr"/>
          <a:lstStyle/>
          <a:p>
            <a:endParaRPr lang="sr-Latn-CS"/>
          </a:p>
        </p:txBody>
      </p:sp>
    </p:spTree>
  </p:cSld>
  <p:clrMapOvr>
    <a:masterClrMapping/>
  </p:clrMapOvr>
  <p:transition advTm="27712"/>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2"/>
          <p:cNvSpPr>
            <a:spLocks noGrp="1" noChangeArrowheads="1"/>
          </p:cNvSpPr>
          <p:nvPr>
            <p:ph type="title" idx="4294967295"/>
          </p:nvPr>
        </p:nvSpPr>
        <p:spPr>
          <a:xfrm>
            <a:off x="684213" y="908050"/>
            <a:ext cx="7772400" cy="1295400"/>
          </a:xfrm>
        </p:spPr>
        <p:txBody>
          <a:bodyPr/>
          <a:lstStyle/>
          <a:p>
            <a:r>
              <a:rPr lang="sl-SI" sz="3200" b="1" i="1" smtClean="0">
                <a:solidFill>
                  <a:srgbClr val="FF0000"/>
                </a:solidFill>
              </a:rPr>
              <a:t>Лабораторија АИХА са хладним Ат</a:t>
            </a:r>
            <a:endParaRPr lang="en-US" sz="3200" b="1" i="1" smtClean="0">
              <a:solidFill>
                <a:srgbClr val="FF0000"/>
              </a:solidFill>
            </a:endParaRPr>
          </a:p>
        </p:txBody>
      </p:sp>
      <p:sp>
        <p:nvSpPr>
          <p:cNvPr id="122883" name="Rectangle 3"/>
          <p:cNvSpPr>
            <a:spLocks noGrp="1" noChangeArrowheads="1"/>
          </p:cNvSpPr>
          <p:nvPr>
            <p:ph type="body" idx="4294967295"/>
          </p:nvPr>
        </p:nvSpPr>
        <p:spPr>
          <a:xfrm>
            <a:off x="381000" y="1981200"/>
            <a:ext cx="8655050" cy="4114800"/>
          </a:xfrm>
        </p:spPr>
        <p:txBody>
          <a:bodyPr/>
          <a:lstStyle/>
          <a:p>
            <a:pPr>
              <a:lnSpc>
                <a:spcPct val="90000"/>
              </a:lnSpc>
            </a:pPr>
            <a:r>
              <a:rPr lang="sl-SI" sz="2400" smtClean="0"/>
              <a:t>анемија је блага до умерена, а у периферном размазу, Ер показују аутоаглутинацију, полихромасију и сфероцитозу</a:t>
            </a:r>
          </a:p>
          <a:p>
            <a:pPr>
              <a:lnSpc>
                <a:spcPct val="90000"/>
              </a:lnSpc>
              <a:buFontTx/>
              <a:buNone/>
            </a:pPr>
            <a:endParaRPr lang="sl-SI" sz="2400" smtClean="0"/>
          </a:p>
          <a:p>
            <a:pPr>
              <a:lnSpc>
                <a:spcPct val="90000"/>
              </a:lnSpc>
            </a:pPr>
            <a:r>
              <a:rPr lang="sl-SI" sz="2400" smtClean="0"/>
              <a:t>у хроничном криопатском синдрому, титар хладних аглутинина може бити и већи од 1: 100 000, а директан Coоmbs је позитиван са анти-Comp реагенсима </a:t>
            </a:r>
            <a:endParaRPr lang="en-US" sz="2400" smtClean="0"/>
          </a:p>
        </p:txBody>
      </p:sp>
    </p:spTree>
  </p:cSld>
  <p:clrMapOvr>
    <a:masterClrMapping/>
  </p:clrMapOvr>
  <p:transition advTm="17564"/>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ChangeArrowheads="1"/>
          </p:cNvSpPr>
          <p:nvPr>
            <p:ph type="title" idx="4294967295"/>
          </p:nvPr>
        </p:nvSpPr>
        <p:spPr>
          <a:xfrm>
            <a:off x="900113" y="981075"/>
            <a:ext cx="7772400" cy="1143000"/>
          </a:xfrm>
        </p:spPr>
        <p:txBody>
          <a:bodyPr/>
          <a:lstStyle/>
          <a:p>
            <a:r>
              <a:rPr lang="sl-SI" sz="2800" b="1" i="1" smtClean="0">
                <a:solidFill>
                  <a:srgbClr val="FF0000"/>
                </a:solidFill>
              </a:rPr>
              <a:t>Терапија АИХА са хладним Ат</a:t>
            </a:r>
            <a:endParaRPr lang="en-US" sz="2800" b="1" i="1" smtClean="0">
              <a:solidFill>
                <a:srgbClr val="FF0000"/>
              </a:solidFill>
            </a:endParaRPr>
          </a:p>
        </p:txBody>
      </p:sp>
      <p:sp>
        <p:nvSpPr>
          <p:cNvPr id="123907" name="Rectangle 3"/>
          <p:cNvSpPr>
            <a:spLocks noGrp="1" noChangeArrowheads="1"/>
          </p:cNvSpPr>
          <p:nvPr>
            <p:ph type="body" idx="4294967295"/>
          </p:nvPr>
        </p:nvSpPr>
        <p:spPr>
          <a:xfrm>
            <a:off x="179388" y="1981200"/>
            <a:ext cx="8686800" cy="4876800"/>
          </a:xfrm>
        </p:spPr>
        <p:txBody>
          <a:bodyPr/>
          <a:lstStyle/>
          <a:p>
            <a:pPr>
              <a:lnSpc>
                <a:spcPct val="90000"/>
              </a:lnSpc>
            </a:pPr>
            <a:r>
              <a:rPr lang="sl-SI" sz="2000" smtClean="0"/>
              <a:t>у оних са акроцијанозом, најбоље је утопљавање болесника и заштита  акралних делова од хладноће</a:t>
            </a:r>
          </a:p>
          <a:p>
            <a:pPr>
              <a:lnSpc>
                <a:spcPct val="90000"/>
              </a:lnSpc>
            </a:pPr>
            <a:endParaRPr lang="sl-SI" sz="2000" smtClean="0"/>
          </a:p>
          <a:p>
            <a:pPr>
              <a:lnSpc>
                <a:spcPct val="90000"/>
              </a:lnSpc>
            </a:pPr>
            <a:r>
              <a:rPr lang="sl-SI" sz="2000" smtClean="0"/>
              <a:t>спленектомија нема учинка, док су кортикостероиди ефикасни само у време акутне хемолизе</a:t>
            </a:r>
          </a:p>
          <a:p>
            <a:pPr>
              <a:lnSpc>
                <a:spcPct val="90000"/>
              </a:lnSpc>
            </a:pPr>
            <a:endParaRPr lang="sl-SI" sz="2000" smtClean="0"/>
          </a:p>
          <a:p>
            <a:pPr>
              <a:lnSpc>
                <a:spcPct val="90000"/>
              </a:lnSpc>
            </a:pPr>
            <a:r>
              <a:rPr lang="sl-SI" sz="2000" smtClean="0"/>
              <a:t>уколико постоји удруженост са моноклонском гамапатијом: примена хлорамбуцила или циклофосфамида</a:t>
            </a:r>
          </a:p>
          <a:p>
            <a:pPr>
              <a:lnSpc>
                <a:spcPct val="90000"/>
              </a:lnSpc>
            </a:pPr>
            <a:endParaRPr lang="sl-SI" sz="2000" smtClean="0"/>
          </a:p>
          <a:p>
            <a:pPr>
              <a:lnSpc>
                <a:spcPct val="90000"/>
              </a:lnSpc>
            </a:pPr>
            <a:r>
              <a:rPr lang="sl-SI" sz="2000" smtClean="0">
                <a:solidFill>
                  <a:schemeClr val="tx2"/>
                </a:solidFill>
              </a:rPr>
              <a:t>Опрез</a:t>
            </a:r>
            <a:r>
              <a:rPr lang="sl-SI" sz="2000" smtClean="0"/>
              <a:t> код трансфузије, због могуће акутне хемолизе изазване присуством “хладних” аглутинина у циркулацији који могу хемолизирати трансфундоване Ер</a:t>
            </a:r>
            <a:endParaRPr lang="en-US" sz="2000" smtClean="0"/>
          </a:p>
        </p:txBody>
      </p:sp>
    </p:spTree>
  </p:cSld>
  <p:clrMapOvr>
    <a:masterClrMapping/>
  </p:clrMapOvr>
  <p:transition advTm="28515"/>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2"/>
          <p:cNvSpPr>
            <a:spLocks noGrp="1" noChangeArrowheads="1"/>
          </p:cNvSpPr>
          <p:nvPr>
            <p:ph type="title" idx="4294967295"/>
          </p:nvPr>
        </p:nvSpPr>
        <p:spPr>
          <a:xfrm>
            <a:off x="468313" y="1196975"/>
            <a:ext cx="8534400" cy="838200"/>
          </a:xfrm>
          <a:solidFill>
            <a:schemeClr val="tx2"/>
          </a:solidFill>
        </p:spPr>
        <p:txBody>
          <a:bodyPr/>
          <a:lstStyle/>
          <a:p>
            <a:pPr>
              <a:lnSpc>
                <a:spcPct val="65000"/>
              </a:lnSpc>
            </a:pPr>
            <a:r>
              <a:rPr lang="sl-SI" sz="3200" b="1" i="1" smtClean="0">
                <a:solidFill>
                  <a:schemeClr val="hlink"/>
                </a:solidFill>
              </a:rPr>
              <a:t>Имунохемолизна анемија узрокована лековима</a:t>
            </a:r>
            <a:endParaRPr lang="en-US" sz="3200" b="1" i="1" smtClean="0">
              <a:solidFill>
                <a:schemeClr val="hlink"/>
              </a:solidFill>
            </a:endParaRPr>
          </a:p>
        </p:txBody>
      </p:sp>
      <p:sp>
        <p:nvSpPr>
          <p:cNvPr id="124931" name="Rectangle 3"/>
          <p:cNvSpPr>
            <a:spLocks noGrp="1" noChangeArrowheads="1"/>
          </p:cNvSpPr>
          <p:nvPr>
            <p:ph type="body" idx="4294967295"/>
          </p:nvPr>
        </p:nvSpPr>
        <p:spPr>
          <a:xfrm>
            <a:off x="0" y="2133600"/>
            <a:ext cx="9144000" cy="5257800"/>
          </a:xfrm>
        </p:spPr>
        <p:txBody>
          <a:bodyPr/>
          <a:lstStyle/>
          <a:p>
            <a:pPr>
              <a:buClr>
                <a:schemeClr val="accent1"/>
              </a:buClr>
              <a:buFont typeface="Wingdings" pitchFamily="2" charset="2"/>
              <a:buChar char="Ø"/>
            </a:pPr>
            <a:r>
              <a:rPr lang="sl-SI" smtClean="0"/>
              <a:t> </a:t>
            </a:r>
            <a:r>
              <a:rPr lang="sl-SI" sz="2000" smtClean="0"/>
              <a:t>АИХА узрокована применом </a:t>
            </a:r>
            <a:r>
              <a:rPr lang="sl-SI" sz="2000" b="1" smtClean="0">
                <a:solidFill>
                  <a:srgbClr val="FF33CC"/>
                </a:solidFill>
              </a:rPr>
              <a:t>алфа-метилдопе</a:t>
            </a:r>
          </a:p>
          <a:p>
            <a:pPr>
              <a:buClr>
                <a:schemeClr val="accent1"/>
              </a:buClr>
              <a:buFont typeface="Wingdings" pitchFamily="2" charset="2"/>
              <a:buNone/>
            </a:pPr>
            <a:r>
              <a:rPr lang="sl-SI" sz="2000" smtClean="0"/>
              <a:t>    (</a:t>
            </a:r>
            <a:r>
              <a:rPr lang="sl-SI" sz="2000" b="1" smtClean="0"/>
              <a:t>идентичан  АИХА са топлим Ат</a:t>
            </a:r>
            <a:r>
              <a:rPr lang="sl-SI" sz="2000" smtClean="0"/>
              <a:t>)</a:t>
            </a:r>
          </a:p>
          <a:p>
            <a:pPr>
              <a:buClr>
                <a:schemeClr val="accent1"/>
              </a:buClr>
              <a:buFont typeface="Wingdings" pitchFamily="2" charset="2"/>
              <a:buChar char="Ø"/>
            </a:pPr>
            <a:endParaRPr lang="sl-SI" sz="2000" smtClean="0"/>
          </a:p>
          <a:p>
            <a:pPr>
              <a:buClr>
                <a:schemeClr val="accent1"/>
              </a:buClr>
              <a:buFont typeface="Wingdings" pitchFamily="2" charset="2"/>
              <a:buChar char="Ø"/>
            </a:pPr>
            <a:r>
              <a:rPr lang="sl-SI" sz="2000" smtClean="0"/>
              <a:t> </a:t>
            </a:r>
            <a:r>
              <a:rPr lang="sl-SI" sz="2000" b="1" smtClean="0">
                <a:solidFill>
                  <a:srgbClr val="FF33CC"/>
                </a:solidFill>
              </a:rPr>
              <a:t>Пеницилински</a:t>
            </a:r>
            <a:r>
              <a:rPr lang="sl-SI" sz="2000" smtClean="0"/>
              <a:t> (хаптенски) тип АИХА</a:t>
            </a:r>
          </a:p>
          <a:p>
            <a:pPr>
              <a:buClr>
                <a:schemeClr val="accent1"/>
              </a:buClr>
              <a:buFont typeface="Wingdings" pitchFamily="2" charset="2"/>
              <a:buNone/>
            </a:pPr>
            <a:r>
              <a:rPr lang="sl-SI" sz="2000" smtClean="0"/>
              <a:t>    (лек се везује попут хаптена на површину Ер и индукује формирање Ат усмерених на комплекс Ер-лек)</a:t>
            </a:r>
          </a:p>
          <a:p>
            <a:pPr>
              <a:buClr>
                <a:schemeClr val="accent1"/>
              </a:buClr>
              <a:buFont typeface="Wingdings" pitchFamily="2" charset="2"/>
              <a:buChar char="Ø"/>
            </a:pPr>
            <a:endParaRPr lang="sl-SI" sz="2000" smtClean="0"/>
          </a:p>
          <a:p>
            <a:pPr>
              <a:buClr>
                <a:schemeClr val="accent1"/>
              </a:buClr>
              <a:buFont typeface="Wingdings" pitchFamily="2" charset="2"/>
              <a:buChar char="Ø"/>
            </a:pPr>
            <a:r>
              <a:rPr lang="sl-SI" sz="2000" smtClean="0"/>
              <a:t> АИХА због облагања комплексом лек-протеин плазме (антиген)-антитело-Comp:</a:t>
            </a:r>
            <a:r>
              <a:rPr lang="sr-Cyrl-CS" sz="2000" smtClean="0"/>
              <a:t> </a:t>
            </a:r>
            <a:r>
              <a:rPr lang="sl-SI" sz="2000" smtClean="0"/>
              <a:t>тернарни комплекс- </a:t>
            </a:r>
            <a:r>
              <a:rPr lang="sl-SI" sz="2000" b="1" smtClean="0">
                <a:solidFill>
                  <a:srgbClr val="FF33CC"/>
                </a:solidFill>
              </a:rPr>
              <a:t>стибофенски</a:t>
            </a:r>
            <a:r>
              <a:rPr lang="sl-SI" sz="2000" b="1" smtClean="0">
                <a:solidFill>
                  <a:schemeClr val="accent1"/>
                </a:solidFill>
              </a:rPr>
              <a:t> </a:t>
            </a:r>
            <a:r>
              <a:rPr lang="sl-SI" sz="2000" smtClean="0"/>
              <a:t>или </a:t>
            </a:r>
            <a:r>
              <a:rPr lang="sl-SI" sz="2000" b="1" smtClean="0">
                <a:solidFill>
                  <a:srgbClr val="FF33CC"/>
                </a:solidFill>
              </a:rPr>
              <a:t>фенацетински</a:t>
            </a:r>
            <a:endParaRPr lang="en-US" sz="2000" b="1" smtClean="0">
              <a:solidFill>
                <a:srgbClr val="FF33CC"/>
              </a:solidFill>
            </a:endParaRPr>
          </a:p>
        </p:txBody>
      </p:sp>
    </p:spTree>
  </p:cSld>
  <p:clrMapOvr>
    <a:masterClrMapping/>
  </p:clrMapOvr>
  <p:transition advTm="30059"/>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2"/>
          <p:cNvSpPr>
            <a:spLocks noGrp="1" noChangeArrowheads="1"/>
          </p:cNvSpPr>
          <p:nvPr>
            <p:ph type="title" idx="4294967295"/>
          </p:nvPr>
        </p:nvSpPr>
        <p:spPr>
          <a:xfrm>
            <a:off x="228600" y="1268413"/>
            <a:ext cx="8915400" cy="671512"/>
          </a:xfrm>
        </p:spPr>
        <p:txBody>
          <a:bodyPr/>
          <a:lstStyle/>
          <a:p>
            <a:pPr>
              <a:lnSpc>
                <a:spcPct val="65000"/>
              </a:lnSpc>
            </a:pPr>
            <a:r>
              <a:rPr lang="sl-SI" sz="2800" b="1" i="1" smtClean="0">
                <a:solidFill>
                  <a:srgbClr val="FF0000"/>
                </a:solidFill>
              </a:rPr>
              <a:t>Терапија АИХА изазваних лековима</a:t>
            </a:r>
            <a:endParaRPr lang="en-US" sz="2800" b="1" i="1" smtClean="0">
              <a:solidFill>
                <a:srgbClr val="FF0000"/>
              </a:solidFill>
            </a:endParaRPr>
          </a:p>
        </p:txBody>
      </p:sp>
      <p:sp>
        <p:nvSpPr>
          <p:cNvPr id="125955" name="Rectangle 3"/>
          <p:cNvSpPr>
            <a:spLocks noGrp="1" noChangeArrowheads="1"/>
          </p:cNvSpPr>
          <p:nvPr>
            <p:ph type="body" idx="4294967295"/>
          </p:nvPr>
        </p:nvSpPr>
        <p:spPr>
          <a:xfrm>
            <a:off x="0" y="2349500"/>
            <a:ext cx="8915400" cy="4800600"/>
          </a:xfrm>
        </p:spPr>
        <p:txBody>
          <a:bodyPr/>
          <a:lstStyle/>
          <a:p>
            <a:pPr>
              <a:lnSpc>
                <a:spcPct val="90000"/>
              </a:lnSpc>
            </a:pPr>
            <a:r>
              <a:rPr lang="sl-SI" sz="2000" smtClean="0"/>
              <a:t>престан</a:t>
            </a:r>
            <a:r>
              <a:rPr lang="en-US" sz="2000" smtClean="0"/>
              <a:t>а</a:t>
            </a:r>
            <a:r>
              <a:rPr lang="sl-SI" sz="2000" smtClean="0"/>
              <a:t>к давања лека посебно код стибофенског, који је једини тип са тешким обликом хемолизе и бубрежним оштећењем</a:t>
            </a:r>
          </a:p>
          <a:p>
            <a:pPr>
              <a:lnSpc>
                <a:spcPct val="90000"/>
              </a:lnSpc>
            </a:pPr>
            <a:endParaRPr lang="sl-SI" sz="2000" smtClean="0"/>
          </a:p>
          <a:p>
            <a:pPr>
              <a:lnSpc>
                <a:spcPct val="90000"/>
              </a:lnSpc>
            </a:pPr>
            <a:r>
              <a:rPr lang="sl-SI" sz="2000" smtClean="0"/>
              <a:t>трансфузије само код животно угрожених случајева</a:t>
            </a:r>
          </a:p>
          <a:p>
            <a:pPr>
              <a:lnSpc>
                <a:spcPct val="90000"/>
              </a:lnSpc>
              <a:buFontTx/>
              <a:buNone/>
            </a:pPr>
            <a:r>
              <a:rPr lang="sl-SI" sz="2000" b="1" smtClean="0">
                <a:solidFill>
                  <a:schemeClr val="tx2"/>
                </a:solidFill>
              </a:rPr>
              <a:t>   </a:t>
            </a:r>
          </a:p>
          <a:p>
            <a:pPr>
              <a:lnSpc>
                <a:spcPct val="90000"/>
              </a:lnSpc>
              <a:buFontTx/>
              <a:buNone/>
            </a:pPr>
            <a:r>
              <a:rPr lang="sl-SI" sz="2000" b="1" smtClean="0">
                <a:solidFill>
                  <a:schemeClr val="tx2"/>
                </a:solidFill>
              </a:rPr>
              <a:t>   ОПРЕЗ</a:t>
            </a:r>
            <a:r>
              <a:rPr lang="sl-SI" sz="2000" smtClean="0"/>
              <a:t>: уколико је пеницилинска терапија неопходна, </a:t>
            </a:r>
            <a:r>
              <a:rPr lang="sl-SI" sz="2000" b="1" smtClean="0"/>
              <a:t>НЕ </a:t>
            </a:r>
            <a:r>
              <a:rPr lang="sl-SI" sz="2000" smtClean="0"/>
              <a:t>прекида се иако је Coоmbs позитиван све док хемолиза не постане евидентна</a:t>
            </a:r>
          </a:p>
          <a:p>
            <a:pPr>
              <a:lnSpc>
                <a:spcPct val="90000"/>
              </a:lnSpc>
            </a:pPr>
            <a:endParaRPr lang="sl-SI" sz="2000" smtClean="0"/>
          </a:p>
          <a:p>
            <a:pPr>
              <a:lnSpc>
                <a:spcPct val="90000"/>
              </a:lnSpc>
            </a:pPr>
            <a:r>
              <a:rPr lang="sl-SI" sz="2000" smtClean="0"/>
              <a:t>Директно позитиван Coоmbs није индикација за престанак Алдомета, мада треба размислити о алтернативној антихипертензивној Тх</a:t>
            </a:r>
            <a:endParaRPr lang="en-US" sz="2000" smtClean="0"/>
          </a:p>
        </p:txBody>
      </p:sp>
    </p:spTree>
  </p:cSld>
  <p:clrMapOvr>
    <a:masterClrMapping/>
  </p:clrMapOvr>
  <p:transition advTm="19331"/>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ChangeArrowheads="1"/>
          </p:cNvSpPr>
          <p:nvPr/>
        </p:nvSpPr>
        <p:spPr bwMode="auto">
          <a:xfrm>
            <a:off x="179388" y="2781300"/>
            <a:ext cx="8713787" cy="3816350"/>
          </a:xfrm>
          <a:prstGeom prst="rect">
            <a:avLst/>
          </a:prstGeom>
          <a:solidFill>
            <a:srgbClr val="C0C0C0"/>
          </a:solidFill>
          <a:ln w="9525">
            <a:solidFill>
              <a:srgbClr val="000000"/>
            </a:solidFill>
            <a:miter lim="800000"/>
            <a:headEnd/>
            <a:tailEnd/>
          </a:ln>
        </p:spPr>
        <p:txBody>
          <a:bodyPr wrap="none" anchor="ctr"/>
          <a:lstStyle/>
          <a:p>
            <a:endParaRPr lang="en-US" sz="1800" b="1"/>
          </a:p>
        </p:txBody>
      </p:sp>
      <p:sp>
        <p:nvSpPr>
          <p:cNvPr id="30723" name="Rectangle 3"/>
          <p:cNvSpPr>
            <a:spLocks noGrp="1" noChangeArrowheads="1"/>
          </p:cNvSpPr>
          <p:nvPr>
            <p:ph type="body" idx="4294967295"/>
          </p:nvPr>
        </p:nvSpPr>
        <p:spPr>
          <a:xfrm>
            <a:off x="0" y="1916113"/>
            <a:ext cx="8785225" cy="4941887"/>
          </a:xfrm>
          <a:effectLst>
            <a:outerShdw dist="35921" dir="2700000" algn="ctr" rotWithShape="0">
              <a:srgbClr val="000000"/>
            </a:outerShdw>
          </a:effectLst>
        </p:spPr>
        <p:txBody>
          <a:bodyPr/>
          <a:lstStyle/>
          <a:p>
            <a:pPr marL="609600" indent="-609600">
              <a:lnSpc>
                <a:spcPct val="160000"/>
              </a:lnSpc>
              <a:defRPr/>
            </a:pPr>
            <a:r>
              <a:rPr lang="hr-HR" sz="2400" smtClean="0"/>
              <a:t>Поремећена продукција еритроцита:</a:t>
            </a:r>
          </a:p>
          <a:p>
            <a:pPr marL="609600" indent="-609600">
              <a:lnSpc>
                <a:spcPct val="160000"/>
              </a:lnSpc>
              <a:buFontTx/>
              <a:buNone/>
              <a:defRPr/>
            </a:pPr>
            <a:r>
              <a:rPr lang="hr-HR" sz="2000" smtClean="0">
                <a:solidFill>
                  <a:srgbClr val="FF9933"/>
                </a:solidFill>
              </a:rPr>
              <a:t>     - поремећај размножавања и диферентовања матичне ћелије:</a:t>
            </a:r>
          </a:p>
          <a:p>
            <a:pPr marL="609600" indent="-609600">
              <a:lnSpc>
                <a:spcPct val="160000"/>
              </a:lnSpc>
              <a:buFontTx/>
              <a:buNone/>
              <a:defRPr/>
            </a:pPr>
            <a:r>
              <a:rPr lang="hr-HR" sz="2000" smtClean="0">
                <a:solidFill>
                  <a:srgbClr val="FF9933"/>
                </a:solidFill>
              </a:rPr>
              <a:t>           </a:t>
            </a:r>
            <a:r>
              <a:rPr lang="hr-HR" sz="2000" smtClean="0">
                <a:solidFill>
                  <a:srgbClr val="33CC33"/>
                </a:solidFill>
              </a:rPr>
              <a:t>- апластична анемија</a:t>
            </a:r>
          </a:p>
          <a:p>
            <a:pPr marL="609600" indent="-609600">
              <a:lnSpc>
                <a:spcPct val="160000"/>
              </a:lnSpc>
              <a:buFontTx/>
              <a:buNone/>
              <a:defRPr/>
            </a:pPr>
            <a:r>
              <a:rPr lang="hr-HR" sz="2000" smtClean="0">
                <a:solidFill>
                  <a:srgbClr val="33CC33"/>
                </a:solidFill>
              </a:rPr>
              <a:t>           - ПНХ и др.</a:t>
            </a:r>
          </a:p>
          <a:p>
            <a:pPr marL="609600" indent="-609600">
              <a:lnSpc>
                <a:spcPct val="160000"/>
              </a:lnSpc>
              <a:buFontTx/>
              <a:buNone/>
              <a:defRPr/>
            </a:pPr>
            <a:r>
              <a:rPr lang="hr-HR" sz="2000" smtClean="0">
                <a:solidFill>
                  <a:srgbClr val="FF9933"/>
                </a:solidFill>
              </a:rPr>
              <a:t>     - поремећај размножавања и диферентовања унипотентне матичне ћелије опредељене за еритопоезу: </a:t>
            </a:r>
          </a:p>
          <a:p>
            <a:pPr marL="609600" indent="-609600">
              <a:lnSpc>
                <a:spcPct val="160000"/>
              </a:lnSpc>
              <a:buFontTx/>
              <a:buNone/>
              <a:defRPr/>
            </a:pPr>
            <a:r>
              <a:rPr lang="hr-HR" sz="2000" smtClean="0">
                <a:solidFill>
                  <a:srgbClr val="FF9933"/>
                </a:solidFill>
              </a:rPr>
              <a:t>           </a:t>
            </a:r>
            <a:r>
              <a:rPr lang="hr-HR" sz="2000" smtClean="0">
                <a:solidFill>
                  <a:srgbClr val="33CC33"/>
                </a:solidFill>
              </a:rPr>
              <a:t>- PRCA</a:t>
            </a:r>
          </a:p>
          <a:p>
            <a:pPr marL="609600" indent="-609600">
              <a:lnSpc>
                <a:spcPct val="160000"/>
              </a:lnSpc>
              <a:buFontTx/>
              <a:buNone/>
              <a:defRPr/>
            </a:pPr>
            <a:r>
              <a:rPr lang="hr-HR" sz="2000" smtClean="0">
                <a:solidFill>
                  <a:srgbClr val="33CC33"/>
                </a:solidFill>
              </a:rPr>
              <a:t>           - анемија бубрежне болести и др. </a:t>
            </a:r>
          </a:p>
        </p:txBody>
      </p:sp>
      <p:sp>
        <p:nvSpPr>
          <p:cNvPr id="30724" name="Rectangle 4"/>
          <p:cNvSpPr>
            <a:spLocks noGrp="1" noChangeArrowheads="1"/>
          </p:cNvSpPr>
          <p:nvPr>
            <p:ph type="title" idx="4294967295"/>
          </p:nvPr>
        </p:nvSpPr>
        <p:spPr>
          <a:xfrm>
            <a:off x="179388" y="981075"/>
            <a:ext cx="8743950" cy="1143000"/>
          </a:xfrm>
          <a:effectLst>
            <a:outerShdw dist="35921" dir="2700000" algn="ctr" rotWithShape="0">
              <a:srgbClr val="000000"/>
            </a:outerShdw>
          </a:effectLst>
        </p:spPr>
        <p:txBody>
          <a:bodyPr/>
          <a:lstStyle/>
          <a:p>
            <a:pPr>
              <a:defRPr/>
            </a:pPr>
            <a:r>
              <a:rPr lang="hr-HR" sz="3200" b="1" smtClean="0">
                <a:solidFill>
                  <a:srgbClr val="FF0000"/>
                </a:solidFill>
              </a:rPr>
              <a:t>ПАТОФИЗИОЛОШКА </a:t>
            </a:r>
            <a:br>
              <a:rPr lang="hr-HR" sz="3200" b="1" smtClean="0">
                <a:solidFill>
                  <a:srgbClr val="FF0000"/>
                </a:solidFill>
              </a:rPr>
            </a:br>
            <a:r>
              <a:rPr lang="hr-HR" sz="3200" b="1" smtClean="0">
                <a:solidFill>
                  <a:srgbClr val="FF0000"/>
                </a:solidFill>
              </a:rPr>
              <a:t>КЛАСИФИКАЦИЈА АНЕМИЈА</a:t>
            </a:r>
            <a:endParaRPr lang="en-GB" sz="3200" b="1" smtClean="0">
              <a:solidFill>
                <a:srgbClr val="FF0000"/>
              </a:solidFill>
            </a:endParaRPr>
          </a:p>
        </p:txBody>
      </p:sp>
      <p:sp>
        <p:nvSpPr>
          <p:cNvPr id="30725" name="Rectangle 5"/>
          <p:cNvSpPr>
            <a:spLocks noChangeArrowheads="1"/>
          </p:cNvSpPr>
          <p:nvPr/>
        </p:nvSpPr>
        <p:spPr bwMode="auto">
          <a:xfrm flipV="1">
            <a:off x="827088" y="2133600"/>
            <a:ext cx="7345362" cy="73025"/>
          </a:xfrm>
          <a:prstGeom prst="rect">
            <a:avLst/>
          </a:prstGeom>
          <a:gradFill rotWithShape="1">
            <a:gsLst>
              <a:gs pos="0">
                <a:schemeClr val="accent2"/>
              </a:gs>
              <a:gs pos="100000">
                <a:schemeClr val="accent2">
                  <a:gamma/>
                  <a:shade val="46275"/>
                  <a:invGamma/>
                </a:schemeClr>
              </a:gs>
            </a:gsLst>
            <a:lin ang="0" scaled="1"/>
          </a:gradFill>
          <a:ln w="9525">
            <a:noFill/>
            <a:miter lim="800000"/>
            <a:headEnd/>
            <a:tailEnd/>
          </a:ln>
          <a:effectLst/>
        </p:spPr>
        <p:txBody>
          <a:bodyPr wrap="none" anchor="ctr"/>
          <a:lstStyle/>
          <a:p>
            <a:pPr>
              <a:defRPr/>
            </a:pPr>
            <a:endParaRPr lang="en-US" sz="1800" b="1">
              <a:latin typeface="Arial" charset="0"/>
            </a:endParaRPr>
          </a:p>
        </p:txBody>
      </p:sp>
    </p:spTree>
  </p:cSld>
  <p:clrMapOvr>
    <a:masterClrMapping/>
  </p:clrMapOvr>
  <p:transition advTm="65879"/>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2"/>
          <p:cNvSpPr>
            <a:spLocks noGrp="1" noChangeArrowheads="1"/>
          </p:cNvSpPr>
          <p:nvPr>
            <p:ph type="title" idx="4294967295"/>
          </p:nvPr>
        </p:nvSpPr>
        <p:spPr>
          <a:xfrm>
            <a:off x="827088" y="1125538"/>
            <a:ext cx="7772400" cy="838200"/>
          </a:xfrm>
          <a:solidFill>
            <a:schemeClr val="tx2"/>
          </a:solidFill>
        </p:spPr>
        <p:txBody>
          <a:bodyPr/>
          <a:lstStyle/>
          <a:p>
            <a:r>
              <a:rPr lang="sl-SI" sz="3200" b="1" smtClean="0">
                <a:solidFill>
                  <a:schemeClr val="hlink"/>
                </a:solidFill>
              </a:rPr>
              <a:t>3. Траумaтска хемолит</a:t>
            </a:r>
            <a:r>
              <a:rPr lang="sr-Cyrl-CS" sz="3200" b="1" smtClean="0">
                <a:solidFill>
                  <a:schemeClr val="hlink"/>
                </a:solidFill>
              </a:rPr>
              <a:t>и</a:t>
            </a:r>
            <a:r>
              <a:rPr lang="sl-SI" sz="3200" b="1" smtClean="0">
                <a:solidFill>
                  <a:schemeClr val="hlink"/>
                </a:solidFill>
              </a:rPr>
              <a:t>чка aнемија</a:t>
            </a:r>
            <a:endParaRPr lang="en-US" sz="3200" b="1" smtClean="0">
              <a:solidFill>
                <a:schemeClr val="hlink"/>
              </a:solidFill>
            </a:endParaRPr>
          </a:p>
        </p:txBody>
      </p:sp>
      <p:sp>
        <p:nvSpPr>
          <p:cNvPr id="126979" name="Rectangle 3"/>
          <p:cNvSpPr>
            <a:spLocks noGrp="1" noChangeArrowheads="1"/>
          </p:cNvSpPr>
          <p:nvPr>
            <p:ph type="body" idx="4294967295"/>
          </p:nvPr>
        </p:nvSpPr>
        <p:spPr>
          <a:xfrm>
            <a:off x="304800" y="2205038"/>
            <a:ext cx="8839200" cy="4876800"/>
          </a:xfrm>
        </p:spPr>
        <p:txBody>
          <a:bodyPr/>
          <a:lstStyle/>
          <a:p>
            <a:pPr marL="533400" indent="-533400">
              <a:lnSpc>
                <a:spcPct val="90000"/>
              </a:lnSpc>
              <a:buFontTx/>
              <a:buAutoNum type="alphaUcPeriod"/>
            </a:pPr>
            <a:r>
              <a:rPr lang="sl-SI" sz="2000" b="1" smtClean="0">
                <a:solidFill>
                  <a:srgbClr val="FF33CC"/>
                </a:solidFill>
              </a:rPr>
              <a:t>Механичка хемолиза</a:t>
            </a:r>
          </a:p>
          <a:p>
            <a:pPr marL="533400" indent="-533400">
              <a:lnSpc>
                <a:spcPct val="90000"/>
              </a:lnSpc>
              <a:buFont typeface="Wingdings" pitchFamily="2" charset="2"/>
              <a:buChar char="Ø"/>
            </a:pPr>
            <a:r>
              <a:rPr lang="sl-SI" sz="2000" smtClean="0"/>
              <a:t>оштећење Ер приликом проласка кроз врло уске к.с. на </a:t>
            </a:r>
            <a:r>
              <a:rPr lang="sr-Cyrl-CS" sz="2000" smtClean="0"/>
              <a:t>површини </a:t>
            </a:r>
            <a:r>
              <a:rPr lang="sl-SI" sz="2000" smtClean="0"/>
              <a:t>тела испод којих је тврда подлога-кост </a:t>
            </a:r>
          </a:p>
          <a:p>
            <a:pPr marL="533400" indent="-533400">
              <a:lnSpc>
                <a:spcPct val="90000"/>
              </a:lnSpc>
              <a:buClr>
                <a:srgbClr val="FF33CC"/>
              </a:buClr>
              <a:buFont typeface="Wingdings" pitchFamily="2" charset="2"/>
              <a:buNone/>
            </a:pPr>
            <a:r>
              <a:rPr lang="sl-SI" sz="2000" b="1" smtClean="0">
                <a:solidFill>
                  <a:srgbClr val="FF33CC"/>
                </a:solidFill>
              </a:rPr>
              <a:t>Б. Макроваскуларни дефекти- протезе</a:t>
            </a:r>
          </a:p>
          <a:p>
            <a:pPr marL="533400" indent="-533400">
              <a:lnSpc>
                <a:spcPct val="90000"/>
              </a:lnSpc>
              <a:buClr>
                <a:schemeClr val="tx1"/>
              </a:buClr>
              <a:buFont typeface="Wingdings" pitchFamily="2" charset="2"/>
              <a:buChar char="Ø"/>
            </a:pPr>
            <a:r>
              <a:rPr lang="sl-SI" sz="2000" smtClean="0"/>
              <a:t>оштећење Ер проласком кроз механичке (уметне) валвуле или проласком кроз валвуле са великим градијентом притиска (аортна стеноза)</a:t>
            </a:r>
          </a:p>
          <a:p>
            <a:pPr marL="533400" indent="-533400">
              <a:lnSpc>
                <a:spcPct val="90000"/>
              </a:lnSpc>
              <a:buFontTx/>
              <a:buNone/>
            </a:pPr>
            <a:r>
              <a:rPr lang="sl-SI" sz="2000" b="1" smtClean="0">
                <a:solidFill>
                  <a:srgbClr val="FF33CC"/>
                </a:solidFill>
              </a:rPr>
              <a:t>Ц. Микроваскуларни узроци </a:t>
            </a:r>
            <a:r>
              <a:rPr lang="sl-SI" sz="2000" smtClean="0"/>
              <a:t>у склопу интраваскуларне коагулације када се таложе Тр и фибрин унутар к.с. и тако оштећују Ер</a:t>
            </a:r>
          </a:p>
          <a:p>
            <a:pPr marL="533400" indent="-533400">
              <a:lnSpc>
                <a:spcPct val="90000"/>
              </a:lnSpc>
              <a:buFontTx/>
              <a:buChar char="-"/>
            </a:pPr>
            <a:r>
              <a:rPr lang="sl-SI" sz="2000" smtClean="0"/>
              <a:t>тромботичка тромбоцитопенијска пурпура/хемолитичко-уремијски синдром</a:t>
            </a:r>
          </a:p>
          <a:p>
            <a:pPr marL="533400" indent="-533400">
              <a:lnSpc>
                <a:spcPct val="90000"/>
              </a:lnSpc>
              <a:buFontTx/>
              <a:buChar char="-"/>
            </a:pPr>
            <a:r>
              <a:rPr lang="sl-SI" sz="2000" smtClean="0"/>
              <a:t>ДИК</a:t>
            </a:r>
          </a:p>
          <a:p>
            <a:pPr marL="533400" indent="-533400">
              <a:lnSpc>
                <a:spcPct val="90000"/>
              </a:lnSpc>
              <a:buFontTx/>
              <a:buChar char="-"/>
            </a:pPr>
            <a:endParaRPr lang="en-US" sz="2000" smtClean="0"/>
          </a:p>
        </p:txBody>
      </p:sp>
    </p:spTree>
  </p:cSld>
  <p:clrMapOvr>
    <a:masterClrMapping/>
  </p:clrMapOvr>
  <p:transition advTm="55537"/>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p:cNvSpPr>
            <a:spLocks noGrp="1" noChangeArrowheads="1"/>
          </p:cNvSpPr>
          <p:nvPr>
            <p:ph type="title" idx="4294967295"/>
          </p:nvPr>
        </p:nvSpPr>
        <p:spPr>
          <a:xfrm>
            <a:off x="0" y="1052513"/>
            <a:ext cx="9144000" cy="1371600"/>
          </a:xfrm>
        </p:spPr>
        <p:txBody>
          <a:bodyPr/>
          <a:lstStyle/>
          <a:p>
            <a:pPr>
              <a:lnSpc>
                <a:spcPct val="65000"/>
              </a:lnSpc>
            </a:pPr>
            <a:r>
              <a:rPr lang="sl-SI" sz="2800" b="1" i="1" smtClean="0">
                <a:solidFill>
                  <a:srgbClr val="FF0000"/>
                </a:solidFill>
              </a:rPr>
              <a:t>Терапија трауматске кардијалне </a:t>
            </a:r>
            <a:r>
              <a:rPr lang="sr-Cyrl-CS" sz="2800" b="1" i="1" smtClean="0">
                <a:solidFill>
                  <a:srgbClr val="FF0000"/>
                </a:solidFill>
              </a:rPr>
              <a:t/>
            </a:r>
            <a:br>
              <a:rPr lang="sr-Cyrl-CS" sz="2800" b="1" i="1" smtClean="0">
                <a:solidFill>
                  <a:srgbClr val="FF0000"/>
                </a:solidFill>
              </a:rPr>
            </a:br>
            <a:r>
              <a:rPr lang="sl-SI" sz="2800" b="1" i="1" smtClean="0">
                <a:solidFill>
                  <a:srgbClr val="FF0000"/>
                </a:solidFill>
              </a:rPr>
              <a:t>хемолизне анемије</a:t>
            </a:r>
            <a:endParaRPr lang="en-US" sz="2800" b="1" i="1" smtClean="0">
              <a:solidFill>
                <a:srgbClr val="FF0000"/>
              </a:solidFill>
            </a:endParaRPr>
          </a:p>
        </p:txBody>
      </p:sp>
      <p:sp>
        <p:nvSpPr>
          <p:cNvPr id="128003" name="Rectangle 3"/>
          <p:cNvSpPr>
            <a:spLocks noGrp="1" noChangeArrowheads="1"/>
          </p:cNvSpPr>
          <p:nvPr>
            <p:ph type="body" idx="4294967295"/>
          </p:nvPr>
        </p:nvSpPr>
        <p:spPr>
          <a:xfrm>
            <a:off x="304800" y="2362200"/>
            <a:ext cx="8839200" cy="4495800"/>
          </a:xfrm>
        </p:spPr>
        <p:txBody>
          <a:bodyPr/>
          <a:lstStyle/>
          <a:p>
            <a:pPr>
              <a:lnSpc>
                <a:spcPct val="90000"/>
              </a:lnSpc>
            </a:pPr>
            <a:r>
              <a:rPr lang="sl-SI" sz="2000" smtClean="0"/>
              <a:t>уколико је тежак степен: замена протезе (преоперативно је неопходна трансфузија)</a:t>
            </a:r>
          </a:p>
          <a:p>
            <a:pPr>
              <a:lnSpc>
                <a:spcPct val="90000"/>
              </a:lnSpc>
            </a:pPr>
            <a:endParaRPr lang="sl-SI" sz="2000" smtClean="0"/>
          </a:p>
          <a:p>
            <a:pPr>
              <a:lnSpc>
                <a:spcPct val="90000"/>
              </a:lnSpc>
            </a:pPr>
            <a:r>
              <a:rPr lang="sl-SI" sz="2000" smtClean="0"/>
              <a:t>код блажих анемија, обезбедити максималну еритропоезу: </a:t>
            </a:r>
            <a:r>
              <a:rPr lang="en-US" sz="2000" smtClean="0"/>
              <a:t>орални препарати Фе (некада и до 300mg/дан)</a:t>
            </a:r>
            <a:r>
              <a:rPr lang="sl-SI" sz="2000" smtClean="0"/>
              <a:t> и </a:t>
            </a:r>
            <a:r>
              <a:rPr lang="sl-SI" sz="2000" b="1" smtClean="0"/>
              <a:t>фолн</a:t>
            </a:r>
            <a:r>
              <a:rPr lang="en-US" sz="2000" b="1" smtClean="0"/>
              <a:t>а</a:t>
            </a:r>
            <a:r>
              <a:rPr lang="sl-SI" sz="2000" b="1" smtClean="0"/>
              <a:t> киселин</a:t>
            </a:r>
            <a:r>
              <a:rPr lang="en-US" sz="2000" b="1" smtClean="0"/>
              <a:t>а</a:t>
            </a:r>
            <a:r>
              <a:rPr lang="sl-SI" sz="2000" smtClean="0"/>
              <a:t> л мг/дан </a:t>
            </a:r>
          </a:p>
          <a:p>
            <a:pPr>
              <a:lnSpc>
                <a:spcPct val="90000"/>
              </a:lnSpc>
            </a:pPr>
            <a:endParaRPr lang="sl-SI" sz="2000" smtClean="0"/>
          </a:p>
          <a:p>
            <a:pPr>
              <a:lnSpc>
                <a:spcPct val="90000"/>
              </a:lnSpc>
            </a:pPr>
            <a:r>
              <a:rPr lang="sl-SI" sz="2000" b="1" smtClean="0"/>
              <a:t>Рекомбинантни еитропоетин</a:t>
            </a:r>
            <a:r>
              <a:rPr lang="sr-Cyrl-CS" sz="2000" b="1" smtClean="0"/>
              <a:t> (?????)</a:t>
            </a:r>
            <a:endParaRPr lang="en-US" sz="2000" b="1" smtClean="0"/>
          </a:p>
        </p:txBody>
      </p:sp>
    </p:spTree>
  </p:cSld>
  <p:clrMapOvr>
    <a:masterClrMapping/>
  </p:clrMapOvr>
  <p:transition advTm="3311"/>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2"/>
          <p:cNvSpPr>
            <a:spLocks noGrp="1" noChangeArrowheads="1"/>
          </p:cNvSpPr>
          <p:nvPr>
            <p:ph type="title" idx="4294967295"/>
          </p:nvPr>
        </p:nvSpPr>
        <p:spPr>
          <a:xfrm>
            <a:off x="755650" y="1196975"/>
            <a:ext cx="8207375" cy="762000"/>
          </a:xfrm>
          <a:solidFill>
            <a:schemeClr val="tx2"/>
          </a:solidFill>
        </p:spPr>
        <p:txBody>
          <a:bodyPr/>
          <a:lstStyle/>
          <a:p>
            <a:r>
              <a:rPr lang="sl-SI" sz="3200" b="1" i="1" smtClean="0">
                <a:solidFill>
                  <a:schemeClr val="accent1"/>
                </a:solidFill>
              </a:rPr>
              <a:t>Микроангиопатска хемолизна анемија</a:t>
            </a:r>
            <a:endParaRPr lang="en-US" sz="3200" b="1" i="1" smtClean="0">
              <a:solidFill>
                <a:schemeClr val="accent1"/>
              </a:solidFill>
            </a:endParaRPr>
          </a:p>
        </p:txBody>
      </p:sp>
      <p:sp>
        <p:nvSpPr>
          <p:cNvPr id="129027" name="Rectangle 3"/>
          <p:cNvSpPr>
            <a:spLocks noGrp="1" noChangeArrowheads="1"/>
          </p:cNvSpPr>
          <p:nvPr>
            <p:ph type="body" idx="4294967295"/>
          </p:nvPr>
        </p:nvSpPr>
        <p:spPr>
          <a:xfrm>
            <a:off x="228600" y="2286000"/>
            <a:ext cx="8915400" cy="4572000"/>
          </a:xfrm>
        </p:spPr>
        <p:txBody>
          <a:bodyPr/>
          <a:lstStyle/>
          <a:p>
            <a:pPr>
              <a:lnSpc>
                <a:spcPct val="90000"/>
              </a:lnSpc>
              <a:buClr>
                <a:schemeClr val="accent1"/>
              </a:buClr>
              <a:buFont typeface="Wingdings" pitchFamily="2" charset="2"/>
              <a:buChar char="Ø"/>
            </a:pPr>
            <a:r>
              <a:rPr lang="sl-SI" sz="2000" smtClean="0"/>
              <a:t>то је интраваскулна хемолиза настала проласком Ер кроз абнормалне артериоле са таложењем Тр и фибрина унутар к.с</a:t>
            </a:r>
          </a:p>
          <a:p>
            <a:pPr>
              <a:lnSpc>
                <a:spcPct val="90000"/>
              </a:lnSpc>
              <a:buClr>
                <a:schemeClr val="accent1"/>
              </a:buClr>
              <a:buFont typeface="Wingdings" pitchFamily="2" charset="2"/>
              <a:buChar char="Ø"/>
            </a:pPr>
            <a:r>
              <a:rPr lang="sl-SI" sz="2000" smtClean="0"/>
              <a:t> ове микроваскуларне лезије се  запажају у 3 групе  болесника</a:t>
            </a:r>
            <a:r>
              <a:rPr lang="sl-SI" sz="2000" b="1" smtClean="0">
                <a:solidFill>
                  <a:srgbClr val="FF00FF"/>
                </a:solidFill>
              </a:rPr>
              <a:t>:</a:t>
            </a:r>
          </a:p>
          <a:p>
            <a:pPr>
              <a:lnSpc>
                <a:spcPct val="90000"/>
              </a:lnSpc>
              <a:buClr>
                <a:schemeClr val="accent1"/>
              </a:buClr>
              <a:buFont typeface="Wingdings" pitchFamily="2" charset="2"/>
              <a:buChar char="Ø"/>
            </a:pPr>
            <a:endParaRPr lang="sl-SI" sz="2000" b="1" smtClean="0">
              <a:solidFill>
                <a:srgbClr val="FF00FF"/>
              </a:solidFill>
            </a:endParaRPr>
          </a:p>
          <a:p>
            <a:pPr>
              <a:lnSpc>
                <a:spcPct val="90000"/>
              </a:lnSpc>
              <a:buClr>
                <a:schemeClr val="accent1"/>
              </a:buClr>
              <a:buFont typeface="Wingdings" pitchFamily="2" charset="2"/>
              <a:buChar char="Ø"/>
            </a:pPr>
            <a:r>
              <a:rPr lang="sl-SI" sz="2000" b="1" smtClean="0">
                <a:solidFill>
                  <a:srgbClr val="FF00FF"/>
                </a:solidFill>
              </a:rPr>
              <a:t>(а)</a:t>
            </a:r>
            <a:r>
              <a:rPr lang="sl-SI" sz="2000" smtClean="0"/>
              <a:t> оштећење зида крвног суда код ХТА, метастатског </a:t>
            </a:r>
            <a:r>
              <a:rPr lang="sr-Cyrl-CS" sz="2000" smtClean="0"/>
              <a:t>С</a:t>
            </a:r>
            <a:r>
              <a:rPr lang="sl-SI" sz="2000" smtClean="0"/>
              <a:t>а  (посебно муцин-продукујићи), еклампсије, хемангиома, одбацивања трансплантираног бубрега/јетре</a:t>
            </a:r>
          </a:p>
          <a:p>
            <a:pPr>
              <a:lnSpc>
                <a:spcPct val="90000"/>
              </a:lnSpc>
              <a:buFontTx/>
              <a:buNone/>
            </a:pPr>
            <a:endParaRPr lang="sl-SI" sz="2000" b="1" smtClean="0">
              <a:solidFill>
                <a:srgbClr val="FF00FF"/>
              </a:solidFill>
            </a:endParaRPr>
          </a:p>
          <a:p>
            <a:pPr>
              <a:lnSpc>
                <a:spcPct val="90000"/>
              </a:lnSpc>
              <a:buFontTx/>
              <a:buNone/>
            </a:pPr>
            <a:r>
              <a:rPr lang="sl-SI" sz="2000" b="1" smtClean="0">
                <a:solidFill>
                  <a:srgbClr val="FF00FF"/>
                </a:solidFill>
              </a:rPr>
              <a:t>    (б)</a:t>
            </a:r>
            <a:r>
              <a:rPr lang="sl-SI" sz="2000" smtClean="0"/>
              <a:t> хемолизно-уремијски Сy и тромботичка </a:t>
            </a:r>
          </a:p>
          <a:p>
            <a:pPr>
              <a:lnSpc>
                <a:spcPct val="90000"/>
              </a:lnSpc>
              <a:buFontTx/>
              <a:buNone/>
            </a:pPr>
            <a:r>
              <a:rPr lang="sl-SI" sz="2000" smtClean="0"/>
              <a:t>      тромбоцитопенијска пурпура</a:t>
            </a:r>
          </a:p>
          <a:p>
            <a:pPr>
              <a:lnSpc>
                <a:spcPct val="90000"/>
              </a:lnSpc>
              <a:buFontTx/>
              <a:buNone/>
            </a:pPr>
            <a:endParaRPr lang="sl-SI" sz="2000" b="1" smtClean="0">
              <a:solidFill>
                <a:srgbClr val="FF00FF"/>
              </a:solidFill>
            </a:endParaRPr>
          </a:p>
          <a:p>
            <a:pPr>
              <a:lnSpc>
                <a:spcPct val="90000"/>
              </a:lnSpc>
              <a:buFontTx/>
              <a:buNone/>
            </a:pPr>
            <a:r>
              <a:rPr lang="sl-SI" sz="2000" b="1" smtClean="0">
                <a:solidFill>
                  <a:srgbClr val="FF00FF"/>
                </a:solidFill>
              </a:rPr>
              <a:t>    (ц)</a:t>
            </a:r>
            <a:r>
              <a:rPr lang="sl-SI" sz="2000" smtClean="0"/>
              <a:t> ДИК</a:t>
            </a:r>
            <a:endParaRPr lang="en-US" sz="2000" smtClean="0"/>
          </a:p>
        </p:txBody>
      </p:sp>
    </p:spTree>
  </p:cSld>
  <p:clrMapOvr>
    <a:masterClrMapping/>
  </p:clrMapOvr>
  <p:transition advTm="11306"/>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2"/>
          <p:cNvSpPr>
            <a:spLocks noGrp="1" noChangeArrowheads="1"/>
          </p:cNvSpPr>
          <p:nvPr>
            <p:ph type="title" idx="4294967295"/>
          </p:nvPr>
        </p:nvSpPr>
        <p:spPr>
          <a:xfrm>
            <a:off x="250825" y="1412875"/>
            <a:ext cx="8534400" cy="1143000"/>
          </a:xfrm>
          <a:solidFill>
            <a:schemeClr val="tx2"/>
          </a:solidFill>
        </p:spPr>
        <p:txBody>
          <a:bodyPr/>
          <a:lstStyle/>
          <a:p>
            <a:pPr>
              <a:lnSpc>
                <a:spcPct val="65000"/>
              </a:lnSpc>
            </a:pPr>
            <a:r>
              <a:rPr lang="sl-SI" sz="2800" b="1" smtClean="0">
                <a:solidFill>
                  <a:schemeClr val="hlink"/>
                </a:solidFill>
              </a:rPr>
              <a:t>4.Хемолитичке анемије везане за мембранске токсичне ефекте</a:t>
            </a:r>
            <a:endParaRPr lang="en-US" sz="2800" b="1" smtClean="0">
              <a:solidFill>
                <a:schemeClr val="hlink"/>
              </a:solidFill>
            </a:endParaRPr>
          </a:p>
        </p:txBody>
      </p:sp>
      <p:sp>
        <p:nvSpPr>
          <p:cNvPr id="130051" name="Rectangle 3"/>
          <p:cNvSpPr>
            <a:spLocks noGrp="1" noChangeArrowheads="1"/>
          </p:cNvSpPr>
          <p:nvPr>
            <p:ph type="body" idx="4294967295"/>
          </p:nvPr>
        </p:nvSpPr>
        <p:spPr>
          <a:xfrm>
            <a:off x="323850" y="2286000"/>
            <a:ext cx="8534400" cy="4572000"/>
          </a:xfrm>
          <a:noFill/>
        </p:spPr>
        <p:txBody>
          <a:bodyPr/>
          <a:lstStyle/>
          <a:p>
            <a:pPr>
              <a:buFontTx/>
              <a:buNone/>
            </a:pPr>
            <a:endParaRPr lang="sl-SI" b="1" smtClean="0">
              <a:solidFill>
                <a:srgbClr val="FF33CC"/>
              </a:solidFill>
            </a:endParaRPr>
          </a:p>
          <a:p>
            <a:pPr>
              <a:buFontTx/>
              <a:buNone/>
            </a:pPr>
            <a:r>
              <a:rPr lang="sl-SI" sz="2400" b="1" smtClean="0">
                <a:solidFill>
                  <a:srgbClr val="FF33CC"/>
                </a:solidFill>
              </a:rPr>
              <a:t>A.</a:t>
            </a:r>
            <a:r>
              <a:rPr lang="sl-SI" b="1" smtClean="0">
                <a:solidFill>
                  <a:srgbClr val="FF33CC"/>
                </a:solidFill>
              </a:rPr>
              <a:t> </a:t>
            </a:r>
            <a:r>
              <a:rPr lang="sl-SI" sz="2400" b="1" smtClean="0">
                <a:solidFill>
                  <a:srgbClr val="FF33CC"/>
                </a:solidFill>
              </a:rPr>
              <a:t>Анемија сa ћелијамa које личе на “мa</a:t>
            </a:r>
            <a:r>
              <a:rPr lang="sr-Cyrl-CS" sz="2400" b="1" smtClean="0">
                <a:solidFill>
                  <a:srgbClr val="FF33CC"/>
                </a:solidFill>
              </a:rPr>
              <a:t>м</a:t>
            </a:r>
            <a:r>
              <a:rPr lang="sl-SI" sz="2400" b="1" smtClean="0">
                <a:solidFill>
                  <a:srgbClr val="FF33CC"/>
                </a:solidFill>
              </a:rPr>
              <a:t>узе”</a:t>
            </a:r>
          </a:p>
          <a:p>
            <a:pPr>
              <a:buFontTx/>
              <a:buNone/>
            </a:pPr>
            <a:endParaRPr lang="sl-SI" sz="2400" b="1" smtClean="0">
              <a:solidFill>
                <a:srgbClr val="FF33CC"/>
              </a:solidFill>
            </a:endParaRPr>
          </a:p>
          <a:p>
            <a:pPr>
              <a:buFontTx/>
              <a:buNone/>
            </a:pPr>
            <a:r>
              <a:rPr lang="sl-SI" sz="2400" b="1" smtClean="0">
                <a:solidFill>
                  <a:srgbClr val="FF33CC"/>
                </a:solidFill>
              </a:rPr>
              <a:t>Б. Спољаш</a:t>
            </a:r>
            <a:r>
              <a:rPr lang="sr-Cyrl-CS" sz="2400" b="1" smtClean="0">
                <a:solidFill>
                  <a:srgbClr val="FF33CC"/>
                </a:solidFill>
              </a:rPr>
              <a:t>њ</a:t>
            </a:r>
            <a:r>
              <a:rPr lang="sl-SI" sz="2400" b="1" smtClean="0">
                <a:solidFill>
                  <a:srgbClr val="FF33CC"/>
                </a:solidFill>
              </a:rPr>
              <a:t>и токсин</a:t>
            </a:r>
            <a:r>
              <a:rPr lang="sr-Cyrl-CS" sz="2400" b="1" smtClean="0">
                <a:solidFill>
                  <a:srgbClr val="FF33CC"/>
                </a:solidFill>
              </a:rPr>
              <a:t>и</a:t>
            </a:r>
            <a:endParaRPr lang="sl-SI" sz="2400" b="1" smtClean="0">
              <a:solidFill>
                <a:srgbClr val="FF33CC"/>
              </a:solidFill>
            </a:endParaRPr>
          </a:p>
          <a:p>
            <a:pPr>
              <a:buFontTx/>
              <a:buNone/>
            </a:pPr>
            <a:r>
              <a:rPr lang="sl-SI" sz="2400" smtClean="0"/>
              <a:t>1. уједи ж</a:t>
            </a:r>
            <a:r>
              <a:rPr lang="sr-Cyrl-CS" sz="2400" smtClean="0"/>
              <a:t>и</a:t>
            </a:r>
            <a:r>
              <a:rPr lang="sl-SI" sz="2400" smtClean="0"/>
              <a:t>вотиња </a:t>
            </a:r>
            <a:r>
              <a:rPr lang="sr-Cyrl-CS" sz="2400" smtClean="0"/>
              <a:t>и</a:t>
            </a:r>
            <a:r>
              <a:rPr lang="sl-SI" sz="2400" smtClean="0"/>
              <a:t>ли паукa</a:t>
            </a:r>
          </a:p>
          <a:p>
            <a:pPr>
              <a:buFontTx/>
              <a:buNone/>
            </a:pPr>
            <a:r>
              <a:rPr lang="sl-SI" sz="2400" smtClean="0"/>
              <a:t>2. метали</a:t>
            </a:r>
          </a:p>
          <a:p>
            <a:pPr>
              <a:buFontTx/>
              <a:buNone/>
            </a:pPr>
            <a:r>
              <a:rPr lang="sl-SI" sz="2400" smtClean="0"/>
              <a:t>3.органски </a:t>
            </a:r>
            <a:r>
              <a:rPr lang="sr-Cyrl-CS" sz="2400" smtClean="0"/>
              <a:t>с</a:t>
            </a:r>
            <a:r>
              <a:rPr lang="sl-SI" sz="2400" smtClean="0"/>
              <a:t>астојци</a:t>
            </a:r>
          </a:p>
          <a:p>
            <a:endParaRPr lang="en-US" sz="2400" smtClean="0"/>
          </a:p>
        </p:txBody>
      </p:sp>
    </p:spTree>
  </p:cSld>
  <p:clrMapOvr>
    <a:masterClrMapping/>
  </p:clrMapOvr>
  <p:transition advTm="30049"/>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2"/>
          <p:cNvSpPr>
            <a:spLocks noGrp="1" noChangeArrowheads="1"/>
          </p:cNvSpPr>
          <p:nvPr>
            <p:ph type="title" idx="4294967295"/>
          </p:nvPr>
        </p:nvSpPr>
        <p:spPr>
          <a:xfrm>
            <a:off x="323850" y="1196975"/>
            <a:ext cx="8534400" cy="1066800"/>
          </a:xfrm>
          <a:solidFill>
            <a:schemeClr val="tx2"/>
          </a:solidFill>
        </p:spPr>
        <p:txBody>
          <a:bodyPr/>
          <a:lstStyle/>
          <a:p>
            <a:pPr>
              <a:lnSpc>
                <a:spcPct val="65000"/>
              </a:lnSpc>
            </a:pPr>
            <a:r>
              <a:rPr lang="sl-SI" sz="2800" b="1" i="1" smtClean="0">
                <a:solidFill>
                  <a:schemeClr val="accent1"/>
                </a:solidFill>
              </a:rPr>
              <a:t>Хемолиза узрокована биолошким чиниоцима</a:t>
            </a:r>
            <a:endParaRPr lang="en-US" sz="2800" b="1" i="1" smtClean="0">
              <a:solidFill>
                <a:schemeClr val="accent1"/>
              </a:solidFill>
            </a:endParaRPr>
          </a:p>
        </p:txBody>
      </p:sp>
      <p:sp>
        <p:nvSpPr>
          <p:cNvPr id="131075" name="Rectangle 3"/>
          <p:cNvSpPr>
            <a:spLocks noGrp="1" noChangeArrowheads="1"/>
          </p:cNvSpPr>
          <p:nvPr>
            <p:ph type="body" idx="4294967295"/>
          </p:nvPr>
        </p:nvSpPr>
        <p:spPr>
          <a:xfrm>
            <a:off x="228600" y="2565400"/>
            <a:ext cx="8915400" cy="5029200"/>
          </a:xfrm>
        </p:spPr>
        <p:txBody>
          <a:bodyPr/>
          <a:lstStyle/>
          <a:p>
            <a:pPr>
              <a:buClr>
                <a:schemeClr val="accent1"/>
              </a:buClr>
              <a:buFont typeface="Wingdings" pitchFamily="2" charset="2"/>
              <a:buChar char="Ø"/>
            </a:pPr>
            <a:r>
              <a:rPr lang="sl-SI" smtClean="0"/>
              <a:t> </a:t>
            </a:r>
            <a:r>
              <a:rPr lang="sl-SI" sz="2400" smtClean="0"/>
              <a:t>директном инвазијом инфективних организама   (</a:t>
            </a:r>
            <a:r>
              <a:rPr lang="sl-SI" sz="2400" smtClean="0">
                <a:solidFill>
                  <a:schemeClr val="tx2"/>
                </a:solidFill>
              </a:rPr>
              <a:t>протозое</a:t>
            </a:r>
            <a:r>
              <a:rPr lang="sl-SI" sz="2400" smtClean="0"/>
              <a:t>-малариа)</a:t>
            </a:r>
          </a:p>
          <a:p>
            <a:pPr>
              <a:buClr>
                <a:schemeClr val="accent1"/>
              </a:buClr>
              <a:buFont typeface="Wingdings" pitchFamily="2" charset="2"/>
              <a:buChar char="Ø"/>
            </a:pPr>
            <a:endParaRPr lang="sl-SI" sz="2400" smtClean="0"/>
          </a:p>
          <a:p>
            <a:pPr>
              <a:buClr>
                <a:schemeClr val="accent1"/>
              </a:buClr>
              <a:buFont typeface="Wingdings" pitchFamily="2" charset="2"/>
              <a:buChar char="Ø"/>
            </a:pPr>
            <a:r>
              <a:rPr lang="sl-SI" sz="2400" smtClean="0"/>
              <a:t> ослоба</a:t>
            </a:r>
            <a:r>
              <a:rPr lang="sr-Cyrl-CS" sz="2400" smtClean="0"/>
              <a:t>ђ</a:t>
            </a:r>
            <a:r>
              <a:rPr lang="sl-SI" sz="2400" smtClean="0"/>
              <a:t>ањем хемолитичких токсина (</a:t>
            </a:r>
            <a:r>
              <a:rPr lang="sl-SI" sz="2400" smtClean="0">
                <a:solidFill>
                  <a:schemeClr val="tx2"/>
                </a:solidFill>
              </a:rPr>
              <a:t>Clostridium perfringens-Welchii, E.coli, Salmonella typhi, Hemophilus influenze</a:t>
            </a:r>
            <a:r>
              <a:rPr lang="sl-SI" sz="2400" smtClean="0"/>
              <a:t>)  </a:t>
            </a:r>
          </a:p>
          <a:p>
            <a:pPr>
              <a:buClr>
                <a:schemeClr val="accent1"/>
              </a:buClr>
              <a:buFont typeface="Wingdings" pitchFamily="2" charset="2"/>
              <a:buChar char="Ø"/>
            </a:pPr>
            <a:endParaRPr lang="sl-SI" sz="2400" smtClean="0"/>
          </a:p>
          <a:p>
            <a:pPr>
              <a:buClr>
                <a:schemeClr val="accent1"/>
              </a:buClr>
              <a:buFont typeface="Wingdings" pitchFamily="2" charset="2"/>
              <a:buChar char="Ø"/>
            </a:pPr>
            <a:r>
              <a:rPr lang="sl-SI" sz="2400" smtClean="0"/>
              <a:t>  настa</a:t>
            </a:r>
            <a:r>
              <a:rPr lang="sr-Cyrl-CS" sz="2400" smtClean="0"/>
              <a:t>н</a:t>
            </a:r>
            <a:r>
              <a:rPr lang="sl-SI" sz="2400" smtClean="0"/>
              <a:t>ком aуtoa</a:t>
            </a:r>
            <a:r>
              <a:rPr lang="sr-Cyrl-CS" sz="2400" smtClean="0"/>
              <a:t>нт</a:t>
            </a:r>
            <a:r>
              <a:rPr lang="sl-SI" sz="2400" smtClean="0"/>
              <a:t>и</a:t>
            </a:r>
            <a:r>
              <a:rPr lang="sr-Cyrl-CS" sz="2400" smtClean="0"/>
              <a:t>т</a:t>
            </a:r>
            <a:r>
              <a:rPr lang="sl-SI" sz="2400" smtClean="0"/>
              <a:t>елa прo</a:t>
            </a:r>
            <a:r>
              <a:rPr lang="sr-Cyrl-CS" sz="2400" smtClean="0"/>
              <a:t>ти</a:t>
            </a:r>
            <a:r>
              <a:rPr lang="sl-SI" sz="2400" smtClean="0"/>
              <a:t>в a</a:t>
            </a:r>
            <a:r>
              <a:rPr lang="sr-Cyrl-CS" sz="2400" smtClean="0"/>
              <a:t>нтиг</a:t>
            </a:r>
            <a:r>
              <a:rPr lang="sl-SI" sz="2400" smtClean="0"/>
              <a:t>e</a:t>
            </a:r>
            <a:r>
              <a:rPr lang="sr-Cyrl-CS" sz="2400" smtClean="0"/>
              <a:t>н</a:t>
            </a:r>
            <a:r>
              <a:rPr lang="sl-SI" sz="2400" smtClean="0"/>
              <a:t>a Е</a:t>
            </a:r>
            <a:r>
              <a:rPr lang="sr-Cyrl-CS" sz="2400" smtClean="0"/>
              <a:t>р</a:t>
            </a:r>
            <a:r>
              <a:rPr lang="sl-SI" sz="2400" smtClean="0"/>
              <a:t> (</a:t>
            </a:r>
            <a:r>
              <a:rPr lang="sr-Cyrl-CS" sz="2400" smtClean="0"/>
              <a:t>вирусне</a:t>
            </a:r>
            <a:r>
              <a:rPr lang="sl-SI" sz="2400" smtClean="0"/>
              <a:t> </a:t>
            </a:r>
            <a:r>
              <a:rPr lang="sr-Cyrl-CS" sz="2400" smtClean="0"/>
              <a:t>ин</a:t>
            </a:r>
            <a:r>
              <a:rPr lang="sl-SI" sz="2400" smtClean="0"/>
              <a:t>фekц</a:t>
            </a:r>
            <a:r>
              <a:rPr lang="sr-Cyrl-CS" sz="2400" smtClean="0"/>
              <a:t>и</a:t>
            </a:r>
            <a:r>
              <a:rPr lang="sl-SI" sz="2400" smtClean="0"/>
              <a:t>јe: </a:t>
            </a:r>
            <a:r>
              <a:rPr lang="sl-SI" sz="2400" smtClean="0">
                <a:solidFill>
                  <a:schemeClr val="tx2"/>
                </a:solidFill>
              </a:rPr>
              <a:t>EBV, Coxacie, CMV, herpes  simplex</a:t>
            </a:r>
            <a:r>
              <a:rPr lang="sl-SI" sz="2400" smtClean="0"/>
              <a:t>)</a:t>
            </a:r>
          </a:p>
          <a:p>
            <a:pPr>
              <a:buFontTx/>
              <a:buNone/>
            </a:pPr>
            <a:endParaRPr lang="en-US" sz="2400" smtClean="0"/>
          </a:p>
        </p:txBody>
      </p:sp>
    </p:spTree>
  </p:cSld>
  <p:clrMapOvr>
    <a:masterClrMapping/>
  </p:clrMapOvr>
  <p:transition advTm="38166"/>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2"/>
          <p:cNvSpPr>
            <a:spLocks noGrp="1" noChangeArrowheads="1"/>
          </p:cNvSpPr>
          <p:nvPr>
            <p:ph type="title" idx="4294967295"/>
          </p:nvPr>
        </p:nvSpPr>
        <p:spPr>
          <a:xfrm>
            <a:off x="539750" y="1125538"/>
            <a:ext cx="8153400" cy="990600"/>
          </a:xfrm>
          <a:noFill/>
        </p:spPr>
        <p:txBody>
          <a:bodyPr/>
          <a:lstStyle/>
          <a:p>
            <a:pPr>
              <a:lnSpc>
                <a:spcPct val="65000"/>
              </a:lnSpc>
            </a:pPr>
            <a:r>
              <a:rPr lang="sl-SI" sz="2800" b="1" i="1" smtClean="0">
                <a:solidFill>
                  <a:srgbClr val="FF0000"/>
                </a:solidFill>
              </a:rPr>
              <a:t>Хемолизне анемије узроковане хемијским агенсима</a:t>
            </a:r>
            <a:endParaRPr lang="en-US" sz="2800" b="1" i="1" smtClean="0">
              <a:solidFill>
                <a:srgbClr val="FF0000"/>
              </a:solidFill>
            </a:endParaRPr>
          </a:p>
        </p:txBody>
      </p:sp>
      <p:sp>
        <p:nvSpPr>
          <p:cNvPr id="132099" name="Rectangle 3"/>
          <p:cNvSpPr>
            <a:spLocks noGrp="1" noChangeArrowheads="1"/>
          </p:cNvSpPr>
          <p:nvPr>
            <p:ph type="body" idx="4294967295"/>
          </p:nvPr>
        </p:nvSpPr>
        <p:spPr>
          <a:xfrm>
            <a:off x="228600" y="2349500"/>
            <a:ext cx="8915400" cy="5257800"/>
          </a:xfrm>
        </p:spPr>
        <p:txBody>
          <a:bodyPr/>
          <a:lstStyle/>
          <a:p>
            <a:pPr>
              <a:lnSpc>
                <a:spcPct val="90000"/>
              </a:lnSpc>
            </a:pPr>
            <a:r>
              <a:rPr lang="sl-SI" sz="2400" b="1" i="1" smtClean="0">
                <a:solidFill>
                  <a:schemeClr val="tx2"/>
                </a:solidFill>
              </a:rPr>
              <a:t>Арсеник хидрид</a:t>
            </a:r>
            <a:r>
              <a:rPr lang="sl-SI" sz="2400" smtClean="0"/>
              <a:t> који се користи у гасној индустрији (инхалацијом до тешке анемије, Хб-урије и жутице)</a:t>
            </a:r>
          </a:p>
          <a:p>
            <a:pPr>
              <a:lnSpc>
                <a:spcPct val="90000"/>
              </a:lnSpc>
            </a:pPr>
            <a:endParaRPr lang="sl-SI" sz="2400" smtClean="0"/>
          </a:p>
          <a:p>
            <a:pPr>
              <a:lnSpc>
                <a:spcPct val="90000"/>
              </a:lnSpc>
            </a:pPr>
            <a:r>
              <a:rPr lang="sl-SI" sz="2400" smtClean="0"/>
              <a:t>Тровање </a:t>
            </a:r>
            <a:r>
              <a:rPr lang="sl-SI" sz="2400" b="1" i="1" smtClean="0">
                <a:solidFill>
                  <a:schemeClr val="tx2"/>
                </a:solidFill>
              </a:rPr>
              <a:t>оловом</a:t>
            </a:r>
            <a:r>
              <a:rPr lang="sl-SI" sz="2400" smtClean="0"/>
              <a:t>: анемија је последица инхибиције синтезе хема, а </a:t>
            </a:r>
            <a:r>
              <a:rPr lang="sl-SI" sz="2400" i="1" u="sng" smtClean="0"/>
              <a:t>Pb</a:t>
            </a:r>
            <a:r>
              <a:rPr lang="sl-SI" sz="2400" smtClean="0"/>
              <a:t> тако</a:t>
            </a:r>
            <a:r>
              <a:rPr lang="sr-Cyrl-CS" sz="2400" smtClean="0"/>
              <a:t>ђ</a:t>
            </a:r>
            <a:r>
              <a:rPr lang="sl-SI" sz="2400" smtClean="0"/>
              <a:t>е инхиби</a:t>
            </a:r>
            <a:r>
              <a:rPr lang="sr-Cyrl-CS" sz="2400" smtClean="0"/>
              <a:t>ра</a:t>
            </a:r>
            <a:r>
              <a:rPr lang="sl-SI" sz="2400" smtClean="0"/>
              <a:t> пиримидин 5-нуклеотида</a:t>
            </a:r>
            <a:r>
              <a:rPr lang="sr-Cyrl-CS" sz="2400" smtClean="0"/>
              <a:t>з</a:t>
            </a:r>
            <a:r>
              <a:rPr lang="sl-SI" sz="2400" smtClean="0"/>
              <a:t>у што доводи до стварања базофилних пунктација у Ер</a:t>
            </a:r>
          </a:p>
          <a:p>
            <a:pPr>
              <a:lnSpc>
                <a:spcPct val="90000"/>
              </a:lnSpc>
            </a:pPr>
            <a:endParaRPr lang="sl-SI" sz="2400" smtClean="0"/>
          </a:p>
          <a:p>
            <a:pPr>
              <a:lnSpc>
                <a:spcPct val="90000"/>
              </a:lnSpc>
            </a:pPr>
            <a:r>
              <a:rPr lang="sl-SI" sz="2400" smtClean="0"/>
              <a:t>Вишак</a:t>
            </a:r>
            <a:r>
              <a:rPr lang="sl-SI" sz="2400" i="1" smtClean="0"/>
              <a:t> </a:t>
            </a:r>
            <a:r>
              <a:rPr lang="sl-SI" sz="2400" b="1" i="1" smtClean="0">
                <a:solidFill>
                  <a:schemeClr val="tx2"/>
                </a:solidFill>
              </a:rPr>
              <a:t>бакра</a:t>
            </a:r>
            <a:r>
              <a:rPr lang="sl-SI" sz="2400" smtClean="0"/>
              <a:t> код Wilson</a:t>
            </a:r>
            <a:r>
              <a:rPr lang="sr-Cyrl-CS" sz="2400" smtClean="0"/>
              <a:t>-</a:t>
            </a:r>
            <a:r>
              <a:rPr lang="sl-SI" sz="2400" smtClean="0"/>
              <a:t>ове болести  али и током хемодијализе када се користи вода са високом концентрацијом </a:t>
            </a:r>
            <a:r>
              <a:rPr lang="sl-SI" sz="2400" i="1" u="sng" smtClean="0"/>
              <a:t>Cu</a:t>
            </a:r>
            <a:r>
              <a:rPr lang="sl-SI" sz="2400" smtClean="0"/>
              <a:t> : бакар инхибише ензиме у еритроцитима</a:t>
            </a:r>
            <a:endParaRPr lang="en-US" sz="2400" smtClean="0"/>
          </a:p>
        </p:txBody>
      </p:sp>
    </p:spTree>
  </p:cSld>
  <p:clrMapOvr>
    <a:masterClrMapping/>
  </p:clrMapOvr>
  <p:transition advTm="2569"/>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2"/>
          <p:cNvSpPr>
            <a:spLocks noGrp="1" noChangeArrowheads="1"/>
          </p:cNvSpPr>
          <p:nvPr>
            <p:ph type="ctrTitle"/>
          </p:nvPr>
        </p:nvSpPr>
        <p:spPr>
          <a:xfrm>
            <a:off x="539750" y="1341438"/>
            <a:ext cx="7721600" cy="2592387"/>
          </a:xfrm>
        </p:spPr>
        <p:txBody>
          <a:bodyPr/>
          <a:lstStyle/>
          <a:p>
            <a:r>
              <a:rPr lang="sr-Cyrl-CS" sz="6600" smtClean="0"/>
              <a:t>Леукемије</a:t>
            </a:r>
            <a:endParaRPr lang="en-US" sz="6600" smtClean="0"/>
          </a:p>
        </p:txBody>
      </p:sp>
    </p:spTree>
  </p:cSld>
  <p:clrMapOvr>
    <a:masterClrMapping/>
  </p:clrMapOvr>
  <p:transition advTm="9366"/>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8578" name="Rectangle 2"/>
          <p:cNvSpPr>
            <a:spLocks noChangeArrowheads="1"/>
          </p:cNvSpPr>
          <p:nvPr/>
        </p:nvSpPr>
        <p:spPr bwMode="auto">
          <a:xfrm>
            <a:off x="468313" y="836613"/>
            <a:ext cx="8229600" cy="1143000"/>
          </a:xfrm>
          <a:prstGeom prst="rect">
            <a:avLst/>
          </a:prstGeom>
          <a:noFill/>
          <a:ln w="9525">
            <a:noFill/>
            <a:miter lim="800000"/>
            <a:headEnd/>
            <a:tailEnd/>
          </a:ln>
          <a:effectLst/>
        </p:spPr>
        <p:txBody>
          <a:bodyPr anchor="ctr"/>
          <a:lstStyle/>
          <a:p>
            <a:pPr algn="ctr" eaLnBrk="0" hangingPunct="0">
              <a:defRPr/>
            </a:pPr>
            <a:r>
              <a:rPr lang="sr-Cyrl-CS" sz="2800" b="1">
                <a:effectLst>
                  <a:outerShdw blurRad="38100" dist="38100" dir="2700000" algn="tl">
                    <a:srgbClr val="C0C0C0"/>
                  </a:outerShdw>
                </a:effectLst>
              </a:rPr>
              <a:t>Шта су леукемије</a:t>
            </a:r>
            <a:r>
              <a:rPr lang="en-US" sz="3600" b="1">
                <a:effectLst>
                  <a:outerShdw blurRad="38100" dist="38100" dir="2700000" algn="tl">
                    <a:srgbClr val="C0C0C0"/>
                  </a:outerShdw>
                </a:effectLst>
                <a:latin typeface="Albertus Medium" charset="0"/>
              </a:rPr>
              <a:t>?</a:t>
            </a:r>
          </a:p>
        </p:txBody>
      </p:sp>
      <p:sp>
        <p:nvSpPr>
          <p:cNvPr id="408579" name="Rectangle 3"/>
          <p:cNvSpPr>
            <a:spLocks noChangeArrowheads="1"/>
          </p:cNvSpPr>
          <p:nvPr/>
        </p:nvSpPr>
        <p:spPr bwMode="auto">
          <a:xfrm>
            <a:off x="323850" y="2276475"/>
            <a:ext cx="8413750" cy="5302250"/>
          </a:xfrm>
          <a:prstGeom prst="rect">
            <a:avLst/>
          </a:prstGeom>
          <a:noFill/>
          <a:ln w="9525">
            <a:noFill/>
            <a:miter lim="800000"/>
            <a:headEnd/>
            <a:tailEnd/>
          </a:ln>
          <a:effectLst/>
        </p:spPr>
        <p:txBody>
          <a:bodyPr/>
          <a:lstStyle/>
          <a:p>
            <a:pPr eaLnBrk="0" hangingPunct="0">
              <a:spcBef>
                <a:spcPct val="20000"/>
              </a:spcBef>
              <a:defRPr/>
            </a:pPr>
            <a:r>
              <a:rPr lang="sr-Cyrl-CS" sz="2400" b="1">
                <a:effectLst>
                  <a:outerShdw blurRad="38100" dist="38100" dir="2700000" algn="tl">
                    <a:srgbClr val="C0C0C0"/>
                  </a:outerShdw>
                </a:effectLst>
              </a:rPr>
              <a:t>- </a:t>
            </a:r>
            <a:r>
              <a:rPr lang="sr-Latn-CS" sz="2400" b="1">
                <a:effectLst>
                  <a:outerShdw blurRad="38100" dist="38100" dir="2700000" algn="tl">
                    <a:srgbClr val="C0C0C0"/>
                  </a:outerShdw>
                </a:effectLst>
              </a:rPr>
              <a:t>Леукемије су хетерогена група неоплазми крви, </a:t>
            </a:r>
          </a:p>
          <a:p>
            <a:pPr eaLnBrk="0" hangingPunct="0">
              <a:spcBef>
                <a:spcPct val="20000"/>
              </a:spcBef>
              <a:defRPr/>
            </a:pPr>
            <a:r>
              <a:rPr lang="sr-Latn-CS" sz="2400" b="1">
                <a:effectLst>
                  <a:outerShdw blurRad="38100" dist="38100" dir="2700000" algn="tl">
                    <a:srgbClr val="C0C0C0"/>
                  </a:outerShdw>
                </a:effectLst>
              </a:rPr>
              <a:t>које настају малигном трансформацијом једне прогениторске ћелије </a:t>
            </a:r>
            <a:r>
              <a:rPr lang="en-US" sz="2400" b="1">
                <a:effectLst>
                  <a:outerShdw blurRad="38100" dist="38100" dir="2700000" algn="tl">
                    <a:srgbClr val="C0C0C0"/>
                  </a:outerShdw>
                </a:effectLst>
              </a:rPr>
              <a:t>хематопоезе</a:t>
            </a:r>
            <a:r>
              <a:rPr lang="sr-Cyrl-CS" sz="2400" b="1">
                <a:effectLst>
                  <a:outerShdw blurRad="38100" dist="38100" dir="2700000" algn="tl">
                    <a:srgbClr val="C0C0C0"/>
                  </a:outerShdw>
                </a:effectLst>
              </a:rPr>
              <a:t>.</a:t>
            </a:r>
          </a:p>
          <a:p>
            <a:pPr eaLnBrk="0" hangingPunct="0">
              <a:spcBef>
                <a:spcPct val="20000"/>
              </a:spcBef>
              <a:defRPr/>
            </a:pPr>
            <a:endParaRPr lang="sr-Latn-CS" sz="2400" b="1">
              <a:effectLst>
                <a:outerShdw blurRad="38100" dist="38100" dir="2700000" algn="tl">
                  <a:srgbClr val="C0C0C0"/>
                </a:outerShdw>
              </a:effectLst>
            </a:endParaRPr>
          </a:p>
          <a:p>
            <a:pPr eaLnBrk="0" hangingPunct="0">
              <a:spcBef>
                <a:spcPct val="20000"/>
              </a:spcBef>
              <a:buFontTx/>
              <a:buChar char="-"/>
              <a:defRPr/>
            </a:pPr>
            <a:r>
              <a:rPr lang="sr-Cyrl-CS" sz="2400" b="1">
                <a:effectLst>
                  <a:outerShdw blurRad="38100" dist="38100" dir="2700000" algn="tl">
                    <a:srgbClr val="C0C0C0"/>
                  </a:outerShdw>
                </a:effectLst>
              </a:rPr>
              <a:t> </a:t>
            </a:r>
            <a:r>
              <a:rPr lang="sr-Latn-CS" sz="2400" b="1">
                <a:effectLst>
                  <a:outerShdw blurRad="38100" dist="38100" dir="2700000" algn="tl">
                    <a:srgbClr val="C0C0C0"/>
                  </a:outerShdw>
                </a:effectLst>
              </a:rPr>
              <a:t>Несклад процеса диферентовања и пролиферације</a:t>
            </a:r>
            <a:r>
              <a:rPr lang="sr-Cyrl-CS" sz="2400" b="1">
                <a:effectLst>
                  <a:outerShdw blurRad="38100" dist="38100" dir="2700000" algn="tl">
                    <a:srgbClr val="C0C0C0"/>
                  </a:outerShdw>
                </a:effectLst>
              </a:rPr>
              <a:t>.</a:t>
            </a:r>
          </a:p>
          <a:p>
            <a:pPr eaLnBrk="0" hangingPunct="0">
              <a:spcBef>
                <a:spcPct val="20000"/>
              </a:spcBef>
              <a:defRPr/>
            </a:pPr>
            <a:endParaRPr lang="sr-Latn-CS" sz="2400" b="1">
              <a:effectLst>
                <a:outerShdw blurRad="38100" dist="38100" dir="2700000" algn="tl">
                  <a:srgbClr val="C0C0C0"/>
                </a:outerShdw>
              </a:effectLst>
            </a:endParaRPr>
          </a:p>
          <a:p>
            <a:pPr eaLnBrk="0" hangingPunct="0">
              <a:spcBef>
                <a:spcPct val="20000"/>
              </a:spcBef>
              <a:defRPr/>
            </a:pPr>
            <a:r>
              <a:rPr lang="sr-Cyrl-CS" sz="2400" b="1">
                <a:effectLst>
                  <a:outerShdw blurRad="38100" dist="38100" dir="2700000" algn="tl">
                    <a:srgbClr val="C0C0C0"/>
                  </a:outerShdw>
                </a:effectLst>
              </a:rPr>
              <a:t>- </a:t>
            </a:r>
            <a:r>
              <a:rPr lang="sr-Latn-CS" sz="2400" b="1">
                <a:effectLst>
                  <a:outerShdw blurRad="38100" dist="38100" dir="2700000" algn="tl">
                    <a:srgbClr val="C0C0C0"/>
                  </a:outerShdw>
                </a:effectLst>
              </a:rPr>
              <a:t>Акумулација леукемијског клона дешава се у костној сржи, периферној крви, лимфном ткиву и ретко у паренхимским органима.</a:t>
            </a:r>
            <a:r>
              <a:rPr lang="sr-Latn-CS" sz="3200"/>
              <a:t> </a:t>
            </a:r>
          </a:p>
        </p:txBody>
      </p:sp>
    </p:spTree>
  </p:cSld>
  <p:clrMapOvr>
    <a:masterClrMapping/>
  </p:clrMapOvr>
  <p:transition advTm="23567"/>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2"/>
          <p:cNvSpPr>
            <a:spLocks noGrp="1" noChangeArrowheads="1"/>
          </p:cNvSpPr>
          <p:nvPr>
            <p:ph type="title"/>
          </p:nvPr>
        </p:nvSpPr>
        <p:spPr/>
        <p:txBody>
          <a:bodyPr/>
          <a:lstStyle/>
          <a:p>
            <a:r>
              <a:rPr lang="en-US" smtClean="0"/>
              <a:t>Classification of leukemias</a:t>
            </a:r>
          </a:p>
        </p:txBody>
      </p:sp>
      <p:sp>
        <p:nvSpPr>
          <p:cNvPr id="135171" name="Text Box 3"/>
          <p:cNvSpPr txBox="1">
            <a:spLocks noChangeArrowheads="1"/>
          </p:cNvSpPr>
          <p:nvPr/>
        </p:nvSpPr>
        <p:spPr bwMode="auto">
          <a:xfrm>
            <a:off x="2819400" y="2133600"/>
            <a:ext cx="1222375" cy="579438"/>
          </a:xfrm>
          <a:prstGeom prst="rect">
            <a:avLst/>
          </a:prstGeom>
          <a:noFill/>
          <a:ln w="9525">
            <a:noFill/>
            <a:miter lim="800000"/>
            <a:headEnd/>
            <a:tailEnd/>
          </a:ln>
        </p:spPr>
        <p:txBody>
          <a:bodyPr wrap="none" anchor="b">
            <a:spAutoFit/>
          </a:bodyPr>
          <a:lstStyle/>
          <a:p>
            <a:pPr eaLnBrk="0" hangingPunct="0"/>
            <a:r>
              <a:rPr kumimoji="1" lang="en-US" sz="3200">
                <a:solidFill>
                  <a:schemeClr val="tx2"/>
                </a:solidFill>
              </a:rPr>
              <a:t>Acute</a:t>
            </a:r>
          </a:p>
        </p:txBody>
      </p:sp>
      <p:sp>
        <p:nvSpPr>
          <p:cNvPr id="135172" name="Text Box 4"/>
          <p:cNvSpPr txBox="1">
            <a:spLocks noChangeArrowheads="1"/>
          </p:cNvSpPr>
          <p:nvPr/>
        </p:nvSpPr>
        <p:spPr bwMode="auto">
          <a:xfrm>
            <a:off x="5638800" y="2133600"/>
            <a:ext cx="1582738" cy="579438"/>
          </a:xfrm>
          <a:prstGeom prst="rect">
            <a:avLst/>
          </a:prstGeom>
          <a:noFill/>
          <a:ln w="9525">
            <a:noFill/>
            <a:miter lim="800000"/>
            <a:headEnd/>
            <a:tailEnd/>
          </a:ln>
        </p:spPr>
        <p:txBody>
          <a:bodyPr wrap="none" anchor="b">
            <a:spAutoFit/>
          </a:bodyPr>
          <a:lstStyle/>
          <a:p>
            <a:pPr eaLnBrk="0" hangingPunct="0"/>
            <a:r>
              <a:rPr kumimoji="1" lang="en-US" sz="3200">
                <a:solidFill>
                  <a:schemeClr val="tx2"/>
                </a:solidFill>
              </a:rPr>
              <a:t>Chronic</a:t>
            </a:r>
          </a:p>
        </p:txBody>
      </p:sp>
      <p:sp>
        <p:nvSpPr>
          <p:cNvPr id="135173" name="Text Box 5"/>
          <p:cNvSpPr txBox="1">
            <a:spLocks noChangeArrowheads="1"/>
          </p:cNvSpPr>
          <p:nvPr/>
        </p:nvSpPr>
        <p:spPr bwMode="auto">
          <a:xfrm>
            <a:off x="304800" y="3048000"/>
            <a:ext cx="1600200" cy="1066800"/>
          </a:xfrm>
          <a:prstGeom prst="rect">
            <a:avLst/>
          </a:prstGeom>
          <a:noFill/>
          <a:ln w="9525">
            <a:noFill/>
            <a:miter lim="800000"/>
            <a:headEnd/>
            <a:tailEnd/>
          </a:ln>
        </p:spPr>
        <p:txBody>
          <a:bodyPr anchor="b">
            <a:spAutoFit/>
          </a:bodyPr>
          <a:lstStyle/>
          <a:p>
            <a:pPr eaLnBrk="0" hangingPunct="0"/>
            <a:r>
              <a:rPr kumimoji="1" lang="en-US" sz="3200">
                <a:solidFill>
                  <a:schemeClr val="tx2"/>
                </a:solidFill>
              </a:rPr>
              <a:t>Myeloid origin</a:t>
            </a:r>
          </a:p>
        </p:txBody>
      </p:sp>
      <p:sp>
        <p:nvSpPr>
          <p:cNvPr id="135174" name="Text Box 6"/>
          <p:cNvSpPr txBox="1">
            <a:spLocks noChangeArrowheads="1"/>
          </p:cNvSpPr>
          <p:nvPr/>
        </p:nvSpPr>
        <p:spPr bwMode="auto">
          <a:xfrm>
            <a:off x="304800" y="4648200"/>
            <a:ext cx="2286000" cy="1066800"/>
          </a:xfrm>
          <a:prstGeom prst="rect">
            <a:avLst/>
          </a:prstGeom>
          <a:noFill/>
          <a:ln w="9525">
            <a:noFill/>
            <a:miter lim="800000"/>
            <a:headEnd/>
            <a:tailEnd/>
          </a:ln>
        </p:spPr>
        <p:txBody>
          <a:bodyPr anchor="b">
            <a:spAutoFit/>
          </a:bodyPr>
          <a:lstStyle/>
          <a:p>
            <a:pPr eaLnBrk="0" hangingPunct="0"/>
            <a:r>
              <a:rPr kumimoji="1" lang="en-US" sz="3200">
                <a:solidFill>
                  <a:schemeClr val="tx2"/>
                </a:solidFill>
              </a:rPr>
              <a:t>Lymphoid origin</a:t>
            </a:r>
          </a:p>
        </p:txBody>
      </p:sp>
      <p:sp>
        <p:nvSpPr>
          <p:cNvPr id="135175" name="Text Box 7"/>
          <p:cNvSpPr txBox="1">
            <a:spLocks noChangeArrowheads="1"/>
          </p:cNvSpPr>
          <p:nvPr/>
        </p:nvSpPr>
        <p:spPr bwMode="auto">
          <a:xfrm>
            <a:off x="2286000" y="3124200"/>
            <a:ext cx="2667000" cy="701675"/>
          </a:xfrm>
          <a:prstGeom prst="rect">
            <a:avLst/>
          </a:prstGeom>
          <a:noFill/>
          <a:ln w="9525">
            <a:noFill/>
            <a:miter lim="800000"/>
            <a:headEnd/>
            <a:tailEnd/>
          </a:ln>
        </p:spPr>
        <p:txBody>
          <a:bodyPr anchor="b">
            <a:spAutoFit/>
          </a:bodyPr>
          <a:lstStyle/>
          <a:p>
            <a:pPr eaLnBrk="0" hangingPunct="0"/>
            <a:r>
              <a:rPr kumimoji="1" lang="en-US">
                <a:solidFill>
                  <a:schemeClr val="tx2"/>
                </a:solidFill>
              </a:rPr>
              <a:t>Acute Myeloid Leukemia (AML)</a:t>
            </a:r>
          </a:p>
        </p:txBody>
      </p:sp>
      <p:sp>
        <p:nvSpPr>
          <p:cNvPr id="135176" name="Text Box 8"/>
          <p:cNvSpPr txBox="1">
            <a:spLocks noChangeArrowheads="1"/>
          </p:cNvSpPr>
          <p:nvPr/>
        </p:nvSpPr>
        <p:spPr bwMode="auto">
          <a:xfrm>
            <a:off x="2286000" y="4800600"/>
            <a:ext cx="2667000" cy="701675"/>
          </a:xfrm>
          <a:prstGeom prst="rect">
            <a:avLst/>
          </a:prstGeom>
          <a:noFill/>
          <a:ln w="9525">
            <a:noFill/>
            <a:miter lim="800000"/>
            <a:headEnd/>
            <a:tailEnd/>
          </a:ln>
        </p:spPr>
        <p:txBody>
          <a:bodyPr anchor="b">
            <a:spAutoFit/>
          </a:bodyPr>
          <a:lstStyle/>
          <a:p>
            <a:pPr eaLnBrk="0" hangingPunct="0"/>
            <a:r>
              <a:rPr kumimoji="1" lang="en-US">
                <a:solidFill>
                  <a:schemeClr val="tx2"/>
                </a:solidFill>
              </a:rPr>
              <a:t>Acute Lymphoblastic Leukemia (ALL)</a:t>
            </a:r>
          </a:p>
        </p:txBody>
      </p:sp>
      <p:sp>
        <p:nvSpPr>
          <p:cNvPr id="135177" name="Text Box 9"/>
          <p:cNvSpPr txBox="1">
            <a:spLocks noChangeArrowheads="1"/>
          </p:cNvSpPr>
          <p:nvPr/>
        </p:nvSpPr>
        <p:spPr bwMode="auto">
          <a:xfrm>
            <a:off x="4953000" y="3124200"/>
            <a:ext cx="3810000" cy="701675"/>
          </a:xfrm>
          <a:prstGeom prst="rect">
            <a:avLst/>
          </a:prstGeom>
          <a:noFill/>
          <a:ln w="25400">
            <a:noFill/>
            <a:miter lim="800000"/>
            <a:headEnd/>
            <a:tailEnd/>
          </a:ln>
        </p:spPr>
        <p:txBody>
          <a:bodyPr anchor="b">
            <a:spAutoFit/>
          </a:bodyPr>
          <a:lstStyle/>
          <a:p>
            <a:pPr eaLnBrk="0" hangingPunct="0"/>
            <a:r>
              <a:rPr kumimoji="1" lang="en-US">
                <a:solidFill>
                  <a:schemeClr val="tx2"/>
                </a:solidFill>
              </a:rPr>
              <a:t>Chronic Myeloid Leukemia (CML)</a:t>
            </a:r>
          </a:p>
        </p:txBody>
      </p:sp>
      <p:sp>
        <p:nvSpPr>
          <p:cNvPr id="135178" name="Text Box 10"/>
          <p:cNvSpPr txBox="1">
            <a:spLocks noChangeArrowheads="1"/>
          </p:cNvSpPr>
          <p:nvPr/>
        </p:nvSpPr>
        <p:spPr bwMode="auto">
          <a:xfrm>
            <a:off x="4953000" y="4800600"/>
            <a:ext cx="3886200" cy="701675"/>
          </a:xfrm>
          <a:prstGeom prst="rect">
            <a:avLst/>
          </a:prstGeom>
          <a:noFill/>
          <a:ln w="9525">
            <a:noFill/>
            <a:miter lim="800000"/>
            <a:headEnd/>
            <a:tailEnd/>
          </a:ln>
        </p:spPr>
        <p:txBody>
          <a:bodyPr anchor="b">
            <a:spAutoFit/>
          </a:bodyPr>
          <a:lstStyle/>
          <a:p>
            <a:pPr eaLnBrk="0" hangingPunct="0"/>
            <a:r>
              <a:rPr kumimoji="1" lang="en-US">
                <a:solidFill>
                  <a:schemeClr val="tx2"/>
                </a:solidFill>
              </a:rPr>
              <a:t>Chronic Lymphocytic Leukemia (CLL)</a:t>
            </a:r>
          </a:p>
        </p:txBody>
      </p:sp>
      <p:sp>
        <p:nvSpPr>
          <p:cNvPr id="135179" name="Rectangle 11"/>
          <p:cNvSpPr>
            <a:spLocks noChangeArrowheads="1"/>
          </p:cNvSpPr>
          <p:nvPr/>
        </p:nvSpPr>
        <p:spPr bwMode="auto">
          <a:xfrm>
            <a:off x="2286000" y="2743200"/>
            <a:ext cx="2667000" cy="1676400"/>
          </a:xfrm>
          <a:prstGeom prst="rect">
            <a:avLst/>
          </a:prstGeom>
          <a:noFill/>
          <a:ln w="38100">
            <a:solidFill>
              <a:schemeClr val="tx1"/>
            </a:solidFill>
            <a:miter lim="800000"/>
            <a:headEnd/>
            <a:tailEnd/>
          </a:ln>
        </p:spPr>
        <p:txBody>
          <a:bodyPr wrap="none" anchor="ctr"/>
          <a:lstStyle/>
          <a:p>
            <a:endParaRPr lang="sr-Latn-CS"/>
          </a:p>
        </p:txBody>
      </p:sp>
      <p:sp>
        <p:nvSpPr>
          <p:cNvPr id="135180" name="Rectangle 12"/>
          <p:cNvSpPr>
            <a:spLocks noChangeArrowheads="1"/>
          </p:cNvSpPr>
          <p:nvPr/>
        </p:nvSpPr>
        <p:spPr bwMode="auto">
          <a:xfrm>
            <a:off x="2286000" y="4419600"/>
            <a:ext cx="2667000" cy="1676400"/>
          </a:xfrm>
          <a:prstGeom prst="rect">
            <a:avLst/>
          </a:prstGeom>
          <a:noFill/>
          <a:ln w="38100">
            <a:solidFill>
              <a:schemeClr val="tx1"/>
            </a:solidFill>
            <a:miter lim="800000"/>
            <a:headEnd/>
            <a:tailEnd/>
          </a:ln>
        </p:spPr>
        <p:txBody>
          <a:bodyPr wrap="none" anchor="ctr"/>
          <a:lstStyle/>
          <a:p>
            <a:endParaRPr lang="sr-Latn-CS"/>
          </a:p>
        </p:txBody>
      </p:sp>
      <p:sp>
        <p:nvSpPr>
          <p:cNvPr id="135181" name="Rectangle 13"/>
          <p:cNvSpPr>
            <a:spLocks noChangeArrowheads="1"/>
          </p:cNvSpPr>
          <p:nvPr/>
        </p:nvSpPr>
        <p:spPr bwMode="auto">
          <a:xfrm>
            <a:off x="4953000" y="4419600"/>
            <a:ext cx="3962400" cy="1676400"/>
          </a:xfrm>
          <a:prstGeom prst="rect">
            <a:avLst/>
          </a:prstGeom>
          <a:noFill/>
          <a:ln w="38100">
            <a:solidFill>
              <a:schemeClr val="tx1"/>
            </a:solidFill>
            <a:miter lim="800000"/>
            <a:headEnd/>
            <a:tailEnd/>
          </a:ln>
        </p:spPr>
        <p:txBody>
          <a:bodyPr wrap="none" anchor="ctr"/>
          <a:lstStyle/>
          <a:p>
            <a:endParaRPr lang="sr-Latn-CS"/>
          </a:p>
        </p:txBody>
      </p:sp>
      <p:sp>
        <p:nvSpPr>
          <p:cNvPr id="135182" name="Rectangle 14"/>
          <p:cNvSpPr>
            <a:spLocks noChangeArrowheads="1"/>
          </p:cNvSpPr>
          <p:nvPr/>
        </p:nvSpPr>
        <p:spPr bwMode="auto">
          <a:xfrm>
            <a:off x="4953000" y="2743200"/>
            <a:ext cx="3962400" cy="1676400"/>
          </a:xfrm>
          <a:prstGeom prst="rect">
            <a:avLst/>
          </a:prstGeom>
          <a:noFill/>
          <a:ln w="38100">
            <a:solidFill>
              <a:schemeClr val="tx1"/>
            </a:solidFill>
            <a:miter lim="800000"/>
            <a:headEnd/>
            <a:tailEnd/>
          </a:ln>
        </p:spPr>
        <p:txBody>
          <a:bodyPr wrap="none" anchor="ctr"/>
          <a:lstStyle/>
          <a:p>
            <a:endParaRPr lang="sr-Latn-CS"/>
          </a:p>
        </p:txBody>
      </p:sp>
    </p:spTree>
  </p:cSld>
  <p:clrMapOvr>
    <a:masterClrMapping/>
  </p:clrMapOvr>
  <p:transition advTm="26706"/>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5746" name="Rectangle 2"/>
          <p:cNvSpPr>
            <a:spLocks noChangeArrowheads="1"/>
          </p:cNvSpPr>
          <p:nvPr/>
        </p:nvSpPr>
        <p:spPr bwMode="auto">
          <a:xfrm>
            <a:off x="1371600" y="692150"/>
            <a:ext cx="7772400" cy="1143000"/>
          </a:xfrm>
          <a:prstGeom prst="rect">
            <a:avLst/>
          </a:prstGeom>
          <a:noFill/>
          <a:ln w="9525">
            <a:noFill/>
            <a:miter lim="800000"/>
            <a:headEnd/>
            <a:tailEnd/>
          </a:ln>
          <a:effectLst/>
        </p:spPr>
        <p:txBody>
          <a:bodyPr anchor="ctr"/>
          <a:lstStyle/>
          <a:p>
            <a:pPr algn="ctr" eaLnBrk="0" hangingPunct="0">
              <a:defRPr/>
            </a:pPr>
            <a:r>
              <a:rPr lang="sr-Cyrl-CS" sz="3600" b="1">
                <a:effectLst>
                  <a:outerShdw blurRad="38100" dist="38100" dir="2700000" algn="tl">
                    <a:srgbClr val="C0C0C0"/>
                  </a:outerShdw>
                </a:effectLst>
              </a:rPr>
              <a:t>Учесталост леукемија</a:t>
            </a:r>
            <a:endParaRPr lang="en-US" sz="3600" b="1">
              <a:effectLst>
                <a:outerShdw blurRad="38100" dist="38100" dir="2700000" algn="tl">
                  <a:srgbClr val="C0C0C0"/>
                </a:outerShdw>
              </a:effectLst>
              <a:latin typeface="Albertus Medium" charset="0"/>
            </a:endParaRPr>
          </a:p>
        </p:txBody>
      </p:sp>
      <p:sp>
        <p:nvSpPr>
          <p:cNvPr id="1028" name="Text Box 4"/>
          <p:cNvSpPr txBox="1">
            <a:spLocks noChangeArrowheads="1"/>
          </p:cNvSpPr>
          <p:nvPr/>
        </p:nvSpPr>
        <p:spPr bwMode="auto">
          <a:xfrm>
            <a:off x="685800" y="1752600"/>
            <a:ext cx="1524000" cy="304800"/>
          </a:xfrm>
          <a:prstGeom prst="rect">
            <a:avLst/>
          </a:prstGeom>
          <a:noFill/>
          <a:ln w="9525">
            <a:noFill/>
            <a:miter lim="800000"/>
            <a:headEnd/>
            <a:tailEnd/>
          </a:ln>
        </p:spPr>
        <p:txBody>
          <a:bodyPr>
            <a:spAutoFit/>
          </a:bodyPr>
          <a:lstStyle/>
          <a:p>
            <a:pPr eaLnBrk="0" hangingPunct="0">
              <a:spcBef>
                <a:spcPct val="50000"/>
              </a:spcBef>
            </a:pPr>
            <a:endParaRPr lang="sr-Latn-CS" sz="1400">
              <a:latin typeface="Times New Roman" pitchFamily="18" charset="0"/>
              <a:cs typeface="Arial" pitchFamily="34" charset="0"/>
            </a:endParaRPr>
          </a:p>
        </p:txBody>
      </p:sp>
      <p:grpSp>
        <p:nvGrpSpPr>
          <p:cNvPr id="1029" name="Group 5"/>
          <p:cNvGrpSpPr>
            <a:grpSpLocks/>
          </p:cNvGrpSpPr>
          <p:nvPr/>
        </p:nvGrpSpPr>
        <p:grpSpPr bwMode="auto">
          <a:xfrm>
            <a:off x="4956175" y="2420938"/>
            <a:ext cx="4187825" cy="3155950"/>
            <a:chOff x="2167" y="1422"/>
            <a:chExt cx="2638" cy="1988"/>
          </a:xfrm>
        </p:grpSpPr>
        <p:graphicFrame>
          <p:nvGraphicFramePr>
            <p:cNvPr id="1026" name="Object 6"/>
            <p:cNvGraphicFramePr>
              <a:graphicFrameLocks noChangeAspect="1"/>
            </p:cNvGraphicFramePr>
            <p:nvPr/>
          </p:nvGraphicFramePr>
          <p:xfrm>
            <a:off x="2167" y="1422"/>
            <a:ext cx="2638" cy="1988"/>
          </p:xfrm>
          <a:graphic>
            <a:graphicData uri="http://schemas.openxmlformats.org/presentationml/2006/ole">
              <mc:AlternateContent xmlns:mc="http://schemas.openxmlformats.org/markup-compatibility/2006">
                <mc:Choice xmlns:v="urn:schemas-microsoft-com:vml" Requires="v">
                  <p:oleObj spid="_x0000_s1027" name="Worksheet" r:id="rId5" imgW="3352721" imgH="2524062" progId="Excel.Sheet.8">
                    <p:embed/>
                  </p:oleObj>
                </mc:Choice>
                <mc:Fallback>
                  <p:oleObj name="Worksheet" r:id="rId5" imgW="3352721" imgH="2524062" progId="Excel.Sheet.8">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167" y="1422"/>
                          <a:ext cx="2638" cy="1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32" name="Text Box 7"/>
            <p:cNvSpPr txBox="1">
              <a:spLocks noChangeArrowheads="1"/>
            </p:cNvSpPr>
            <p:nvPr/>
          </p:nvSpPr>
          <p:spPr bwMode="auto">
            <a:xfrm>
              <a:off x="2925" y="1616"/>
              <a:ext cx="416" cy="173"/>
            </a:xfrm>
            <a:prstGeom prst="rect">
              <a:avLst/>
            </a:prstGeom>
            <a:solidFill>
              <a:schemeClr val="bg1"/>
            </a:solidFill>
            <a:ln w="9525">
              <a:noFill/>
              <a:miter lim="800000"/>
              <a:headEnd/>
              <a:tailEnd/>
            </a:ln>
          </p:spPr>
          <p:txBody>
            <a:bodyPr>
              <a:spAutoFit/>
            </a:bodyPr>
            <a:lstStyle/>
            <a:p>
              <a:r>
                <a:rPr lang="sr-Latn-CS" sz="1200">
                  <a:solidFill>
                    <a:schemeClr val="bg1"/>
                  </a:solidFill>
                  <a:latin typeface="Arial YU" pitchFamily="34" charset="0"/>
                  <a:cs typeface="Arial" pitchFamily="34" charset="0"/>
                </a:rPr>
                <a:t>drugi</a:t>
              </a:r>
              <a:endParaRPr lang="en-US" sz="1200">
                <a:solidFill>
                  <a:schemeClr val="bg1"/>
                </a:solidFill>
                <a:latin typeface="Arial YU" pitchFamily="34" charset="0"/>
                <a:cs typeface="Arial" pitchFamily="34" charset="0"/>
              </a:endParaRPr>
            </a:p>
          </p:txBody>
        </p:sp>
      </p:grpSp>
      <p:sp>
        <p:nvSpPr>
          <p:cNvPr id="415752" name="Rectangle 8"/>
          <p:cNvSpPr>
            <a:spLocks noGrp="1" noChangeArrowheads="1"/>
          </p:cNvSpPr>
          <p:nvPr>
            <p:ph type="body" sz="half" idx="1"/>
          </p:nvPr>
        </p:nvSpPr>
        <p:spPr>
          <a:xfrm>
            <a:off x="684213" y="2582863"/>
            <a:ext cx="4175125" cy="3654425"/>
          </a:xfrm>
          <a:solidFill>
            <a:srgbClr val="FFFF99"/>
          </a:solidFill>
          <a:ln>
            <a:solidFill>
              <a:srgbClr val="000000"/>
            </a:solidFill>
          </a:ln>
          <a:effectLst>
            <a:outerShdw dist="107763" dir="13500000" algn="ctr" rotWithShape="0">
              <a:srgbClr val="000000">
                <a:alpha val="50000"/>
              </a:srgbClr>
            </a:outerShdw>
          </a:effectLst>
        </p:spPr>
        <p:txBody>
          <a:bodyPr/>
          <a:lstStyle/>
          <a:p>
            <a:pPr>
              <a:lnSpc>
                <a:spcPct val="90000"/>
              </a:lnSpc>
              <a:defRPr/>
            </a:pPr>
            <a:r>
              <a:rPr lang="sr-Latn-CS" sz="2800" smtClean="0">
                <a:effectLst>
                  <a:outerShdw blurRad="38100" dist="38100" dir="2700000" algn="tl">
                    <a:srgbClr val="FFFFFF"/>
                  </a:outerShdw>
                </a:effectLst>
              </a:rPr>
              <a:t>13/100 000</a:t>
            </a:r>
          </a:p>
          <a:p>
            <a:pPr>
              <a:lnSpc>
                <a:spcPct val="90000"/>
              </a:lnSpc>
              <a:defRPr/>
            </a:pPr>
            <a:r>
              <a:rPr lang="sr-Cyrl-CS" sz="2800" smtClean="0">
                <a:effectLst>
                  <a:outerShdw blurRad="38100" dist="38100" dir="2700000" algn="tl">
                    <a:srgbClr val="FFFFFF"/>
                  </a:outerShdw>
                </a:effectLst>
              </a:rPr>
              <a:t>М</a:t>
            </a:r>
            <a:r>
              <a:rPr lang="en-US" sz="2800" smtClean="0">
                <a:effectLst>
                  <a:outerShdw blurRad="38100" dist="38100" dir="2700000" algn="tl">
                    <a:srgbClr val="FFFFFF"/>
                  </a:outerShdw>
                </a:effectLst>
              </a:rPr>
              <a:t>&gt;</a:t>
            </a:r>
            <a:r>
              <a:rPr lang="sr-Cyrl-CS" sz="2800" smtClean="0">
                <a:effectLst>
                  <a:outerShdw blurRad="38100" dist="38100" dir="2700000" algn="tl">
                    <a:srgbClr val="FFFFFF"/>
                  </a:outerShdw>
                </a:effectLst>
              </a:rPr>
              <a:t>Ж</a:t>
            </a:r>
            <a:endParaRPr lang="sr-Latn-CS" sz="2800" smtClean="0">
              <a:effectLst>
                <a:outerShdw blurRad="38100" dist="38100" dir="2700000" algn="tl">
                  <a:srgbClr val="FFFFFF"/>
                </a:outerShdw>
              </a:effectLst>
            </a:endParaRPr>
          </a:p>
          <a:p>
            <a:pPr>
              <a:lnSpc>
                <a:spcPct val="90000"/>
              </a:lnSpc>
              <a:defRPr/>
            </a:pPr>
            <a:r>
              <a:rPr lang="sr-Latn-CS" sz="2800" smtClean="0">
                <a:effectLst>
                  <a:outerShdw blurRad="38100" dist="38100" dir="2700000" algn="tl">
                    <a:srgbClr val="FFFFFF"/>
                  </a:outerShdw>
                </a:effectLst>
              </a:rPr>
              <a:t>ALL </a:t>
            </a:r>
            <a:r>
              <a:rPr lang="sr-Cyrl-CS" sz="2800" smtClean="0">
                <a:effectLst>
                  <a:outerShdw blurRad="38100" dist="38100" dir="2700000" algn="tl">
                    <a:srgbClr val="FFFFFF"/>
                  </a:outerShdw>
                </a:effectLst>
              </a:rPr>
              <a:t>болест деце и адолесцената</a:t>
            </a:r>
            <a:endParaRPr lang="sr-Latn-CS" sz="2800" smtClean="0">
              <a:effectLst>
                <a:outerShdw blurRad="38100" dist="38100" dir="2700000" algn="tl">
                  <a:srgbClr val="FFFFFF"/>
                </a:outerShdw>
              </a:effectLst>
            </a:endParaRPr>
          </a:p>
          <a:p>
            <a:pPr>
              <a:lnSpc>
                <a:spcPct val="90000"/>
              </a:lnSpc>
              <a:defRPr/>
            </a:pPr>
            <a:r>
              <a:rPr lang="sr-Latn-CS" sz="2800" smtClean="0">
                <a:effectLst>
                  <a:outerShdw blurRad="38100" dist="38100" dir="2700000" algn="tl">
                    <a:srgbClr val="FFFFFF"/>
                  </a:outerShdw>
                </a:effectLst>
              </a:rPr>
              <a:t>AML </a:t>
            </a:r>
            <a:r>
              <a:rPr lang="sr-Cyrl-CS" sz="2800" smtClean="0">
                <a:effectLst>
                  <a:outerShdw blurRad="38100" dist="38100" dir="2700000" algn="tl">
                    <a:srgbClr val="FFFFFF"/>
                  </a:outerShdw>
                </a:effectLst>
              </a:rPr>
              <a:t>болест одраслих</a:t>
            </a:r>
            <a:endParaRPr lang="sr-Latn-CS" sz="2800" smtClean="0">
              <a:effectLst>
                <a:outerShdw blurRad="38100" dist="38100" dir="2700000" algn="tl">
                  <a:srgbClr val="FFFFFF"/>
                </a:outerShdw>
              </a:effectLst>
            </a:endParaRPr>
          </a:p>
          <a:p>
            <a:pPr>
              <a:lnSpc>
                <a:spcPct val="90000"/>
              </a:lnSpc>
              <a:defRPr/>
            </a:pPr>
            <a:r>
              <a:rPr lang="sr-Latn-CS" sz="2800" smtClean="0">
                <a:effectLst>
                  <a:outerShdw blurRad="38100" dist="38100" dir="2700000" algn="tl">
                    <a:srgbClr val="FFFFFF"/>
                  </a:outerShdw>
                </a:effectLst>
              </a:rPr>
              <a:t>CML-</a:t>
            </a:r>
            <a:r>
              <a:rPr lang="sr-Cyrl-CS" sz="2800" smtClean="0">
                <a:effectLst>
                  <a:outerShdw blurRad="38100" dist="38100" dir="2700000" algn="tl">
                    <a:srgbClr val="FFFFFF"/>
                  </a:outerShdw>
                </a:effectLst>
              </a:rPr>
              <a:t> </a:t>
            </a:r>
            <a:r>
              <a:rPr lang="sr-Latn-CS" sz="2800" smtClean="0">
                <a:effectLst>
                  <a:outerShdw blurRad="38100" dist="38100" dir="2700000" algn="tl">
                    <a:srgbClr val="FFFFFF"/>
                  </a:outerShdw>
                </a:effectLst>
              </a:rPr>
              <a:t>40 -50 </a:t>
            </a:r>
            <a:r>
              <a:rPr lang="sr-Cyrl-CS" sz="2800" smtClean="0">
                <a:effectLst>
                  <a:outerShdw blurRad="38100" dist="38100" dir="2700000" algn="tl">
                    <a:srgbClr val="FFFFFF"/>
                  </a:outerShdw>
                </a:effectLst>
              </a:rPr>
              <a:t>година</a:t>
            </a:r>
            <a:r>
              <a:rPr lang="sr-Latn-CS" sz="2800" smtClean="0">
                <a:effectLst>
                  <a:outerShdw blurRad="38100" dist="38100" dir="2700000" algn="tl">
                    <a:srgbClr val="FFFFFF"/>
                  </a:outerShdw>
                </a:effectLst>
              </a:rPr>
              <a:t> </a:t>
            </a:r>
          </a:p>
          <a:p>
            <a:pPr>
              <a:lnSpc>
                <a:spcPct val="90000"/>
              </a:lnSpc>
              <a:defRPr/>
            </a:pPr>
            <a:r>
              <a:rPr lang="sr-Latn-CS" sz="2800" smtClean="0">
                <a:effectLst>
                  <a:outerShdw blurRad="38100" dist="38100" dir="2700000" algn="tl">
                    <a:srgbClr val="FFFFFF"/>
                  </a:outerShdw>
                </a:effectLst>
              </a:rPr>
              <a:t>CLL </a:t>
            </a:r>
            <a:r>
              <a:rPr lang="sr-Cyrl-CS" sz="2800" smtClean="0">
                <a:effectLst>
                  <a:outerShdw blurRad="38100" dist="38100" dir="2700000" algn="tl">
                    <a:srgbClr val="FFFFFF"/>
                  </a:outerShdw>
                </a:effectLst>
              </a:rPr>
              <a:t>преко</a:t>
            </a:r>
            <a:r>
              <a:rPr lang="sr-Latn-CS" sz="2800" smtClean="0">
                <a:effectLst>
                  <a:outerShdw blurRad="38100" dist="38100" dir="2700000" algn="tl">
                    <a:srgbClr val="FFFFFF"/>
                  </a:outerShdw>
                </a:effectLst>
              </a:rPr>
              <a:t> 60.</a:t>
            </a:r>
            <a:r>
              <a:rPr lang="sr-Cyrl-CS" sz="2800" smtClean="0">
                <a:effectLst>
                  <a:outerShdw blurRad="38100" dist="38100" dir="2700000" algn="tl">
                    <a:srgbClr val="FFFFFF"/>
                  </a:outerShdw>
                </a:effectLst>
              </a:rPr>
              <a:t> године</a:t>
            </a:r>
            <a:endParaRPr lang="sr-Latn-CS" sz="2800" smtClean="0">
              <a:effectLst>
                <a:outerShdw blurRad="38100" dist="38100" dir="2700000" algn="tl">
                  <a:srgbClr val="FFFFFF"/>
                </a:outerShdw>
              </a:effectLst>
            </a:endParaRPr>
          </a:p>
          <a:p>
            <a:pPr>
              <a:lnSpc>
                <a:spcPct val="80000"/>
              </a:lnSpc>
              <a:defRPr/>
            </a:pPr>
            <a:endParaRPr lang="en-US" sz="2400" smtClean="0">
              <a:effectLst>
                <a:outerShdw blurRad="38100" dist="38100" dir="2700000" algn="tl">
                  <a:srgbClr val="FFFFFF"/>
                </a:outerShdw>
              </a:effectLst>
              <a:latin typeface="Albertus Medium" charset="0"/>
            </a:endParaRPr>
          </a:p>
        </p:txBody>
      </p:sp>
      <p:sp>
        <p:nvSpPr>
          <p:cNvPr id="415753" name="Text Box 9"/>
          <p:cNvSpPr txBox="1">
            <a:spLocks noChangeArrowheads="1"/>
          </p:cNvSpPr>
          <p:nvPr/>
        </p:nvSpPr>
        <p:spPr bwMode="auto">
          <a:xfrm>
            <a:off x="395288" y="1916113"/>
            <a:ext cx="5545137" cy="376237"/>
          </a:xfrm>
          <a:prstGeom prst="rect">
            <a:avLst/>
          </a:prstGeom>
          <a:solidFill>
            <a:srgbClr val="FFFF99"/>
          </a:solidFill>
          <a:ln w="9525">
            <a:solidFill>
              <a:schemeClr val="bg1"/>
            </a:solidFill>
            <a:miter lim="800000"/>
            <a:headEnd/>
            <a:tailEnd/>
          </a:ln>
          <a:effectLst>
            <a:outerShdw dist="107763" dir="13500000" algn="ctr" rotWithShape="0">
              <a:srgbClr val="000000">
                <a:alpha val="50000"/>
              </a:srgbClr>
            </a:outerShdw>
          </a:effectLst>
        </p:spPr>
        <p:txBody>
          <a:bodyPr>
            <a:spAutoFit/>
          </a:bodyPr>
          <a:lstStyle/>
          <a:p>
            <a:pPr>
              <a:defRPr/>
            </a:pPr>
            <a:r>
              <a:rPr lang="en-US" sz="1800" b="1">
                <a:effectLst>
                  <a:outerShdw blurRad="38100" dist="38100" dir="2700000" algn="tl">
                    <a:srgbClr val="FFFFFF"/>
                  </a:outerShdw>
                </a:effectLst>
                <a:latin typeface="Albertus Medium" charset="0"/>
                <a:cs typeface="Arial" pitchFamily="34" charset="0"/>
              </a:rPr>
              <a:t>10% </a:t>
            </a:r>
            <a:r>
              <a:rPr lang="sr-Cyrl-CS" sz="1800" b="1">
                <a:effectLst>
                  <a:outerShdw blurRad="38100" dist="38100" dir="2700000" algn="tl">
                    <a:srgbClr val="FFFFFF"/>
                  </a:outerShdw>
                </a:effectLst>
                <a:latin typeface="Albertus Medium" charset="0"/>
                <a:cs typeface="Arial" pitchFamily="34" charset="0"/>
              </a:rPr>
              <a:t>свих малигнитета чине леукемије</a:t>
            </a:r>
            <a:endParaRPr lang="en-US" sz="1800" b="1">
              <a:effectLst>
                <a:outerShdw blurRad="38100" dist="38100" dir="2700000" algn="tl">
                  <a:srgbClr val="FFFFFF"/>
                </a:outerShdw>
              </a:effectLst>
              <a:latin typeface="Albertus Medium" charset="0"/>
              <a:cs typeface="Arial" pitchFamily="34" charset="0"/>
            </a:endParaRPr>
          </a:p>
        </p:txBody>
      </p:sp>
    </p:spTree>
  </p:cSld>
  <p:clrMapOvr>
    <a:masterClrMapping/>
  </p:clrMapOvr>
  <p:transition advTm="39517"/>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ChangeArrowheads="1"/>
          </p:cNvSpPr>
          <p:nvPr/>
        </p:nvSpPr>
        <p:spPr bwMode="auto">
          <a:xfrm>
            <a:off x="250825" y="3213100"/>
            <a:ext cx="8713788" cy="3384550"/>
          </a:xfrm>
          <a:prstGeom prst="rect">
            <a:avLst/>
          </a:prstGeom>
          <a:solidFill>
            <a:srgbClr val="C0C0C0"/>
          </a:solidFill>
          <a:ln w="9525">
            <a:solidFill>
              <a:srgbClr val="000000"/>
            </a:solidFill>
            <a:miter lim="800000"/>
            <a:headEnd/>
            <a:tailEnd/>
          </a:ln>
        </p:spPr>
        <p:txBody>
          <a:bodyPr wrap="none" anchor="ctr"/>
          <a:lstStyle/>
          <a:p>
            <a:endParaRPr lang="en-US" sz="1800" b="1"/>
          </a:p>
        </p:txBody>
      </p:sp>
      <p:sp>
        <p:nvSpPr>
          <p:cNvPr id="31747" name="Rectangle 3"/>
          <p:cNvSpPr>
            <a:spLocks noGrp="1" noChangeArrowheads="1"/>
          </p:cNvSpPr>
          <p:nvPr>
            <p:ph type="body" idx="4294967295"/>
          </p:nvPr>
        </p:nvSpPr>
        <p:spPr>
          <a:xfrm>
            <a:off x="0" y="2492375"/>
            <a:ext cx="8785225" cy="4941888"/>
          </a:xfrm>
          <a:effectLst>
            <a:outerShdw dist="35921" dir="2700000" algn="ctr" rotWithShape="0">
              <a:srgbClr val="000000"/>
            </a:outerShdw>
          </a:effectLst>
        </p:spPr>
        <p:txBody>
          <a:bodyPr/>
          <a:lstStyle/>
          <a:p>
            <a:pPr marL="609600" indent="-609600">
              <a:lnSpc>
                <a:spcPct val="160000"/>
              </a:lnSpc>
              <a:defRPr/>
            </a:pPr>
            <a:r>
              <a:rPr lang="hr-HR" sz="2400" smtClean="0"/>
              <a:t>Поремећена продукција еритроцита:</a:t>
            </a:r>
          </a:p>
          <a:p>
            <a:pPr marL="609600" indent="-609600">
              <a:lnSpc>
                <a:spcPct val="160000"/>
              </a:lnSpc>
              <a:buFontTx/>
              <a:buNone/>
              <a:defRPr/>
            </a:pPr>
            <a:r>
              <a:rPr lang="hr-HR" sz="2000" smtClean="0">
                <a:solidFill>
                  <a:srgbClr val="FF9933"/>
                </a:solidFill>
              </a:rPr>
              <a:t>     - поремећај размножавања и диферентовања морфолошки препознатих прекурсора еритропоезе због поремећене синтезе ДНК (мегалобластне анемије):</a:t>
            </a:r>
          </a:p>
          <a:p>
            <a:pPr marL="609600" indent="-609600">
              <a:lnSpc>
                <a:spcPct val="160000"/>
              </a:lnSpc>
              <a:buFontTx/>
              <a:buNone/>
              <a:defRPr/>
            </a:pPr>
            <a:r>
              <a:rPr lang="hr-HR" sz="2000" smtClean="0">
                <a:solidFill>
                  <a:srgbClr val="FF9933"/>
                </a:solidFill>
              </a:rPr>
              <a:t>                 </a:t>
            </a:r>
            <a:r>
              <a:rPr lang="hr-HR" sz="2000" smtClean="0">
                <a:solidFill>
                  <a:srgbClr val="33CC33"/>
                </a:solidFill>
              </a:rPr>
              <a:t>- дефицит Б12</a:t>
            </a:r>
          </a:p>
          <a:p>
            <a:pPr marL="609600" indent="-609600">
              <a:lnSpc>
                <a:spcPct val="160000"/>
              </a:lnSpc>
              <a:buFontTx/>
              <a:buNone/>
              <a:defRPr/>
            </a:pPr>
            <a:r>
              <a:rPr lang="hr-HR" sz="2000" smtClean="0">
                <a:solidFill>
                  <a:srgbClr val="33CC33"/>
                </a:solidFill>
              </a:rPr>
              <a:t>                 - дефицит фолата</a:t>
            </a:r>
          </a:p>
          <a:p>
            <a:pPr marL="609600" indent="-609600">
              <a:lnSpc>
                <a:spcPct val="160000"/>
              </a:lnSpc>
              <a:buFontTx/>
              <a:buNone/>
              <a:defRPr/>
            </a:pPr>
            <a:r>
              <a:rPr lang="hr-HR" sz="2000" smtClean="0">
                <a:solidFill>
                  <a:srgbClr val="33CC33"/>
                </a:solidFill>
              </a:rPr>
              <a:t>                 - поремећај метаболизма пурина и пиримидина</a:t>
            </a:r>
          </a:p>
          <a:p>
            <a:pPr marL="609600" indent="-609600">
              <a:lnSpc>
                <a:spcPct val="160000"/>
              </a:lnSpc>
              <a:buFontTx/>
              <a:buNone/>
              <a:defRPr/>
            </a:pPr>
            <a:r>
              <a:rPr lang="hr-HR" sz="2000" smtClean="0">
                <a:solidFill>
                  <a:srgbClr val="FF9933"/>
                </a:solidFill>
              </a:rPr>
              <a:t>     </a:t>
            </a:r>
          </a:p>
        </p:txBody>
      </p:sp>
      <p:sp>
        <p:nvSpPr>
          <p:cNvPr id="31748" name="Rectangle 4"/>
          <p:cNvSpPr>
            <a:spLocks noGrp="1" noChangeArrowheads="1"/>
          </p:cNvSpPr>
          <p:nvPr>
            <p:ph type="title" idx="4294967295"/>
          </p:nvPr>
        </p:nvSpPr>
        <p:spPr>
          <a:xfrm>
            <a:off x="179388" y="1341438"/>
            <a:ext cx="8743950" cy="1143000"/>
          </a:xfrm>
          <a:effectLst>
            <a:outerShdw dist="35921" dir="2700000" algn="ctr" rotWithShape="0">
              <a:srgbClr val="000000"/>
            </a:outerShdw>
          </a:effectLst>
        </p:spPr>
        <p:txBody>
          <a:bodyPr/>
          <a:lstStyle/>
          <a:p>
            <a:pPr>
              <a:defRPr/>
            </a:pPr>
            <a:r>
              <a:rPr lang="hr-HR" sz="3200" b="1" smtClean="0">
                <a:solidFill>
                  <a:srgbClr val="FF0000"/>
                </a:solidFill>
              </a:rPr>
              <a:t>ПАТОФИЗИОЛОШКА </a:t>
            </a:r>
            <a:br>
              <a:rPr lang="hr-HR" sz="3200" b="1" smtClean="0">
                <a:solidFill>
                  <a:srgbClr val="FF0000"/>
                </a:solidFill>
              </a:rPr>
            </a:br>
            <a:r>
              <a:rPr lang="hr-HR" sz="3200" b="1" smtClean="0">
                <a:solidFill>
                  <a:srgbClr val="FF0000"/>
                </a:solidFill>
              </a:rPr>
              <a:t>КЛАСИФИКАЦИЈА АНЕМИЈА</a:t>
            </a:r>
            <a:endParaRPr lang="en-GB" sz="3200" b="1" smtClean="0">
              <a:solidFill>
                <a:srgbClr val="FF0000"/>
              </a:solidFill>
            </a:endParaRPr>
          </a:p>
        </p:txBody>
      </p:sp>
      <p:sp>
        <p:nvSpPr>
          <p:cNvPr id="31749" name="Rectangle 5"/>
          <p:cNvSpPr>
            <a:spLocks noChangeArrowheads="1"/>
          </p:cNvSpPr>
          <p:nvPr/>
        </p:nvSpPr>
        <p:spPr bwMode="auto">
          <a:xfrm flipV="1">
            <a:off x="827088" y="2636838"/>
            <a:ext cx="7345362" cy="73025"/>
          </a:xfrm>
          <a:prstGeom prst="rect">
            <a:avLst/>
          </a:prstGeom>
          <a:gradFill rotWithShape="1">
            <a:gsLst>
              <a:gs pos="0">
                <a:schemeClr val="accent2"/>
              </a:gs>
              <a:gs pos="100000">
                <a:schemeClr val="accent2">
                  <a:gamma/>
                  <a:shade val="46275"/>
                  <a:invGamma/>
                </a:schemeClr>
              </a:gs>
            </a:gsLst>
            <a:lin ang="0" scaled="1"/>
          </a:gradFill>
          <a:ln w="9525">
            <a:noFill/>
            <a:miter lim="800000"/>
            <a:headEnd/>
            <a:tailEnd/>
          </a:ln>
          <a:effectLst/>
        </p:spPr>
        <p:txBody>
          <a:bodyPr wrap="none" anchor="ctr"/>
          <a:lstStyle/>
          <a:p>
            <a:pPr>
              <a:defRPr/>
            </a:pPr>
            <a:endParaRPr lang="en-US" sz="1800" b="1">
              <a:latin typeface="Arial" charset="0"/>
            </a:endParaRPr>
          </a:p>
        </p:txBody>
      </p:sp>
    </p:spTree>
  </p:cSld>
  <p:clrMapOvr>
    <a:masterClrMapping/>
  </p:clrMapOvr>
  <p:transition advTm="25162"/>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2"/>
          <p:cNvSpPr>
            <a:spLocks noGrp="1" noChangeArrowheads="1"/>
          </p:cNvSpPr>
          <p:nvPr>
            <p:ph type="title"/>
          </p:nvPr>
        </p:nvSpPr>
        <p:spPr>
          <a:xfrm>
            <a:off x="395288" y="836613"/>
            <a:ext cx="8356600" cy="1143000"/>
          </a:xfrm>
        </p:spPr>
        <p:txBody>
          <a:bodyPr/>
          <a:lstStyle/>
          <a:p>
            <a:r>
              <a:rPr lang="sr-Cyrl-CS" smtClean="0"/>
              <a:t>Значај акутних леукемија одраслих</a:t>
            </a:r>
            <a:endParaRPr lang="en-GB" smtClean="0"/>
          </a:p>
        </p:txBody>
      </p:sp>
      <p:sp>
        <p:nvSpPr>
          <p:cNvPr id="136195" name="Rectangle 3"/>
          <p:cNvSpPr>
            <a:spLocks noGrp="1" noChangeArrowheads="1"/>
          </p:cNvSpPr>
          <p:nvPr>
            <p:ph type="body" idx="1"/>
          </p:nvPr>
        </p:nvSpPr>
        <p:spPr/>
        <p:txBody>
          <a:bodyPr/>
          <a:lstStyle/>
          <a:p>
            <a:pPr>
              <a:lnSpc>
                <a:spcPct val="90000"/>
              </a:lnSpc>
            </a:pPr>
            <a:r>
              <a:rPr lang="sr-Cyrl-CS" smtClean="0"/>
              <a:t>Ургентна стања у хематологији</a:t>
            </a:r>
          </a:p>
          <a:p>
            <a:pPr>
              <a:lnSpc>
                <a:spcPct val="90000"/>
              </a:lnSpc>
            </a:pPr>
            <a:r>
              <a:rPr lang="sr-Cyrl-CS" smtClean="0"/>
              <a:t>Обично фаталан исход после неколико недеља или месеци ако се не примени хемотерапија</a:t>
            </a:r>
          </a:p>
          <a:p>
            <a:pPr>
              <a:lnSpc>
                <a:spcPct val="90000"/>
              </a:lnSpc>
            </a:pPr>
            <a:r>
              <a:rPr lang="sr-Cyrl-CS" smtClean="0"/>
              <a:t>Примена терапије праћена високим морталитетом због насталих компликација</a:t>
            </a:r>
          </a:p>
          <a:p>
            <a:pPr>
              <a:lnSpc>
                <a:spcPct val="90000"/>
              </a:lnSpc>
            </a:pPr>
            <a:r>
              <a:rPr lang="sr-Cyrl-CS" smtClean="0"/>
              <a:t>Ако се посумња на АЛ </a:t>
            </a:r>
            <a:r>
              <a:rPr lang="sr-Cyrl-CS" i="1" u="sng" smtClean="0">
                <a:solidFill>
                  <a:srgbClr val="FF0000"/>
                </a:solidFill>
              </a:rPr>
              <a:t>ОДМАХ</a:t>
            </a:r>
            <a:r>
              <a:rPr lang="sr-Cyrl-CS" smtClean="0">
                <a:solidFill>
                  <a:srgbClr val="FF0000"/>
                </a:solidFill>
              </a:rPr>
              <a:t> </a:t>
            </a:r>
            <a:r>
              <a:rPr lang="sr-Cyrl-CS" smtClean="0"/>
              <a:t>болесника упутити хематологу</a:t>
            </a:r>
            <a:endParaRPr lang="en-GB" smtClean="0"/>
          </a:p>
        </p:txBody>
      </p:sp>
    </p:spTree>
  </p:cSld>
  <p:clrMapOvr>
    <a:masterClrMapping/>
  </p:clrMapOvr>
  <p:transition advTm="29084"/>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2"/>
          <p:cNvSpPr>
            <a:spLocks noGrp="1" noChangeArrowheads="1"/>
          </p:cNvSpPr>
          <p:nvPr>
            <p:ph type="title"/>
          </p:nvPr>
        </p:nvSpPr>
        <p:spPr/>
        <p:txBody>
          <a:bodyPr/>
          <a:lstStyle/>
          <a:p>
            <a:r>
              <a:rPr lang="sr-Latn-CS" smtClean="0"/>
              <a:t>     </a:t>
            </a:r>
            <a:r>
              <a:rPr lang="sr-Cyrl-CS" smtClean="0"/>
              <a:t>Карактеристике акутних леукемија</a:t>
            </a:r>
            <a:endParaRPr lang="en-GB" smtClean="0"/>
          </a:p>
        </p:txBody>
      </p:sp>
      <p:sp>
        <p:nvSpPr>
          <p:cNvPr id="137219" name="Rectangle 3"/>
          <p:cNvSpPr>
            <a:spLocks noGrp="1" noChangeArrowheads="1"/>
          </p:cNvSpPr>
          <p:nvPr>
            <p:ph type="body" sz="half" idx="1"/>
          </p:nvPr>
        </p:nvSpPr>
        <p:spPr/>
        <p:txBody>
          <a:bodyPr/>
          <a:lstStyle/>
          <a:p>
            <a:pPr>
              <a:buFontTx/>
              <a:buNone/>
            </a:pPr>
            <a:r>
              <a:rPr lang="en-GB" sz="3600" smtClean="0"/>
              <a:t>ALL</a:t>
            </a:r>
            <a:endParaRPr lang="en-GB" smtClean="0"/>
          </a:p>
          <a:p>
            <a:r>
              <a:rPr lang="sr-Latn-CS" smtClean="0"/>
              <a:t>Углавном деца</a:t>
            </a:r>
            <a:endParaRPr lang="en-GB" smtClean="0"/>
          </a:p>
          <a:p>
            <a:r>
              <a:rPr lang="en-GB" smtClean="0"/>
              <a:t>М &gt; </a:t>
            </a:r>
            <a:r>
              <a:rPr lang="sr-Cyrl-CS" smtClean="0"/>
              <a:t>Ж</a:t>
            </a:r>
            <a:endParaRPr lang="sr-Latn-CS" smtClean="0"/>
          </a:p>
          <a:p>
            <a:r>
              <a:rPr lang="sr-Latn-CS" smtClean="0"/>
              <a:t>Излечиве у више од </a:t>
            </a:r>
            <a:r>
              <a:rPr lang="en-GB" smtClean="0"/>
              <a:t>70% </a:t>
            </a:r>
            <a:r>
              <a:rPr lang="sr-Latn-CS" smtClean="0"/>
              <a:t>деце</a:t>
            </a:r>
          </a:p>
          <a:p>
            <a:r>
              <a:rPr lang="sr-Latn-CS" smtClean="0"/>
              <a:t>Скоро неизлечиве у одраслих</a:t>
            </a:r>
            <a:endParaRPr lang="en-GB" smtClean="0"/>
          </a:p>
        </p:txBody>
      </p:sp>
      <p:sp>
        <p:nvSpPr>
          <p:cNvPr id="137220" name="Rectangle 4"/>
          <p:cNvSpPr>
            <a:spLocks noGrp="1" noChangeArrowheads="1"/>
          </p:cNvSpPr>
          <p:nvPr>
            <p:ph type="body" sz="half" idx="2"/>
          </p:nvPr>
        </p:nvSpPr>
        <p:spPr/>
        <p:txBody>
          <a:bodyPr/>
          <a:lstStyle/>
          <a:p>
            <a:pPr>
              <a:buFontTx/>
              <a:buNone/>
            </a:pPr>
            <a:r>
              <a:rPr lang="en-GB" sz="3600" smtClean="0"/>
              <a:t>AML</a:t>
            </a:r>
          </a:p>
          <a:p>
            <a:r>
              <a:rPr lang="sr-Latn-CS" smtClean="0"/>
              <a:t>Углавном одрасли</a:t>
            </a:r>
            <a:endParaRPr lang="en-GB" smtClean="0"/>
          </a:p>
          <a:p>
            <a:r>
              <a:rPr lang="en-GB" smtClean="0"/>
              <a:t>М &gt; </a:t>
            </a:r>
            <a:r>
              <a:rPr lang="sr-Cyrl-CS" smtClean="0"/>
              <a:t>Ж</a:t>
            </a:r>
            <a:endParaRPr lang="sr-Latn-CS" smtClean="0"/>
          </a:p>
          <a:p>
            <a:r>
              <a:rPr lang="sr-Latn-CS" smtClean="0"/>
              <a:t>Скоро неизлечиве у одраслих</a:t>
            </a:r>
            <a:endParaRPr lang="en-GB" smtClean="0"/>
          </a:p>
        </p:txBody>
      </p:sp>
    </p:spTree>
  </p:cSld>
  <p:clrMapOvr>
    <a:masterClrMapping/>
  </p:clrMapOvr>
  <p:transition advTm="29612"/>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2"/>
          <p:cNvSpPr>
            <a:spLocks noGrp="1" noChangeArrowheads="1"/>
          </p:cNvSpPr>
          <p:nvPr>
            <p:ph type="title"/>
          </p:nvPr>
        </p:nvSpPr>
        <p:spPr/>
        <p:txBody>
          <a:bodyPr/>
          <a:lstStyle/>
          <a:p>
            <a:r>
              <a:rPr lang="sr-Cyrl-CS" smtClean="0"/>
              <a:t>Леукемогенеза</a:t>
            </a:r>
            <a:endParaRPr lang="en-GB" smtClean="0"/>
          </a:p>
        </p:txBody>
      </p:sp>
      <p:sp>
        <p:nvSpPr>
          <p:cNvPr id="138243" name="Rectangle 3"/>
          <p:cNvSpPr>
            <a:spLocks noGrp="1" noChangeArrowheads="1"/>
          </p:cNvSpPr>
          <p:nvPr>
            <p:ph type="body" idx="1"/>
          </p:nvPr>
        </p:nvSpPr>
        <p:spPr>
          <a:xfrm>
            <a:off x="468313" y="2060575"/>
            <a:ext cx="8229600" cy="4525963"/>
          </a:xfrm>
        </p:spPr>
        <p:txBody>
          <a:bodyPr/>
          <a:lstStyle/>
          <a:p>
            <a:r>
              <a:rPr lang="en-GB" smtClean="0"/>
              <a:t>мултистеп</a:t>
            </a:r>
            <a:r>
              <a:rPr lang="sr-Latn-CS" smtClean="0"/>
              <a:t>ени</a:t>
            </a:r>
            <a:r>
              <a:rPr lang="en-GB" smtClean="0"/>
              <a:t> процес</a:t>
            </a:r>
          </a:p>
          <a:p>
            <a:r>
              <a:rPr lang="sr-Cyrl-CS" smtClean="0"/>
              <a:t>н</a:t>
            </a:r>
            <a:r>
              <a:rPr lang="en-GB" smtClean="0"/>
              <a:t>еопласти</a:t>
            </a:r>
            <a:r>
              <a:rPr lang="sr-Latn-CS" smtClean="0"/>
              <a:t>чна ћелија је </a:t>
            </a:r>
            <a:r>
              <a:rPr lang="en-GB" smtClean="0"/>
              <a:t>хематопо</a:t>
            </a:r>
            <a:r>
              <a:rPr lang="sr-Latn-CS" smtClean="0"/>
              <a:t>езна</a:t>
            </a:r>
            <a:r>
              <a:rPr lang="en-GB" smtClean="0"/>
              <a:t> плурипотент</a:t>
            </a:r>
            <a:r>
              <a:rPr lang="sr-Latn-CS" smtClean="0"/>
              <a:t>на ћелија или рани прекурсор</a:t>
            </a:r>
            <a:endParaRPr lang="en-GB" smtClean="0"/>
          </a:p>
          <a:p>
            <a:r>
              <a:rPr lang="en-GB" smtClean="0"/>
              <a:t>д</a:t>
            </a:r>
            <a:r>
              <a:rPr lang="sr-Latn-CS" smtClean="0"/>
              <a:t>и</a:t>
            </a:r>
            <a:r>
              <a:rPr lang="en-GB" smtClean="0"/>
              <a:t>срегула</a:t>
            </a:r>
            <a:r>
              <a:rPr lang="sr-Latn-CS" smtClean="0"/>
              <a:t>ција</a:t>
            </a:r>
            <a:r>
              <a:rPr lang="en-GB" smtClean="0"/>
              <a:t> </a:t>
            </a:r>
            <a:r>
              <a:rPr lang="sr-Latn-CS" smtClean="0"/>
              <a:t>ћелијског раста и диференцијације</a:t>
            </a:r>
            <a:r>
              <a:rPr lang="en-GB" smtClean="0"/>
              <a:t> (</a:t>
            </a:r>
            <a:r>
              <a:rPr lang="sr-Latn-CS" smtClean="0"/>
              <a:t>удружена са променама генома</a:t>
            </a:r>
            <a:r>
              <a:rPr lang="en-GB" smtClean="0"/>
              <a:t>)</a:t>
            </a:r>
            <a:endParaRPr lang="pl-PL" smtClean="0"/>
          </a:p>
          <a:p>
            <a:r>
              <a:rPr lang="pl-PL" smtClean="0"/>
              <a:t>пролифера</a:t>
            </a:r>
            <a:r>
              <a:rPr lang="sr-Latn-CS" smtClean="0"/>
              <a:t>ција</a:t>
            </a:r>
            <a:r>
              <a:rPr lang="en-GB" smtClean="0"/>
              <a:t> </a:t>
            </a:r>
            <a:r>
              <a:rPr lang="pl-PL" smtClean="0"/>
              <a:t>леукеми</a:t>
            </a:r>
            <a:r>
              <a:rPr lang="sr-Latn-CS" smtClean="0"/>
              <a:t>јског</a:t>
            </a:r>
            <a:r>
              <a:rPr lang="en-GB" smtClean="0"/>
              <a:t> </a:t>
            </a:r>
            <a:r>
              <a:rPr lang="sr-Latn-CS" smtClean="0"/>
              <a:t>клона</a:t>
            </a:r>
            <a:r>
              <a:rPr lang="en-GB" smtClean="0"/>
              <a:t> </a:t>
            </a:r>
            <a:r>
              <a:rPr lang="sr-Latn-CS" smtClean="0"/>
              <a:t>са прекидом диференцијације</a:t>
            </a:r>
            <a:endParaRPr lang="en-GB" smtClean="0"/>
          </a:p>
        </p:txBody>
      </p:sp>
    </p:spTree>
  </p:cSld>
  <p:clrMapOvr>
    <a:masterClrMapping/>
  </p:clrMapOvr>
  <p:transition advTm="26260"/>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2"/>
          <p:cNvSpPr>
            <a:spLocks noGrp="1" noChangeArrowheads="1"/>
          </p:cNvSpPr>
          <p:nvPr>
            <p:ph type="title"/>
          </p:nvPr>
        </p:nvSpPr>
        <p:spPr/>
        <p:txBody>
          <a:bodyPr/>
          <a:lstStyle/>
          <a:p>
            <a:r>
              <a:rPr lang="sr-Cyrl-CS" smtClean="0"/>
              <a:t>Етиологија акутних леукемија</a:t>
            </a:r>
            <a:endParaRPr lang="en-GB" smtClean="0"/>
          </a:p>
        </p:txBody>
      </p:sp>
      <p:sp>
        <p:nvSpPr>
          <p:cNvPr id="139267" name="Rectangle 3"/>
          <p:cNvSpPr>
            <a:spLocks noGrp="1" noChangeArrowheads="1"/>
          </p:cNvSpPr>
          <p:nvPr>
            <p:ph type="body" idx="1"/>
          </p:nvPr>
        </p:nvSpPr>
        <p:spPr/>
        <p:txBody>
          <a:bodyPr/>
          <a:lstStyle/>
          <a:p>
            <a:r>
              <a:rPr lang="en-GB" smtClean="0"/>
              <a:t>идиопат</a:t>
            </a:r>
            <a:r>
              <a:rPr lang="sr-Latn-CS" smtClean="0"/>
              <a:t>ски</a:t>
            </a:r>
            <a:r>
              <a:rPr lang="en-GB" smtClean="0"/>
              <a:t> (</a:t>
            </a:r>
            <a:r>
              <a:rPr lang="sr-Latn-CS" smtClean="0"/>
              <a:t>већина</a:t>
            </a:r>
            <a:r>
              <a:rPr lang="en-GB" smtClean="0"/>
              <a:t>)</a:t>
            </a:r>
            <a:endParaRPr lang="sr-Latn-CS" smtClean="0"/>
          </a:p>
          <a:p>
            <a:r>
              <a:rPr lang="sr-Latn-CS" smtClean="0"/>
              <a:t>хемијски етиолошки агенси (и лекови)</a:t>
            </a:r>
          </a:p>
          <a:p>
            <a:r>
              <a:rPr lang="sr-Cyrl-CS" smtClean="0"/>
              <a:t>ј</a:t>
            </a:r>
            <a:r>
              <a:rPr lang="sr-Latn-CS" smtClean="0"/>
              <a:t>онизујуће зрачење</a:t>
            </a:r>
            <a:endParaRPr lang="en-GB" smtClean="0"/>
          </a:p>
          <a:p>
            <a:r>
              <a:rPr lang="en-GB" smtClean="0"/>
              <a:t>вирус</a:t>
            </a:r>
            <a:r>
              <a:rPr lang="sr-Latn-CS" smtClean="0"/>
              <a:t>и</a:t>
            </a:r>
            <a:r>
              <a:rPr lang="en-GB" smtClean="0"/>
              <a:t> (HTLV I)</a:t>
            </a:r>
            <a:endParaRPr lang="sr-Latn-CS" smtClean="0"/>
          </a:p>
          <a:p>
            <a:r>
              <a:rPr lang="sr-Latn-CS" smtClean="0"/>
              <a:t>х</a:t>
            </a:r>
            <a:r>
              <a:rPr lang="en-GB" smtClean="0"/>
              <a:t>ередит</a:t>
            </a:r>
            <a:r>
              <a:rPr lang="sr-Latn-CS" smtClean="0"/>
              <a:t>арни поремећаји</a:t>
            </a:r>
            <a:endParaRPr lang="en-GB" smtClean="0"/>
          </a:p>
        </p:txBody>
      </p:sp>
    </p:spTree>
  </p:cSld>
  <p:clrMapOvr>
    <a:masterClrMapping/>
  </p:clrMapOvr>
  <p:transition advTm="24776"/>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2"/>
          <p:cNvSpPr>
            <a:spLocks noGrp="1" noChangeArrowheads="1"/>
          </p:cNvSpPr>
          <p:nvPr>
            <p:ph type="title"/>
          </p:nvPr>
        </p:nvSpPr>
        <p:spPr>
          <a:xfrm>
            <a:off x="468313" y="1052513"/>
            <a:ext cx="8229600" cy="1143000"/>
          </a:xfrm>
        </p:spPr>
        <p:txBody>
          <a:bodyPr/>
          <a:lstStyle/>
          <a:p>
            <a:r>
              <a:rPr lang="sr-Cyrl-CS" smtClean="0"/>
              <a:t>Клиничке манифестације</a:t>
            </a:r>
            <a:endParaRPr lang="en-GB" smtClean="0"/>
          </a:p>
        </p:txBody>
      </p:sp>
      <p:sp>
        <p:nvSpPr>
          <p:cNvPr id="140291" name="Rectangle 3"/>
          <p:cNvSpPr>
            <a:spLocks noGrp="1" noChangeArrowheads="1"/>
          </p:cNvSpPr>
          <p:nvPr>
            <p:ph type="body" idx="1"/>
          </p:nvPr>
        </p:nvSpPr>
        <p:spPr>
          <a:xfrm>
            <a:off x="539750" y="2060575"/>
            <a:ext cx="8229600" cy="4525963"/>
          </a:xfrm>
        </p:spPr>
        <p:txBody>
          <a:bodyPr/>
          <a:lstStyle/>
          <a:p>
            <a:r>
              <a:rPr lang="sr-Latn-CS" smtClean="0"/>
              <a:t>Симптоми постоје због</a:t>
            </a:r>
            <a:r>
              <a:rPr lang="en-GB" smtClean="0"/>
              <a:t>:</a:t>
            </a:r>
            <a:endParaRPr lang="sr-Latn-CS" smtClean="0"/>
          </a:p>
          <a:p>
            <a:pPr lvl="1"/>
            <a:r>
              <a:rPr lang="sr-Latn-CS" smtClean="0"/>
              <a:t>Инфилтрације костне сржи (marrow failure)</a:t>
            </a:r>
            <a:endParaRPr lang="sr-Cyrl-CS" smtClean="0"/>
          </a:p>
          <a:p>
            <a:pPr lvl="1"/>
            <a:r>
              <a:rPr lang="sr-Cyrl-CS" smtClean="0"/>
              <a:t>Инфилтрације ткива </a:t>
            </a:r>
            <a:r>
              <a:rPr lang="sr-Latn-CS" smtClean="0"/>
              <a:t>(</a:t>
            </a:r>
            <a:r>
              <a:rPr lang="en-GB" smtClean="0"/>
              <a:t>tissue infiltration</a:t>
            </a:r>
            <a:r>
              <a:rPr lang="sr-Latn-CS" smtClean="0"/>
              <a:t>)</a:t>
            </a:r>
          </a:p>
          <a:p>
            <a:pPr lvl="1"/>
            <a:r>
              <a:rPr lang="sr-Latn-CS" smtClean="0"/>
              <a:t>Леукостаза </a:t>
            </a:r>
          </a:p>
          <a:p>
            <a:pPr lvl="1"/>
            <a:r>
              <a:rPr lang="sr-Latn-CS" smtClean="0"/>
              <a:t>Конституционални симптоми (губитак ТТ, апетита, презнојавање, замарање, малаксалост)</a:t>
            </a:r>
          </a:p>
          <a:p>
            <a:pPr lvl="1"/>
            <a:r>
              <a:rPr lang="sr-Latn-CS" smtClean="0"/>
              <a:t>други</a:t>
            </a:r>
            <a:r>
              <a:rPr lang="en-GB" smtClean="0"/>
              <a:t> (ДИ</a:t>
            </a:r>
            <a:r>
              <a:rPr lang="sr-Cyrl-CS" smtClean="0"/>
              <a:t>К</a:t>
            </a:r>
            <a:r>
              <a:rPr lang="en-GB" smtClean="0"/>
              <a:t>)</a:t>
            </a:r>
            <a:endParaRPr lang="sr-Latn-CS" smtClean="0"/>
          </a:p>
          <a:p>
            <a:r>
              <a:rPr lang="sr-Latn-CS" smtClean="0"/>
              <a:t>Обично симптоми трају кратко</a:t>
            </a:r>
            <a:endParaRPr lang="en-GB" sz="2800" smtClean="0"/>
          </a:p>
          <a:p>
            <a:endParaRPr lang="en-GB" sz="2800" smtClean="0"/>
          </a:p>
        </p:txBody>
      </p:sp>
    </p:spTree>
  </p:cSld>
  <p:clrMapOvr>
    <a:masterClrMapping/>
  </p:clrMapOvr>
  <p:transition advTm="27052"/>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2"/>
          <p:cNvSpPr>
            <a:spLocks noGrp="1" noChangeArrowheads="1"/>
          </p:cNvSpPr>
          <p:nvPr>
            <p:ph type="title"/>
          </p:nvPr>
        </p:nvSpPr>
        <p:spPr/>
        <p:txBody>
          <a:bodyPr/>
          <a:lstStyle/>
          <a:p>
            <a:r>
              <a:rPr lang="sr-Latn-CS" sz="3200" smtClean="0"/>
              <a:t/>
            </a:r>
            <a:br>
              <a:rPr lang="sr-Latn-CS" sz="3200" smtClean="0"/>
            </a:br>
            <a:r>
              <a:rPr lang="sr-Cyrl-CS" sz="3200" smtClean="0"/>
              <a:t>Инфилтрација костне сржи</a:t>
            </a:r>
            <a:r>
              <a:rPr lang="sr-Latn-CS" sz="3200" smtClean="0"/>
              <a:t> </a:t>
            </a:r>
            <a:endParaRPr lang="en-GB" sz="3200" smtClean="0"/>
          </a:p>
        </p:txBody>
      </p:sp>
      <p:sp>
        <p:nvSpPr>
          <p:cNvPr id="141315" name="Rectangle 3"/>
          <p:cNvSpPr>
            <a:spLocks noGrp="1" noChangeArrowheads="1"/>
          </p:cNvSpPr>
          <p:nvPr>
            <p:ph type="body" idx="1"/>
          </p:nvPr>
        </p:nvSpPr>
        <p:spPr>
          <a:xfrm>
            <a:off x="457200" y="2287588"/>
            <a:ext cx="8686800" cy="4525962"/>
          </a:xfrm>
        </p:spPr>
        <p:txBody>
          <a:bodyPr/>
          <a:lstStyle/>
          <a:p>
            <a:r>
              <a:rPr lang="en-GB" smtClean="0"/>
              <a:t>неутропени</a:t>
            </a:r>
            <a:r>
              <a:rPr lang="sr-Latn-CS" smtClean="0"/>
              <a:t>ј</a:t>
            </a:r>
            <a:r>
              <a:rPr lang="en-GB" smtClean="0"/>
              <a:t>а: 		инфе</a:t>
            </a:r>
            <a:r>
              <a:rPr lang="sr-Latn-CS" smtClean="0"/>
              <a:t>кције</a:t>
            </a:r>
            <a:r>
              <a:rPr lang="en-GB" smtClean="0"/>
              <a:t>, сепс</a:t>
            </a:r>
            <a:r>
              <a:rPr lang="sr-Latn-CS" smtClean="0"/>
              <a:t>а</a:t>
            </a:r>
            <a:endParaRPr lang="en-GB" smtClean="0"/>
          </a:p>
          <a:p>
            <a:r>
              <a:rPr lang="en-GB" smtClean="0"/>
              <a:t>анеми</a:t>
            </a:r>
            <a:r>
              <a:rPr lang="sr-Latn-CS" smtClean="0"/>
              <a:t>ј</a:t>
            </a:r>
            <a:r>
              <a:rPr lang="en-GB" smtClean="0"/>
              <a:t>а: 			</a:t>
            </a:r>
            <a:r>
              <a:rPr lang="sr-Latn-CS" smtClean="0"/>
              <a:t>замарање, бледило</a:t>
            </a:r>
            <a:endParaRPr lang="en-GB" smtClean="0"/>
          </a:p>
          <a:p>
            <a:r>
              <a:rPr lang="en-GB" smtClean="0"/>
              <a:t>тромбоц</a:t>
            </a:r>
            <a:r>
              <a:rPr lang="sr-Latn-CS" smtClean="0"/>
              <a:t>и</a:t>
            </a:r>
            <a:r>
              <a:rPr lang="en-GB" smtClean="0"/>
              <a:t>топени</a:t>
            </a:r>
            <a:r>
              <a:rPr lang="sr-Latn-CS" smtClean="0"/>
              <a:t>ј</a:t>
            </a:r>
            <a:r>
              <a:rPr lang="en-GB" smtClean="0"/>
              <a:t>а: 	</a:t>
            </a:r>
            <a:r>
              <a:rPr lang="sr-Latn-CS" smtClean="0"/>
              <a:t>крварење</a:t>
            </a:r>
            <a:endParaRPr lang="en-GB" smtClean="0"/>
          </a:p>
        </p:txBody>
      </p:sp>
    </p:spTree>
  </p:cSld>
  <p:clrMapOvr>
    <a:masterClrMapping/>
  </p:clrMapOvr>
  <p:transition advTm="18945"/>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2"/>
          <p:cNvSpPr>
            <a:spLocks noGrp="1" noChangeArrowheads="1"/>
          </p:cNvSpPr>
          <p:nvPr>
            <p:ph type="title"/>
          </p:nvPr>
        </p:nvSpPr>
        <p:spPr/>
        <p:txBody>
          <a:bodyPr/>
          <a:lstStyle/>
          <a:p>
            <a:r>
              <a:rPr lang="sr-Latn-CS" sz="3200" smtClean="0"/>
              <a:t/>
            </a:r>
            <a:br>
              <a:rPr lang="sr-Latn-CS" sz="3200" smtClean="0"/>
            </a:br>
            <a:r>
              <a:rPr lang="sr-Cyrl-CS" sz="3200" smtClean="0"/>
              <a:t>Инфилтација ткива</a:t>
            </a:r>
            <a:endParaRPr lang="en-GB" sz="3200" smtClean="0"/>
          </a:p>
        </p:txBody>
      </p:sp>
      <p:sp>
        <p:nvSpPr>
          <p:cNvPr id="142339" name="Rectangle 3"/>
          <p:cNvSpPr>
            <a:spLocks noGrp="1" noChangeArrowheads="1"/>
          </p:cNvSpPr>
          <p:nvPr>
            <p:ph type="body" idx="1"/>
          </p:nvPr>
        </p:nvSpPr>
        <p:spPr/>
        <p:txBody>
          <a:bodyPr/>
          <a:lstStyle/>
          <a:p>
            <a:r>
              <a:rPr lang="sr-Latn-CS" smtClean="0"/>
              <a:t>Увећање слезине, лимфних чворова, јетре </a:t>
            </a:r>
            <a:endParaRPr lang="en-GB" smtClean="0"/>
          </a:p>
          <a:p>
            <a:r>
              <a:rPr lang="en-GB" smtClean="0"/>
              <a:t>Х</a:t>
            </a:r>
            <a:r>
              <a:rPr lang="sr-Latn-CS" smtClean="0"/>
              <a:t>и</a:t>
            </a:r>
            <a:r>
              <a:rPr lang="en-GB" smtClean="0"/>
              <a:t>пертро</a:t>
            </a:r>
            <a:r>
              <a:rPr lang="sr-Latn-CS" smtClean="0"/>
              <a:t>фија десни</a:t>
            </a:r>
          </a:p>
          <a:p>
            <a:r>
              <a:rPr lang="sr-Latn-CS" smtClean="0"/>
              <a:t>Болови у костима</a:t>
            </a:r>
          </a:p>
          <a:p>
            <a:r>
              <a:rPr lang="sr-Latn-CS" smtClean="0"/>
              <a:t>Други органи</a:t>
            </a:r>
            <a:r>
              <a:rPr lang="en-GB" smtClean="0"/>
              <a:t>: </a:t>
            </a:r>
            <a:r>
              <a:rPr lang="pl-PL" smtClean="0"/>
              <a:t>ЦНС</a:t>
            </a:r>
            <a:r>
              <a:rPr lang="en-GB" smtClean="0"/>
              <a:t>, </a:t>
            </a:r>
            <a:r>
              <a:rPr lang="sr-Latn-CS" smtClean="0"/>
              <a:t>кожа</a:t>
            </a:r>
            <a:r>
              <a:rPr lang="en-GB" smtClean="0"/>
              <a:t>, </a:t>
            </a:r>
            <a:r>
              <a:rPr lang="pl-PL" smtClean="0"/>
              <a:t>тестис </a:t>
            </a:r>
            <a:r>
              <a:rPr lang="sr-Latn-CS" smtClean="0"/>
              <a:t>и др.</a:t>
            </a:r>
            <a:endParaRPr lang="en-GB" smtClean="0"/>
          </a:p>
        </p:txBody>
      </p:sp>
    </p:spTree>
  </p:cSld>
  <p:clrMapOvr>
    <a:masterClrMapping/>
  </p:clrMapOvr>
  <p:transition advTm="16497"/>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2"/>
          <p:cNvSpPr>
            <a:spLocks noGrp="1" noChangeArrowheads="1"/>
          </p:cNvSpPr>
          <p:nvPr>
            <p:ph type="title"/>
          </p:nvPr>
        </p:nvSpPr>
        <p:spPr/>
        <p:txBody>
          <a:bodyPr/>
          <a:lstStyle/>
          <a:p>
            <a:r>
              <a:rPr lang="sr-Cyrl-CS" smtClean="0"/>
              <a:t>Леукостаза</a:t>
            </a:r>
            <a:endParaRPr lang="en-GB" smtClean="0"/>
          </a:p>
        </p:txBody>
      </p:sp>
      <p:sp>
        <p:nvSpPr>
          <p:cNvPr id="143363" name="Rectangle 3"/>
          <p:cNvSpPr>
            <a:spLocks noGrp="1" noChangeArrowheads="1"/>
          </p:cNvSpPr>
          <p:nvPr>
            <p:ph type="body" idx="1"/>
          </p:nvPr>
        </p:nvSpPr>
        <p:spPr/>
        <p:txBody>
          <a:bodyPr/>
          <a:lstStyle/>
          <a:p>
            <a:r>
              <a:rPr lang="sr-Latn-CS" smtClean="0"/>
              <a:t>Ако су Ле</a:t>
            </a:r>
            <a:r>
              <a:rPr lang="en-GB" smtClean="0"/>
              <a:t> &gt;&gt; 50 x 10</a:t>
            </a:r>
            <a:r>
              <a:rPr lang="sr-Cyrl-CS" baseline="30000" smtClean="0"/>
              <a:t>9</a:t>
            </a:r>
            <a:r>
              <a:rPr lang="en-GB" smtClean="0"/>
              <a:t>/</a:t>
            </a:r>
            <a:r>
              <a:rPr lang="sr-Latn-CS" smtClean="0"/>
              <a:t>l</a:t>
            </a:r>
            <a:endParaRPr lang="en-GB" smtClean="0"/>
          </a:p>
          <a:p>
            <a:r>
              <a:rPr lang="en-GB" smtClean="0"/>
              <a:t>а</a:t>
            </a:r>
            <a:r>
              <a:rPr lang="sr-Latn-CS" smtClean="0"/>
              <a:t>к</a:t>
            </a:r>
            <a:r>
              <a:rPr lang="en-GB" smtClean="0"/>
              <a:t>умула</a:t>
            </a:r>
            <a:r>
              <a:rPr lang="sr-Latn-CS" smtClean="0"/>
              <a:t>ција</a:t>
            </a:r>
            <a:r>
              <a:rPr lang="en-GB" smtClean="0"/>
              <a:t> бласт</a:t>
            </a:r>
            <a:r>
              <a:rPr lang="sr-Latn-CS" smtClean="0"/>
              <a:t>а</a:t>
            </a:r>
            <a:r>
              <a:rPr lang="en-GB" smtClean="0"/>
              <a:t> </a:t>
            </a:r>
            <a:r>
              <a:rPr lang="sr-Latn-CS" smtClean="0"/>
              <a:t>у м</a:t>
            </a:r>
            <a:r>
              <a:rPr lang="en-GB" smtClean="0"/>
              <a:t>и</a:t>
            </a:r>
            <a:r>
              <a:rPr lang="sr-Latn-CS" smtClean="0"/>
              <a:t>к</a:t>
            </a:r>
            <a:r>
              <a:rPr lang="en-GB" smtClean="0"/>
              <a:t>роцир</a:t>
            </a:r>
            <a:r>
              <a:rPr lang="sr-Latn-CS" smtClean="0"/>
              <a:t>к</a:t>
            </a:r>
            <a:r>
              <a:rPr lang="en-GB" smtClean="0"/>
              <a:t>ула</a:t>
            </a:r>
            <a:r>
              <a:rPr lang="sr-Latn-CS" smtClean="0"/>
              <a:t>цији смањује перфузију</a:t>
            </a:r>
            <a:r>
              <a:rPr lang="en-GB" smtClean="0"/>
              <a:t> </a:t>
            </a:r>
            <a:r>
              <a:rPr lang="sr-Latn-CS" smtClean="0"/>
              <a:t>ткива</a:t>
            </a:r>
          </a:p>
          <a:p>
            <a:r>
              <a:rPr lang="sr-Latn-CS" smtClean="0"/>
              <a:t>плућа</a:t>
            </a:r>
            <a:r>
              <a:rPr lang="en-GB" smtClean="0"/>
              <a:t>:  	х</a:t>
            </a:r>
            <a:r>
              <a:rPr lang="sr-Cyrl-CS" smtClean="0"/>
              <a:t>и</a:t>
            </a:r>
            <a:r>
              <a:rPr lang="en-GB" smtClean="0"/>
              <a:t>по</a:t>
            </a:r>
            <a:r>
              <a:rPr lang="sr-Cyrl-CS" smtClean="0"/>
              <a:t>ксемија</a:t>
            </a:r>
            <a:endParaRPr lang="en-GB" smtClean="0"/>
          </a:p>
          <a:p>
            <a:r>
              <a:rPr lang="en-GB" smtClean="0"/>
              <a:t>ЦНС:  	</a:t>
            </a:r>
            <a:r>
              <a:rPr lang="sr-Latn-CS" smtClean="0"/>
              <a:t>мождани удар</a:t>
            </a:r>
            <a:endParaRPr lang="en-GB" smtClean="0"/>
          </a:p>
        </p:txBody>
      </p:sp>
    </p:spTree>
  </p:cSld>
  <p:clrMapOvr>
    <a:masterClrMapping/>
  </p:clrMapOvr>
  <p:transition advTm="26574"/>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2"/>
          <p:cNvSpPr>
            <a:spLocks noGrp="1" noChangeArrowheads="1"/>
          </p:cNvSpPr>
          <p:nvPr>
            <p:ph type="title"/>
          </p:nvPr>
        </p:nvSpPr>
        <p:spPr/>
        <p:txBody>
          <a:bodyPr/>
          <a:lstStyle/>
          <a:p>
            <a:r>
              <a:rPr lang="sr-Cyrl-CS" smtClean="0"/>
              <a:t>Лабораторија</a:t>
            </a:r>
            <a:endParaRPr lang="en-GB" smtClean="0"/>
          </a:p>
        </p:txBody>
      </p:sp>
      <p:sp>
        <p:nvSpPr>
          <p:cNvPr id="144387" name="Rectangle 3"/>
          <p:cNvSpPr>
            <a:spLocks noGrp="1" noChangeArrowheads="1"/>
          </p:cNvSpPr>
          <p:nvPr>
            <p:ph type="body" idx="1"/>
          </p:nvPr>
        </p:nvSpPr>
        <p:spPr/>
        <p:txBody>
          <a:bodyPr/>
          <a:lstStyle/>
          <a:p>
            <a:r>
              <a:rPr lang="sr-Latn-CS" smtClean="0"/>
              <a:t>Ле</a:t>
            </a:r>
            <a:r>
              <a:rPr lang="en-GB" smtClean="0"/>
              <a:t> </a:t>
            </a:r>
            <a:r>
              <a:rPr lang="sr-Latn-CS" smtClean="0"/>
              <a:t>обично увећани</a:t>
            </a:r>
            <a:r>
              <a:rPr lang="en-GB" smtClean="0"/>
              <a:t>, </a:t>
            </a:r>
            <a:r>
              <a:rPr lang="sr-Latn-CS" smtClean="0"/>
              <a:t>али могу бити и нормални или снижени</a:t>
            </a:r>
            <a:endParaRPr lang="en-GB" smtClean="0"/>
          </a:p>
          <a:p>
            <a:r>
              <a:rPr lang="en-GB" smtClean="0"/>
              <a:t>бласт</a:t>
            </a:r>
            <a:r>
              <a:rPr lang="sr-Latn-CS" smtClean="0"/>
              <a:t>и</a:t>
            </a:r>
            <a:r>
              <a:rPr lang="en-GB" smtClean="0"/>
              <a:t> </a:t>
            </a:r>
            <a:r>
              <a:rPr lang="sr-Latn-CS" smtClean="0"/>
              <a:t>и периферној крви</a:t>
            </a:r>
            <a:endParaRPr lang="en-GB" smtClean="0"/>
          </a:p>
          <a:p>
            <a:r>
              <a:rPr lang="en-GB" smtClean="0"/>
              <a:t>нормоц</a:t>
            </a:r>
            <a:r>
              <a:rPr lang="sr-Latn-CS" smtClean="0"/>
              <a:t>итна</a:t>
            </a:r>
            <a:r>
              <a:rPr lang="en-GB" smtClean="0"/>
              <a:t> анеми</a:t>
            </a:r>
            <a:r>
              <a:rPr lang="sr-Latn-CS" smtClean="0"/>
              <a:t>ја</a:t>
            </a:r>
            <a:endParaRPr lang="en-GB" smtClean="0"/>
          </a:p>
          <a:p>
            <a:r>
              <a:rPr lang="en-GB" smtClean="0"/>
              <a:t>тромбоц</a:t>
            </a:r>
            <a:r>
              <a:rPr lang="sr-Latn-CS" smtClean="0"/>
              <a:t>и</a:t>
            </a:r>
            <a:r>
              <a:rPr lang="en-GB" smtClean="0"/>
              <a:t>топени</a:t>
            </a:r>
            <a:r>
              <a:rPr lang="sr-Latn-CS" smtClean="0"/>
              <a:t>ј</a:t>
            </a:r>
            <a:r>
              <a:rPr lang="en-GB" smtClean="0"/>
              <a:t>а</a:t>
            </a:r>
          </a:p>
          <a:p>
            <a:r>
              <a:rPr lang="en-GB" smtClean="0"/>
              <a:t>ДИ</a:t>
            </a:r>
            <a:r>
              <a:rPr lang="sr-Cyrl-CS" smtClean="0"/>
              <a:t>К</a:t>
            </a:r>
            <a:endParaRPr lang="en-GB" smtClean="0"/>
          </a:p>
        </p:txBody>
      </p:sp>
    </p:spTree>
  </p:cSld>
  <p:clrMapOvr>
    <a:masterClrMapping/>
  </p:clrMapOvr>
  <p:transition advTm="60190"/>
  <p:timing>
    <p:tnLst>
      <p:par>
        <p:cT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2"/>
          <p:cNvSpPr>
            <a:spLocks noGrp="1" noChangeArrowheads="1"/>
          </p:cNvSpPr>
          <p:nvPr>
            <p:ph type="title"/>
          </p:nvPr>
        </p:nvSpPr>
        <p:spPr/>
        <p:txBody>
          <a:bodyPr/>
          <a:lstStyle/>
          <a:p>
            <a:r>
              <a:rPr lang="sr-Cyrl-CS" smtClean="0"/>
              <a:t>Костна срж у акутним леукемијама</a:t>
            </a:r>
            <a:endParaRPr lang="en-GB" smtClean="0"/>
          </a:p>
        </p:txBody>
      </p:sp>
      <p:sp>
        <p:nvSpPr>
          <p:cNvPr id="145411" name="Rectangle 3"/>
          <p:cNvSpPr>
            <a:spLocks noGrp="1" noChangeArrowheads="1"/>
          </p:cNvSpPr>
          <p:nvPr>
            <p:ph type="body" idx="1"/>
          </p:nvPr>
        </p:nvSpPr>
        <p:spPr/>
        <p:txBody>
          <a:bodyPr/>
          <a:lstStyle/>
          <a:p>
            <a:r>
              <a:rPr lang="en-GB" smtClean="0"/>
              <a:t>Не</a:t>
            </a:r>
            <a:r>
              <a:rPr lang="sr-Latn-CS" smtClean="0"/>
              <a:t>опходна за дијагнозу</a:t>
            </a:r>
          </a:p>
          <a:p>
            <a:r>
              <a:rPr lang="sr-Latn-CS" smtClean="0"/>
              <a:t>Корисна за одре</a:t>
            </a:r>
            <a:r>
              <a:rPr lang="sr-Cyrl-CS" smtClean="0"/>
              <a:t>ђ</a:t>
            </a:r>
            <a:r>
              <a:rPr lang="sr-Latn-CS" smtClean="0"/>
              <a:t>ивање типа АЛ</a:t>
            </a:r>
          </a:p>
          <a:p>
            <a:r>
              <a:rPr lang="sr-Latn-CS" smtClean="0"/>
              <a:t>Корисна због прогнозе</a:t>
            </a:r>
          </a:p>
          <a:p>
            <a:r>
              <a:rPr lang="sr-Latn-CS" smtClean="0"/>
              <a:t>АЛ постоји ако је присутно </a:t>
            </a:r>
            <a:r>
              <a:rPr lang="en-GB" smtClean="0"/>
              <a:t>&gt; 20% </a:t>
            </a:r>
            <a:r>
              <a:rPr lang="pl-PL" smtClean="0"/>
              <a:t>бласт</a:t>
            </a:r>
            <a:r>
              <a:rPr lang="sr-Latn-CS" smtClean="0"/>
              <a:t>а</a:t>
            </a:r>
            <a:r>
              <a:rPr lang="en-GB" smtClean="0"/>
              <a:t> </a:t>
            </a:r>
            <a:r>
              <a:rPr lang="sr-Latn-CS" smtClean="0"/>
              <a:t>у костној сржи</a:t>
            </a:r>
            <a:endParaRPr lang="en-GB" smtClean="0"/>
          </a:p>
        </p:txBody>
      </p:sp>
    </p:spTree>
  </p:cSld>
  <p:clrMapOvr>
    <a:masterClrMapping/>
  </p:clrMapOvr>
  <p:transition advTm="2884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ChangeArrowheads="1"/>
          </p:cNvSpPr>
          <p:nvPr/>
        </p:nvSpPr>
        <p:spPr bwMode="auto">
          <a:xfrm>
            <a:off x="179388" y="3140075"/>
            <a:ext cx="8713787" cy="3529013"/>
          </a:xfrm>
          <a:prstGeom prst="rect">
            <a:avLst/>
          </a:prstGeom>
          <a:solidFill>
            <a:srgbClr val="C0C0C0"/>
          </a:solidFill>
          <a:ln w="9525">
            <a:solidFill>
              <a:srgbClr val="000000"/>
            </a:solidFill>
            <a:miter lim="800000"/>
            <a:headEnd/>
            <a:tailEnd/>
          </a:ln>
        </p:spPr>
        <p:txBody>
          <a:bodyPr wrap="none" anchor="ctr"/>
          <a:lstStyle/>
          <a:p>
            <a:endParaRPr lang="en-US" sz="1800" b="1"/>
          </a:p>
        </p:txBody>
      </p:sp>
      <p:sp>
        <p:nvSpPr>
          <p:cNvPr id="32771" name="Rectangle 3"/>
          <p:cNvSpPr>
            <a:spLocks noGrp="1" noChangeArrowheads="1"/>
          </p:cNvSpPr>
          <p:nvPr>
            <p:ph type="body" idx="4294967295"/>
          </p:nvPr>
        </p:nvSpPr>
        <p:spPr>
          <a:xfrm>
            <a:off x="0" y="2349500"/>
            <a:ext cx="8785225" cy="4941888"/>
          </a:xfrm>
          <a:effectLst>
            <a:outerShdw dist="35921" dir="2700000" algn="ctr" rotWithShape="0">
              <a:srgbClr val="000000"/>
            </a:outerShdw>
          </a:effectLst>
        </p:spPr>
        <p:txBody>
          <a:bodyPr/>
          <a:lstStyle/>
          <a:p>
            <a:pPr marL="609600" indent="-609600">
              <a:lnSpc>
                <a:spcPct val="160000"/>
              </a:lnSpc>
              <a:defRPr/>
            </a:pPr>
            <a:r>
              <a:rPr lang="hr-HR" sz="2400" smtClean="0"/>
              <a:t>Поремећена продукција еритроцита:</a:t>
            </a:r>
          </a:p>
          <a:p>
            <a:pPr marL="609600" indent="-609600">
              <a:lnSpc>
                <a:spcPct val="160000"/>
              </a:lnSpc>
              <a:buFontTx/>
              <a:buNone/>
              <a:defRPr/>
            </a:pPr>
            <a:r>
              <a:rPr lang="hr-HR" sz="2000" smtClean="0">
                <a:solidFill>
                  <a:srgbClr val="FF9933"/>
                </a:solidFill>
              </a:rPr>
              <a:t>     - поремећај синтезе Хб:</a:t>
            </a:r>
          </a:p>
          <a:p>
            <a:pPr marL="609600" indent="-609600">
              <a:lnSpc>
                <a:spcPct val="160000"/>
              </a:lnSpc>
              <a:buFontTx/>
              <a:buNone/>
              <a:defRPr/>
            </a:pPr>
            <a:r>
              <a:rPr lang="hr-HR" sz="2000" smtClean="0">
                <a:solidFill>
                  <a:srgbClr val="FF9933"/>
                </a:solidFill>
              </a:rPr>
              <a:t>                 </a:t>
            </a:r>
            <a:r>
              <a:rPr lang="hr-HR" sz="2000" smtClean="0">
                <a:solidFill>
                  <a:srgbClr val="33CC33"/>
                </a:solidFill>
              </a:rPr>
              <a:t>- дефицит Фе</a:t>
            </a:r>
          </a:p>
          <a:p>
            <a:pPr marL="609600" indent="-609600">
              <a:lnSpc>
                <a:spcPct val="160000"/>
              </a:lnSpc>
              <a:buFontTx/>
              <a:buNone/>
              <a:defRPr/>
            </a:pPr>
            <a:r>
              <a:rPr lang="hr-HR" sz="2000" smtClean="0">
                <a:solidFill>
                  <a:srgbClr val="33CC33"/>
                </a:solidFill>
              </a:rPr>
              <a:t>                 - урођена атрансферинемија</a:t>
            </a:r>
          </a:p>
          <a:p>
            <a:pPr marL="609600" indent="-609600">
              <a:lnSpc>
                <a:spcPct val="160000"/>
              </a:lnSpc>
              <a:buFontTx/>
              <a:buNone/>
              <a:defRPr/>
            </a:pPr>
            <a:r>
              <a:rPr lang="hr-HR" sz="2000" smtClean="0">
                <a:solidFill>
                  <a:srgbClr val="33CC33"/>
                </a:solidFill>
              </a:rPr>
              <a:t>                 - таласемије (поремећај синтезе глобинских ланаца) </a:t>
            </a:r>
          </a:p>
          <a:p>
            <a:pPr marL="609600" indent="-609600">
              <a:lnSpc>
                <a:spcPct val="160000"/>
              </a:lnSpc>
              <a:buFontTx/>
              <a:buNone/>
              <a:defRPr/>
            </a:pPr>
            <a:r>
              <a:rPr lang="hr-HR" sz="2000" smtClean="0">
                <a:solidFill>
                  <a:srgbClr val="33CC33"/>
                </a:solidFill>
              </a:rPr>
              <a:t>                 - сидробластне анемије (поремећај синтезе ХЕМ-а)</a:t>
            </a:r>
          </a:p>
          <a:p>
            <a:pPr marL="609600" indent="-609600">
              <a:lnSpc>
                <a:spcPct val="160000"/>
              </a:lnSpc>
              <a:buFontTx/>
              <a:buNone/>
              <a:defRPr/>
            </a:pPr>
            <a:r>
              <a:rPr lang="hr-HR" sz="2000" smtClean="0">
                <a:solidFill>
                  <a:srgbClr val="FF9933"/>
                </a:solidFill>
              </a:rPr>
              <a:t>     </a:t>
            </a:r>
          </a:p>
        </p:txBody>
      </p:sp>
      <p:sp>
        <p:nvSpPr>
          <p:cNvPr id="32772" name="Rectangle 4"/>
          <p:cNvSpPr>
            <a:spLocks noGrp="1" noChangeArrowheads="1"/>
          </p:cNvSpPr>
          <p:nvPr>
            <p:ph type="title" idx="4294967295"/>
          </p:nvPr>
        </p:nvSpPr>
        <p:spPr>
          <a:xfrm>
            <a:off x="179388" y="1133475"/>
            <a:ext cx="8743950" cy="1143000"/>
          </a:xfrm>
          <a:effectLst>
            <a:outerShdw dist="35921" dir="2700000" algn="ctr" rotWithShape="0">
              <a:srgbClr val="000000"/>
            </a:outerShdw>
          </a:effectLst>
        </p:spPr>
        <p:txBody>
          <a:bodyPr/>
          <a:lstStyle/>
          <a:p>
            <a:pPr>
              <a:defRPr/>
            </a:pPr>
            <a:r>
              <a:rPr lang="hr-HR" sz="3200" b="1" smtClean="0">
                <a:solidFill>
                  <a:srgbClr val="FF0000"/>
                </a:solidFill>
              </a:rPr>
              <a:t>ПАТОФИЗИОЛОШКА </a:t>
            </a:r>
            <a:br>
              <a:rPr lang="hr-HR" sz="3200" b="1" smtClean="0">
                <a:solidFill>
                  <a:srgbClr val="FF0000"/>
                </a:solidFill>
              </a:rPr>
            </a:br>
            <a:r>
              <a:rPr lang="hr-HR" sz="3200" b="1" smtClean="0">
                <a:solidFill>
                  <a:srgbClr val="FF0000"/>
                </a:solidFill>
              </a:rPr>
              <a:t>КЛАСИФИКАЦИЈА АНЕМИЈА</a:t>
            </a:r>
            <a:endParaRPr lang="en-GB" sz="3200" b="1" smtClean="0">
              <a:solidFill>
                <a:srgbClr val="FF0000"/>
              </a:solidFill>
            </a:endParaRPr>
          </a:p>
        </p:txBody>
      </p:sp>
      <p:sp>
        <p:nvSpPr>
          <p:cNvPr id="32773" name="Rectangle 5"/>
          <p:cNvSpPr>
            <a:spLocks noChangeArrowheads="1"/>
          </p:cNvSpPr>
          <p:nvPr/>
        </p:nvSpPr>
        <p:spPr bwMode="auto">
          <a:xfrm flipV="1">
            <a:off x="971550" y="2349500"/>
            <a:ext cx="7345363" cy="73025"/>
          </a:xfrm>
          <a:prstGeom prst="rect">
            <a:avLst/>
          </a:prstGeom>
          <a:gradFill rotWithShape="1">
            <a:gsLst>
              <a:gs pos="0">
                <a:schemeClr val="accent2"/>
              </a:gs>
              <a:gs pos="100000">
                <a:schemeClr val="accent2">
                  <a:gamma/>
                  <a:shade val="46275"/>
                  <a:invGamma/>
                </a:schemeClr>
              </a:gs>
            </a:gsLst>
            <a:lin ang="0" scaled="1"/>
          </a:gradFill>
          <a:ln w="9525">
            <a:noFill/>
            <a:miter lim="800000"/>
            <a:headEnd/>
            <a:tailEnd/>
          </a:ln>
          <a:effectLst/>
        </p:spPr>
        <p:txBody>
          <a:bodyPr wrap="none" anchor="ctr"/>
          <a:lstStyle/>
          <a:p>
            <a:pPr>
              <a:defRPr/>
            </a:pPr>
            <a:endParaRPr lang="en-US" sz="1800" b="1">
              <a:latin typeface="Arial" charset="0"/>
            </a:endParaRPr>
          </a:p>
        </p:txBody>
      </p:sp>
    </p:spTree>
  </p:cSld>
  <p:clrMapOvr>
    <a:masterClrMapping/>
  </p:clrMapOvr>
  <p:transition advTm="38237"/>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6434" name="Picture 2"/>
          <p:cNvPicPr>
            <a:picLocks noChangeAspect="1" noChangeArrowheads="1"/>
          </p:cNvPicPr>
          <p:nvPr/>
        </p:nvPicPr>
        <p:blipFill>
          <a:blip r:embed="rId3" cstate="print"/>
          <a:srcRect/>
          <a:stretch>
            <a:fillRect/>
          </a:stretch>
        </p:blipFill>
        <p:spPr bwMode="auto">
          <a:xfrm>
            <a:off x="1116013" y="3933825"/>
            <a:ext cx="2735262" cy="2051050"/>
          </a:xfrm>
          <a:prstGeom prst="rect">
            <a:avLst/>
          </a:prstGeom>
          <a:noFill/>
          <a:ln w="9525">
            <a:noFill/>
            <a:miter lim="800000"/>
            <a:headEnd/>
            <a:tailEnd/>
          </a:ln>
        </p:spPr>
      </p:pic>
      <p:pic>
        <p:nvPicPr>
          <p:cNvPr id="146435" name="Picture 3"/>
          <p:cNvPicPr>
            <a:picLocks noChangeAspect="1" noChangeArrowheads="1"/>
          </p:cNvPicPr>
          <p:nvPr/>
        </p:nvPicPr>
        <p:blipFill>
          <a:blip r:embed="rId4" cstate="print"/>
          <a:srcRect/>
          <a:stretch>
            <a:fillRect/>
          </a:stretch>
        </p:blipFill>
        <p:spPr bwMode="auto">
          <a:xfrm>
            <a:off x="5219700" y="3933825"/>
            <a:ext cx="2736850" cy="2052638"/>
          </a:xfrm>
          <a:prstGeom prst="rect">
            <a:avLst/>
          </a:prstGeom>
          <a:noFill/>
          <a:ln w="9525">
            <a:noFill/>
            <a:miter lim="800000"/>
            <a:headEnd/>
            <a:tailEnd/>
          </a:ln>
        </p:spPr>
      </p:pic>
      <p:sp>
        <p:nvSpPr>
          <p:cNvPr id="146436" name="Rectangle 4"/>
          <p:cNvSpPr>
            <a:spLocks noChangeArrowheads="1"/>
          </p:cNvSpPr>
          <p:nvPr/>
        </p:nvSpPr>
        <p:spPr bwMode="auto">
          <a:xfrm>
            <a:off x="827088" y="1133475"/>
            <a:ext cx="7561262" cy="2647950"/>
          </a:xfrm>
          <a:prstGeom prst="rect">
            <a:avLst/>
          </a:prstGeom>
          <a:noFill/>
          <a:ln w="9525">
            <a:noFill/>
            <a:miter lim="800000"/>
            <a:headEnd/>
            <a:tailEnd/>
          </a:ln>
        </p:spPr>
        <p:txBody>
          <a:bodyPr anchor="b">
            <a:spAutoFit/>
          </a:bodyPr>
          <a:lstStyle/>
          <a:p>
            <a:pPr algn="ctr"/>
            <a:r>
              <a:rPr lang="en-US" sz="2400"/>
              <a:t>ХЛЛ</a:t>
            </a:r>
            <a:endParaRPr lang="sr-Latn-CS" sz="2400"/>
          </a:p>
          <a:p>
            <a:r>
              <a:rPr lang="sr-Latn-CS" sz="2400"/>
              <a:t>Хронична лимфоцитна леукемија</a:t>
            </a:r>
            <a:r>
              <a:rPr lang="sr-Cyrl-CS" sz="2400"/>
              <a:t> (</a:t>
            </a:r>
            <a:r>
              <a:rPr lang="sr-Latn-CS" sz="2400"/>
              <a:t>ХЛЛ</a:t>
            </a:r>
            <a:r>
              <a:rPr lang="en-US" sz="2400"/>
              <a:t>) </a:t>
            </a:r>
            <a:r>
              <a:rPr lang="sr-Latn-CS" sz="2400"/>
              <a:t>је малигна болест која настаје </a:t>
            </a:r>
            <a:r>
              <a:rPr lang="en-US" sz="2400"/>
              <a:t>прогресивном </a:t>
            </a:r>
            <a:r>
              <a:rPr lang="sr-Latn-CS" sz="2400"/>
              <a:t>акумулацијом клона </a:t>
            </a:r>
            <a:r>
              <a:rPr lang="en-US" sz="2400"/>
              <a:t>морфоло</a:t>
            </a:r>
            <a:r>
              <a:rPr lang="sr-Latn-CS" sz="2400"/>
              <a:t>ш</a:t>
            </a:r>
            <a:r>
              <a:rPr lang="en-US" sz="2400"/>
              <a:t>ки </a:t>
            </a:r>
            <a:r>
              <a:rPr lang="sr-Latn-CS" sz="2400"/>
              <a:t>зрелих, али имунски некомпетентних лимфоцита у костној сржи, периферној крви, лимфним нодусима, слезини и другим органима</a:t>
            </a:r>
            <a:r>
              <a:rPr lang="sr-Latn-CS"/>
              <a:t> </a:t>
            </a:r>
          </a:p>
        </p:txBody>
      </p:sp>
      <p:sp>
        <p:nvSpPr>
          <p:cNvPr id="146437" name="Text Box 5"/>
          <p:cNvSpPr txBox="1">
            <a:spLocks noChangeArrowheads="1"/>
          </p:cNvSpPr>
          <p:nvPr/>
        </p:nvSpPr>
        <p:spPr bwMode="auto">
          <a:xfrm>
            <a:off x="690563" y="5959475"/>
            <a:ext cx="3429000" cy="457200"/>
          </a:xfrm>
          <a:prstGeom prst="rect">
            <a:avLst/>
          </a:prstGeom>
          <a:noFill/>
          <a:ln w="9525">
            <a:noFill/>
            <a:miter lim="800000"/>
            <a:headEnd/>
            <a:tailEnd/>
          </a:ln>
        </p:spPr>
        <p:txBody>
          <a:bodyPr>
            <a:spAutoFit/>
          </a:bodyPr>
          <a:lstStyle/>
          <a:p>
            <a:pPr algn="ctr" eaLnBrk="0" hangingPunct="0">
              <a:spcBef>
                <a:spcPct val="50000"/>
              </a:spcBef>
            </a:pPr>
            <a:r>
              <a:rPr lang="sr-Cyrl-CS" sz="2400" b="1"/>
              <a:t>Периферни размаз</a:t>
            </a:r>
            <a:endParaRPr lang="en-GB" sz="2400" b="1"/>
          </a:p>
        </p:txBody>
      </p:sp>
      <p:sp>
        <p:nvSpPr>
          <p:cNvPr id="146438" name="Text Box 6"/>
          <p:cNvSpPr txBox="1">
            <a:spLocks noChangeArrowheads="1"/>
          </p:cNvSpPr>
          <p:nvPr/>
        </p:nvSpPr>
        <p:spPr bwMode="auto">
          <a:xfrm>
            <a:off x="4887913" y="5961063"/>
            <a:ext cx="3460750" cy="457200"/>
          </a:xfrm>
          <a:prstGeom prst="rect">
            <a:avLst/>
          </a:prstGeom>
          <a:noFill/>
          <a:ln w="9525">
            <a:noFill/>
            <a:miter lim="800000"/>
            <a:headEnd/>
            <a:tailEnd/>
          </a:ln>
        </p:spPr>
        <p:txBody>
          <a:bodyPr>
            <a:spAutoFit/>
          </a:bodyPr>
          <a:lstStyle/>
          <a:p>
            <a:pPr algn="ctr" eaLnBrk="0" hangingPunct="0">
              <a:spcBef>
                <a:spcPct val="50000"/>
              </a:spcBef>
            </a:pPr>
            <a:r>
              <a:rPr lang="sr-Cyrl-CS" sz="2400" b="1"/>
              <a:t>Аспират костне сржи</a:t>
            </a:r>
            <a:endParaRPr lang="en-GB" sz="2400" b="1"/>
          </a:p>
        </p:txBody>
      </p:sp>
    </p:spTree>
  </p:cSld>
  <p:clrMapOvr>
    <a:masterClrMapping/>
  </p:clrMapOvr>
  <p:transition advTm="26077"/>
  <p:timing>
    <p:tnLst>
      <p:par>
        <p:cT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2"/>
          <p:cNvSpPr>
            <a:spLocks noGrp="1" noChangeArrowheads="1"/>
          </p:cNvSpPr>
          <p:nvPr>
            <p:ph type="title"/>
          </p:nvPr>
        </p:nvSpPr>
        <p:spPr>
          <a:xfrm>
            <a:off x="539750" y="1125538"/>
            <a:ext cx="8229600" cy="1077912"/>
          </a:xfrm>
          <a:noFill/>
        </p:spPr>
        <p:txBody>
          <a:bodyPr anchor="b"/>
          <a:lstStyle/>
          <a:p>
            <a:r>
              <a:rPr lang="sr-Cyrl-CS" u="sng" smtClean="0"/>
              <a:t>Карактеристике болести</a:t>
            </a:r>
            <a:endParaRPr lang="en-GB" u="sng" smtClean="0"/>
          </a:p>
        </p:txBody>
      </p:sp>
      <p:sp>
        <p:nvSpPr>
          <p:cNvPr id="147459" name="Rectangle 3"/>
          <p:cNvSpPr>
            <a:spLocks noChangeArrowheads="1"/>
          </p:cNvSpPr>
          <p:nvPr/>
        </p:nvSpPr>
        <p:spPr bwMode="auto">
          <a:xfrm>
            <a:off x="539750" y="1916113"/>
            <a:ext cx="8229600" cy="4525962"/>
          </a:xfrm>
          <a:prstGeom prst="rect">
            <a:avLst/>
          </a:prstGeom>
          <a:noFill/>
          <a:ln w="9525">
            <a:noFill/>
            <a:miter lim="800000"/>
            <a:headEnd/>
            <a:tailEnd/>
          </a:ln>
        </p:spPr>
        <p:txBody>
          <a:bodyPr/>
          <a:lstStyle/>
          <a:p>
            <a:pPr marL="285750" indent="-285750" eaLnBrk="0" hangingPunct="0">
              <a:spcBef>
                <a:spcPct val="20000"/>
              </a:spcBef>
              <a:spcAft>
                <a:spcPct val="50000"/>
              </a:spcAft>
              <a:buFontTx/>
              <a:buChar char="•"/>
            </a:pPr>
            <a:endParaRPr lang="sr-Latn-CS" sz="2800">
              <a:solidFill>
                <a:srgbClr val="FFFF00"/>
              </a:solidFill>
              <a:latin typeface="Albertus Medium" charset="0"/>
            </a:endParaRPr>
          </a:p>
          <a:p>
            <a:pPr marL="285750" indent="-285750" eaLnBrk="0" hangingPunct="0">
              <a:spcBef>
                <a:spcPct val="20000"/>
              </a:spcBef>
              <a:buFontTx/>
              <a:buChar char="•"/>
            </a:pPr>
            <a:r>
              <a:rPr lang="sr-Latn-CS" sz="3200"/>
              <a:t>Најчешћа адултна леукемија (</a:t>
            </a:r>
            <a:r>
              <a:rPr lang="en-GB" sz="3200"/>
              <a:t>25% </a:t>
            </a:r>
            <a:r>
              <a:rPr lang="sr-Latn-CS" sz="3200"/>
              <a:t>свих леукемија</a:t>
            </a:r>
            <a:r>
              <a:rPr lang="en-GB" sz="3200"/>
              <a:t>)</a:t>
            </a:r>
          </a:p>
          <a:p>
            <a:pPr marL="285750" indent="-285750" eaLnBrk="0" hangingPunct="0">
              <a:spcBef>
                <a:spcPct val="20000"/>
              </a:spcBef>
              <a:buFontTx/>
              <a:buChar char="•"/>
            </a:pPr>
            <a:r>
              <a:rPr lang="en-GB" sz="3200"/>
              <a:t>Медиан</a:t>
            </a:r>
            <a:r>
              <a:rPr lang="sr-Latn-CS" sz="3200"/>
              <a:t>а</a:t>
            </a:r>
            <a:r>
              <a:rPr lang="en-GB" sz="3200"/>
              <a:t> </a:t>
            </a:r>
            <a:r>
              <a:rPr lang="sr-Latn-CS" sz="3200"/>
              <a:t>старости</a:t>
            </a:r>
            <a:r>
              <a:rPr lang="en-GB" sz="3200"/>
              <a:t> = 65 </a:t>
            </a:r>
            <a:r>
              <a:rPr lang="sr-Latn-CS" sz="3200"/>
              <a:t>година</a:t>
            </a:r>
            <a:r>
              <a:rPr lang="en-GB" sz="3200"/>
              <a:t> (15% &lt;50 </a:t>
            </a:r>
            <a:r>
              <a:rPr lang="sr-Latn-CS" sz="3200"/>
              <a:t>година</a:t>
            </a:r>
            <a:r>
              <a:rPr lang="en-GB" sz="3200"/>
              <a:t>)</a:t>
            </a:r>
            <a:endParaRPr lang="sr-Latn-CS" sz="3200"/>
          </a:p>
          <a:p>
            <a:pPr marL="285750" indent="-285750" eaLnBrk="0" hangingPunct="0">
              <a:spcBef>
                <a:spcPct val="20000"/>
              </a:spcBef>
              <a:buFontTx/>
              <a:buChar char="•"/>
            </a:pPr>
            <a:r>
              <a:rPr lang="sr-Latn-CS" sz="3200"/>
              <a:t>Мушкарци </a:t>
            </a:r>
            <a:r>
              <a:rPr lang="en-GB" sz="3200"/>
              <a:t>: </a:t>
            </a:r>
            <a:r>
              <a:rPr lang="sr-Latn-CS" sz="3200"/>
              <a:t>жене</a:t>
            </a:r>
            <a:r>
              <a:rPr lang="en-GB" sz="3200"/>
              <a:t> = 2:1</a:t>
            </a:r>
            <a:endParaRPr lang="sr-Latn-CS" sz="3200"/>
          </a:p>
          <a:p>
            <a:pPr marL="285750" indent="-285750" eaLnBrk="0" hangingPunct="0">
              <a:spcBef>
                <a:spcPct val="20000"/>
              </a:spcBef>
              <a:buFontTx/>
              <a:buChar char="•"/>
            </a:pPr>
            <a:r>
              <a:rPr lang="sr-Latn-CS" sz="3200"/>
              <a:t>Испољава се најчешће лимфоцитозом, увећањем лимфних нодуса и слезине</a:t>
            </a:r>
            <a:endParaRPr lang="en-GB" sz="3200"/>
          </a:p>
        </p:txBody>
      </p:sp>
    </p:spTree>
  </p:cSld>
  <p:clrMapOvr>
    <a:masterClrMapping/>
  </p:clrMapOvr>
  <p:transition advTm="7679"/>
  <p:timing>
    <p:tnLst>
      <p:par>
        <p:cTn id="1" dur="indefinite" restart="never" nodeType="tmRoot"/>
      </p:par>
    </p:tn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2610" name="Rectangle 2"/>
          <p:cNvSpPr>
            <a:spLocks noGrp="1" noChangeArrowheads="1"/>
          </p:cNvSpPr>
          <p:nvPr>
            <p:ph type="title"/>
          </p:nvPr>
        </p:nvSpPr>
        <p:spPr>
          <a:xfrm>
            <a:off x="468313" y="620713"/>
            <a:ext cx="8229600" cy="1143000"/>
          </a:xfrm>
        </p:spPr>
        <p:txBody>
          <a:bodyPr/>
          <a:lstStyle/>
          <a:p>
            <a:pPr>
              <a:defRPr/>
            </a:pPr>
            <a:r>
              <a:rPr lang="sr-Cyrl-CS" u="sng" smtClean="0">
                <a:effectLst>
                  <a:outerShdw blurRad="38100" dist="38100" dir="2700000" algn="tl">
                    <a:srgbClr val="C0C0C0"/>
                  </a:outerShdw>
                </a:effectLst>
              </a:rPr>
              <a:t>Клиничка слика и ток болести</a:t>
            </a:r>
            <a:endParaRPr lang="en-GB" u="sng" smtClean="0">
              <a:effectLst>
                <a:outerShdw blurRad="38100" dist="38100" dir="2700000" algn="tl">
                  <a:srgbClr val="C0C0C0"/>
                </a:outerShdw>
              </a:effectLst>
            </a:endParaRPr>
          </a:p>
        </p:txBody>
      </p:sp>
      <p:sp>
        <p:nvSpPr>
          <p:cNvPr id="148483" name="Rectangle 3"/>
          <p:cNvSpPr>
            <a:spLocks noChangeArrowheads="1"/>
          </p:cNvSpPr>
          <p:nvPr/>
        </p:nvSpPr>
        <p:spPr bwMode="auto">
          <a:xfrm>
            <a:off x="323850" y="1628775"/>
            <a:ext cx="8604250" cy="4525963"/>
          </a:xfrm>
          <a:prstGeom prst="rect">
            <a:avLst/>
          </a:prstGeom>
          <a:noFill/>
          <a:ln w="9525">
            <a:noFill/>
            <a:miter lim="800000"/>
            <a:headEnd/>
            <a:tailEnd/>
          </a:ln>
        </p:spPr>
        <p:txBody>
          <a:bodyPr/>
          <a:lstStyle/>
          <a:p>
            <a:pPr marL="285750" indent="-285750" eaLnBrk="0" hangingPunct="0">
              <a:spcBef>
                <a:spcPct val="20000"/>
              </a:spcBef>
              <a:buFontTx/>
              <a:buChar char="•"/>
              <a:tabLst>
                <a:tab pos="2949575" algn="l"/>
                <a:tab pos="4286250" algn="l"/>
              </a:tabLst>
            </a:pPr>
            <a:r>
              <a:rPr lang="sr-Latn-CS" dirty="0"/>
              <a:t>Без симптома у тренутку постављања дијагнозе и кроз дужи период</a:t>
            </a:r>
          </a:p>
          <a:p>
            <a:pPr marL="285750" indent="-285750" eaLnBrk="0" hangingPunct="0">
              <a:spcBef>
                <a:spcPct val="20000"/>
              </a:spcBef>
              <a:buFontTx/>
              <a:buChar char="•"/>
              <a:tabLst>
                <a:tab pos="2949575" algn="l"/>
                <a:tab pos="4286250" algn="l"/>
              </a:tabLst>
            </a:pPr>
            <a:r>
              <a:rPr lang="sr-Latn-CS" dirty="0"/>
              <a:t>Дијагноза обично случајна</a:t>
            </a:r>
          </a:p>
          <a:p>
            <a:pPr marL="285750" indent="-285750" eaLnBrk="0" hangingPunct="0">
              <a:spcBef>
                <a:spcPct val="20000"/>
              </a:spcBef>
              <a:buFontTx/>
              <a:buChar char="•"/>
              <a:tabLst>
                <a:tab pos="2949575" algn="l"/>
                <a:tab pos="4286250" algn="l"/>
              </a:tabLst>
            </a:pPr>
            <a:r>
              <a:rPr lang="sr-Latn-CS" dirty="0"/>
              <a:t>Почетни симптоми</a:t>
            </a:r>
            <a:r>
              <a:rPr lang="en-GB" dirty="0"/>
              <a:t>:</a:t>
            </a:r>
            <a:endParaRPr lang="sr-Cyrl-CS" dirty="0"/>
          </a:p>
          <a:p>
            <a:pPr marL="285750" indent="-285750" eaLnBrk="0" hangingPunct="0">
              <a:spcBef>
                <a:spcPct val="20000"/>
              </a:spcBef>
              <a:tabLst>
                <a:tab pos="2949575" algn="l"/>
                <a:tab pos="4286250" algn="l"/>
              </a:tabLst>
            </a:pPr>
            <a:r>
              <a:rPr lang="sr-Cyrl-CS" dirty="0"/>
              <a:t>    </a:t>
            </a:r>
            <a:r>
              <a:rPr lang="en-GB" dirty="0"/>
              <a:t>	</a:t>
            </a:r>
            <a:r>
              <a:rPr lang="sr-Latn-CS" dirty="0"/>
              <a:t>увећање лимфних чворова или анемија</a:t>
            </a:r>
            <a:endParaRPr lang="en-GB" dirty="0"/>
          </a:p>
          <a:p>
            <a:pPr marL="285750" indent="-285750" eaLnBrk="0" hangingPunct="0">
              <a:spcBef>
                <a:spcPct val="20000"/>
              </a:spcBef>
              <a:buFontTx/>
              <a:buChar char="•"/>
              <a:tabLst>
                <a:tab pos="2949575" algn="l"/>
                <a:tab pos="4286250" algn="l"/>
              </a:tabLst>
            </a:pPr>
            <a:r>
              <a:rPr lang="en-GB" dirty="0" err="1"/>
              <a:t>Прогреси</a:t>
            </a:r>
            <a:r>
              <a:rPr lang="sr-Latn-CS" dirty="0"/>
              <a:t>ја</a:t>
            </a:r>
            <a:r>
              <a:rPr lang="en-GB" dirty="0"/>
              <a:t>: 	</a:t>
            </a:r>
            <a:r>
              <a:rPr lang="sr-Latn-CS" dirty="0"/>
              <a:t>инфилтрација костне сржи</a:t>
            </a:r>
            <a:r>
              <a:rPr lang="en-GB" dirty="0"/>
              <a:t/>
            </a:r>
            <a:br>
              <a:rPr lang="en-GB" dirty="0"/>
            </a:br>
            <a:r>
              <a:rPr lang="en-GB" dirty="0"/>
              <a:t>	</a:t>
            </a:r>
            <a:r>
              <a:rPr lang="sr-Latn-CS" dirty="0"/>
              <a:t>повећана склоност инфекцијама</a:t>
            </a:r>
          </a:p>
          <a:p>
            <a:pPr marL="285750" indent="-285750" eaLnBrk="0" hangingPunct="0">
              <a:spcBef>
                <a:spcPct val="20000"/>
              </a:spcBef>
              <a:buFontTx/>
              <a:buChar char="•"/>
              <a:tabLst>
                <a:tab pos="2949575" algn="l"/>
                <a:tab pos="4286250" algn="l"/>
              </a:tabLst>
            </a:pPr>
            <a:r>
              <a:rPr lang="sr-Latn-CS" dirty="0"/>
              <a:t>Са напредовањем болести се увећава хипогамаглобулинемија</a:t>
            </a:r>
            <a:r>
              <a:rPr lang="en-GB" dirty="0"/>
              <a:t> </a:t>
            </a:r>
            <a:endParaRPr lang="sr-Latn-CS" dirty="0"/>
          </a:p>
          <a:p>
            <a:pPr marL="285750" indent="-285750" eaLnBrk="0" hangingPunct="0">
              <a:spcBef>
                <a:spcPct val="20000"/>
              </a:spcBef>
              <a:buFontTx/>
              <a:buChar char="•"/>
              <a:tabLst>
                <a:tab pos="2949575" algn="l"/>
                <a:tab pos="4286250" algn="l"/>
              </a:tabLst>
            </a:pPr>
            <a:r>
              <a:rPr lang="sr-Latn-CS" dirty="0"/>
              <a:t>К</a:t>
            </a:r>
            <a:r>
              <a:rPr lang="en-GB" dirty="0" err="1"/>
              <a:t>омпли</a:t>
            </a:r>
            <a:r>
              <a:rPr lang="sr-Latn-CS" dirty="0"/>
              <a:t>кације</a:t>
            </a:r>
            <a:r>
              <a:rPr lang="en-GB" dirty="0"/>
              <a:t>:	</a:t>
            </a:r>
            <a:r>
              <a:rPr lang="en-GB" dirty="0" err="1"/>
              <a:t>аутоимун</a:t>
            </a:r>
            <a:r>
              <a:rPr lang="sr-Latn-CS" dirty="0"/>
              <a:t>и</a:t>
            </a:r>
            <a:r>
              <a:rPr lang="en-GB" dirty="0"/>
              <a:t> </a:t>
            </a:r>
            <a:r>
              <a:rPr lang="sr-Latn-CS" dirty="0"/>
              <a:t>феномени,                                                                                                                                                                                    </a:t>
            </a:r>
            <a:endParaRPr lang="sr-Cyrl-CS" dirty="0"/>
          </a:p>
          <a:p>
            <a:pPr marL="285750" indent="-285750" eaLnBrk="0" hangingPunct="0">
              <a:spcBef>
                <a:spcPct val="20000"/>
              </a:spcBef>
              <a:tabLst>
                <a:tab pos="2949575" algn="l"/>
                <a:tab pos="4286250" algn="l"/>
              </a:tabLst>
            </a:pPr>
            <a:r>
              <a:rPr lang="sr-Cyrl-CS" dirty="0"/>
              <a:t>                                 </a:t>
            </a:r>
            <a:r>
              <a:rPr lang="sr-Latn-CS" dirty="0"/>
              <a:t>Рихтерова трансформација,                    </a:t>
            </a:r>
            <a:r>
              <a:rPr lang="sr-Cyrl-CS" dirty="0"/>
              <a:t> </a:t>
            </a:r>
          </a:p>
          <a:p>
            <a:pPr marL="285750" indent="-285750" eaLnBrk="0" hangingPunct="0">
              <a:spcBef>
                <a:spcPct val="20000"/>
              </a:spcBef>
              <a:tabLst>
                <a:tab pos="2949575" algn="l"/>
                <a:tab pos="4286250" algn="l"/>
              </a:tabLst>
            </a:pPr>
            <a:r>
              <a:rPr lang="sr-Cyrl-CS" dirty="0"/>
              <a:t>                      </a:t>
            </a:r>
            <a:r>
              <a:rPr lang="sr-Latn-CS" dirty="0"/>
              <a:t>	секундарни малигнитети                                  </a:t>
            </a:r>
            <a:r>
              <a:rPr lang="sr-Latn-CS" sz="3200" dirty="0"/>
              <a:t>                                                                                                                                                                                                                                            </a:t>
            </a:r>
          </a:p>
          <a:p>
            <a:pPr marL="285750" indent="-285750" eaLnBrk="0" hangingPunct="0">
              <a:spcBef>
                <a:spcPct val="20000"/>
              </a:spcBef>
              <a:spcAft>
                <a:spcPct val="50000"/>
              </a:spcAft>
              <a:buFontTx/>
              <a:buChar char="•"/>
              <a:tabLst>
                <a:tab pos="2949575" algn="l"/>
                <a:tab pos="4286250" algn="l"/>
              </a:tabLst>
            </a:pPr>
            <a:r>
              <a:rPr lang="sr-Latn-CS" sz="3200" dirty="0"/>
              <a:t> </a:t>
            </a:r>
            <a:endParaRPr lang="en-GB" sz="3200" dirty="0"/>
          </a:p>
        </p:txBody>
      </p:sp>
    </p:spTree>
  </p:cSld>
  <p:clrMapOvr>
    <a:masterClrMapping/>
  </p:clrMapOvr>
  <p:transition advTm="103486"/>
  <p:timing>
    <p:tnLst>
      <p:par>
        <p:cTn id="1" dur="indefinite" restart="never" nodeType="tmRoot"/>
      </p:par>
    </p:tn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2"/>
          <p:cNvSpPr>
            <a:spLocks noGrp="1" noChangeArrowheads="1"/>
          </p:cNvSpPr>
          <p:nvPr>
            <p:ph type="title"/>
          </p:nvPr>
        </p:nvSpPr>
        <p:spPr>
          <a:xfrm>
            <a:off x="611188" y="908050"/>
            <a:ext cx="8229600" cy="1143000"/>
          </a:xfrm>
          <a:noFill/>
        </p:spPr>
        <p:txBody>
          <a:bodyPr/>
          <a:lstStyle/>
          <a:p>
            <a:r>
              <a:rPr lang="sr-Cyrl-CS" u="sng" smtClean="0"/>
              <a:t>Дијагноза</a:t>
            </a:r>
            <a:r>
              <a:rPr lang="sr-Latn-CS" smtClean="0"/>
              <a:t> </a:t>
            </a:r>
            <a:endParaRPr lang="en-GB" smtClean="0"/>
          </a:p>
        </p:txBody>
      </p:sp>
      <p:sp>
        <p:nvSpPr>
          <p:cNvPr id="149507" name="Rectangle 3"/>
          <p:cNvSpPr>
            <a:spLocks noChangeArrowheads="1"/>
          </p:cNvSpPr>
          <p:nvPr/>
        </p:nvSpPr>
        <p:spPr bwMode="auto">
          <a:xfrm>
            <a:off x="539750" y="2636838"/>
            <a:ext cx="8229600" cy="4525962"/>
          </a:xfrm>
          <a:prstGeom prst="rect">
            <a:avLst/>
          </a:prstGeom>
          <a:noFill/>
          <a:ln w="9525">
            <a:noFill/>
            <a:miter lim="800000"/>
            <a:headEnd/>
            <a:tailEnd/>
          </a:ln>
        </p:spPr>
        <p:txBody>
          <a:bodyPr/>
          <a:lstStyle/>
          <a:p>
            <a:pPr marL="285750" indent="-285750" eaLnBrk="0" hangingPunct="0">
              <a:spcBef>
                <a:spcPct val="20000"/>
              </a:spcBef>
              <a:spcAft>
                <a:spcPct val="50000"/>
              </a:spcAft>
              <a:buFontTx/>
              <a:buChar char="•"/>
            </a:pPr>
            <a:r>
              <a:rPr lang="sr-Cyrl-CS" sz="2800" dirty="0"/>
              <a:t>Лимфоцитоза у периферној крви</a:t>
            </a:r>
            <a:r>
              <a:rPr lang="en-GB" sz="2800" dirty="0">
                <a:latin typeface="Albertus Medium" charset="0"/>
              </a:rPr>
              <a:t> </a:t>
            </a:r>
            <a:r>
              <a:rPr lang="sr-Latn-CS" sz="2800" dirty="0">
                <a:latin typeface="Albertus Medium" charset="0"/>
              </a:rPr>
              <a:t>                         </a:t>
            </a:r>
            <a:r>
              <a:rPr lang="en-GB" sz="2800" dirty="0" smtClean="0">
                <a:latin typeface="Albertus Medium" charset="0"/>
              </a:rPr>
              <a:t>&gt;</a:t>
            </a:r>
            <a:r>
              <a:rPr lang="sr-Latn-CS" sz="2800" dirty="0" smtClean="0">
                <a:latin typeface="Albertus Medium" charset="0"/>
              </a:rPr>
              <a:t> </a:t>
            </a:r>
            <a:r>
              <a:rPr lang="en-GB" sz="2800" dirty="0">
                <a:latin typeface="Albertus Medium" charset="0"/>
              </a:rPr>
              <a:t>5×10</a:t>
            </a:r>
            <a:r>
              <a:rPr lang="en-GB" sz="2800" baseline="30000" dirty="0">
                <a:latin typeface="Albertus Medium" charset="0"/>
              </a:rPr>
              <a:t>9</a:t>
            </a:r>
            <a:r>
              <a:rPr lang="en-GB" sz="2800" dirty="0">
                <a:latin typeface="Albertus Medium" charset="0"/>
              </a:rPr>
              <a:t>/L </a:t>
            </a:r>
            <a:endParaRPr lang="sr-Cyrl-CS" sz="2800" dirty="0" smtClean="0">
              <a:latin typeface="Albertus Medium" charset="0"/>
            </a:endParaRPr>
          </a:p>
          <a:p>
            <a:pPr marL="285750" indent="-285750" eaLnBrk="0" hangingPunct="0">
              <a:spcBef>
                <a:spcPct val="20000"/>
              </a:spcBef>
              <a:spcAft>
                <a:spcPct val="50000"/>
              </a:spcAft>
              <a:buFontTx/>
              <a:buChar char="•"/>
            </a:pPr>
            <a:r>
              <a:rPr lang="sr-Cyrl-CS" sz="2800" dirty="0" smtClean="0"/>
              <a:t>Карактеристични </a:t>
            </a:r>
            <a:r>
              <a:rPr lang="sr-Cyrl-CS" sz="2800" dirty="0"/>
              <a:t>имунофенотип</a:t>
            </a:r>
            <a:r>
              <a:rPr lang="en-GB" sz="2800" dirty="0">
                <a:latin typeface="Albertus Medium" charset="0"/>
              </a:rPr>
              <a:t>: </a:t>
            </a:r>
            <a:endParaRPr lang="sr-Latn-CS" sz="2800" dirty="0">
              <a:latin typeface="Albertus Medium" charset="0"/>
            </a:endParaRPr>
          </a:p>
          <a:p>
            <a:pPr marL="285750" indent="-285750" eaLnBrk="0" hangingPunct="0">
              <a:spcBef>
                <a:spcPct val="20000"/>
              </a:spcBef>
            </a:pPr>
            <a:r>
              <a:rPr lang="sr-Latn-CS" sz="2800" dirty="0">
                <a:latin typeface="Albertus Medium" charset="0"/>
              </a:rPr>
              <a:t>   </a:t>
            </a:r>
            <a:r>
              <a:rPr lang="en-GB" sz="2800" dirty="0" err="1">
                <a:latin typeface="Albertus Medium" charset="0"/>
              </a:rPr>
              <a:t>sIg</a:t>
            </a:r>
            <a:r>
              <a:rPr lang="en-GB" sz="2800" dirty="0">
                <a:latin typeface="Albertus Medium" charset="0"/>
              </a:rPr>
              <a:t> (</a:t>
            </a:r>
            <a:r>
              <a:rPr lang="sr-Latn-CS" sz="2800" dirty="0">
                <a:latin typeface="Albertus Medium" charset="0"/>
              </a:rPr>
              <a:t>slabo</a:t>
            </a:r>
            <a:r>
              <a:rPr lang="en-GB" sz="2800" dirty="0">
                <a:latin typeface="Albertus Medium" charset="0"/>
              </a:rPr>
              <a:t>), CD5+, CD19+</a:t>
            </a:r>
            <a:r>
              <a:rPr lang="sr-Latn-CS" sz="2800" dirty="0">
                <a:latin typeface="Albertus Medium" charset="0"/>
              </a:rPr>
              <a:t>, CD20+, CD21+,</a:t>
            </a:r>
            <a:r>
              <a:rPr lang="en-GB" sz="2800" dirty="0">
                <a:latin typeface="Albertus Medium" charset="0"/>
              </a:rPr>
              <a:t> CD23+, FMC7</a:t>
            </a:r>
            <a:r>
              <a:rPr lang="en-GB" sz="2800" dirty="0"/>
              <a:t>­</a:t>
            </a:r>
            <a:r>
              <a:rPr lang="en-GB" sz="2800" dirty="0">
                <a:latin typeface="Albertus Medium" charset="0"/>
              </a:rPr>
              <a:t>, CD79b+ (</a:t>
            </a:r>
            <a:r>
              <a:rPr lang="sr-Latn-CS" sz="2800" dirty="0">
                <a:latin typeface="Albertus Medium" charset="0"/>
              </a:rPr>
              <a:t>slabo</a:t>
            </a:r>
            <a:r>
              <a:rPr lang="en-GB" sz="2800" dirty="0">
                <a:latin typeface="Albertus Medium" charset="0"/>
              </a:rPr>
              <a:t>), </a:t>
            </a:r>
          </a:p>
          <a:p>
            <a:pPr marL="285750" indent="-285750" eaLnBrk="0" hangingPunct="0">
              <a:spcBef>
                <a:spcPct val="20000"/>
              </a:spcBef>
              <a:spcAft>
                <a:spcPct val="15000"/>
              </a:spcAft>
            </a:pPr>
            <a:endParaRPr lang="en-GB" sz="2800" dirty="0">
              <a:latin typeface="Albertus Medium" charset="0"/>
            </a:endParaRPr>
          </a:p>
        </p:txBody>
      </p:sp>
    </p:spTree>
  </p:cSld>
  <p:clrMapOvr>
    <a:masterClrMapping/>
  </p:clrMapOvr>
  <p:transition advTm="21515"/>
  <p:timing>
    <p:tnLst>
      <p:par>
        <p:cTn id="1" dur="indefinite" restart="never" nodeType="tmRoot"/>
      </p:par>
    </p:tn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0530" name="Picture 2"/>
          <p:cNvPicPr>
            <a:picLocks noChangeAspect="1" noChangeArrowheads="1"/>
          </p:cNvPicPr>
          <p:nvPr/>
        </p:nvPicPr>
        <p:blipFill>
          <a:blip r:embed="rId3" cstate="print"/>
          <a:srcRect/>
          <a:stretch>
            <a:fillRect/>
          </a:stretch>
        </p:blipFill>
        <p:spPr bwMode="auto">
          <a:xfrm>
            <a:off x="0" y="0"/>
            <a:ext cx="9144000" cy="6165850"/>
          </a:xfrm>
          <a:prstGeom prst="rect">
            <a:avLst/>
          </a:prstGeom>
          <a:noFill/>
          <a:ln w="9525">
            <a:noFill/>
            <a:miter lim="800000"/>
            <a:headEnd/>
            <a:tailEnd/>
          </a:ln>
        </p:spPr>
      </p:pic>
      <p:sp>
        <p:nvSpPr>
          <p:cNvPr id="150531" name="Text Box 3"/>
          <p:cNvSpPr txBox="1">
            <a:spLocks noChangeArrowheads="1"/>
          </p:cNvSpPr>
          <p:nvPr/>
        </p:nvSpPr>
        <p:spPr bwMode="auto">
          <a:xfrm>
            <a:off x="1258888" y="6237288"/>
            <a:ext cx="7239000" cy="457200"/>
          </a:xfrm>
          <a:prstGeom prst="rect">
            <a:avLst/>
          </a:prstGeom>
          <a:noFill/>
          <a:ln w="9525">
            <a:noFill/>
            <a:miter lim="800000"/>
            <a:headEnd/>
            <a:tailEnd/>
          </a:ln>
        </p:spPr>
        <p:txBody>
          <a:bodyPr>
            <a:spAutoFit/>
          </a:bodyPr>
          <a:lstStyle/>
          <a:p>
            <a:pPr algn="ctr" eaLnBrk="0" hangingPunct="0">
              <a:spcBef>
                <a:spcPct val="50000"/>
              </a:spcBef>
            </a:pPr>
            <a:r>
              <a:rPr lang="fr-FR" altLang="fr-FR" sz="2400" b="1"/>
              <a:t>HLL    CD5+, CD23+, FMC7-, CD79b-</a:t>
            </a:r>
            <a:endParaRPr lang="fr-FR" altLang="fr-FR" sz="2400"/>
          </a:p>
        </p:txBody>
      </p:sp>
    </p:spTree>
  </p:cSld>
  <p:clrMapOvr>
    <a:masterClrMapping/>
  </p:clrMapOvr>
  <p:transition advTm="3585"/>
  <p:timing>
    <p:tnLst>
      <p:par>
        <p:cTn id="1" dur="indefinite" restart="never" nodeType="tmRoot"/>
      </p:par>
    </p:tn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Rectangle 2"/>
          <p:cNvSpPr>
            <a:spLocks noChangeArrowheads="1"/>
          </p:cNvSpPr>
          <p:nvPr/>
        </p:nvSpPr>
        <p:spPr bwMode="auto">
          <a:xfrm>
            <a:off x="323850" y="1354138"/>
            <a:ext cx="8496300" cy="2282825"/>
          </a:xfrm>
          <a:prstGeom prst="rect">
            <a:avLst/>
          </a:prstGeom>
          <a:noFill/>
          <a:ln w="9525">
            <a:noFill/>
            <a:miter lim="800000"/>
            <a:headEnd/>
            <a:tailEnd/>
          </a:ln>
        </p:spPr>
        <p:txBody>
          <a:bodyPr anchor="b">
            <a:spAutoFit/>
          </a:bodyPr>
          <a:lstStyle/>
          <a:p>
            <a:pPr algn="ctr"/>
            <a:r>
              <a:rPr lang="en-US" sz="2400"/>
              <a:t>ХГЛ</a:t>
            </a:r>
            <a:endParaRPr lang="sr-Latn-CS" sz="2400"/>
          </a:p>
          <a:p>
            <a:r>
              <a:rPr lang="sr-Latn-CS" sz="2400"/>
              <a:t>Хронична </a:t>
            </a:r>
            <a:r>
              <a:rPr lang="en-US" sz="2400"/>
              <a:t>мијелоидна </a:t>
            </a:r>
            <a:r>
              <a:rPr lang="sr-Latn-CS" sz="2400"/>
              <a:t>леукемија</a:t>
            </a:r>
            <a:r>
              <a:rPr lang="sr-Cyrl-CS" sz="2400"/>
              <a:t> (</a:t>
            </a:r>
            <a:r>
              <a:rPr lang="sr-Latn-CS" sz="2400"/>
              <a:t>Х</a:t>
            </a:r>
            <a:r>
              <a:rPr lang="en-US" sz="2400"/>
              <a:t>Г</a:t>
            </a:r>
            <a:r>
              <a:rPr lang="sr-Latn-CS" sz="2400"/>
              <a:t>Л</a:t>
            </a:r>
            <a:r>
              <a:rPr lang="en-US" sz="2400"/>
              <a:t>) </a:t>
            </a:r>
            <a:r>
              <a:rPr lang="sr-Latn-CS" sz="2400"/>
              <a:t>је </a:t>
            </a:r>
            <a:r>
              <a:rPr lang="en-US" sz="2400"/>
              <a:t>мијелопролиферативна болест коју</a:t>
            </a:r>
            <a:r>
              <a:rPr lang="sr-Cyrl-CS" sz="2400"/>
              <a:t> </a:t>
            </a:r>
            <a:r>
              <a:rPr lang="en-US" sz="2400"/>
              <a:t>карактери</a:t>
            </a:r>
            <a:r>
              <a:rPr lang="sr-Latn-CS" sz="2400"/>
              <a:t>ше клонска пролиферација хематопоезних ћелија крви и костне сржи што доводи до пораста свих циркулишућих лоза у крви  </a:t>
            </a:r>
          </a:p>
          <a:p>
            <a:r>
              <a:rPr lang="sr-Latn-CS" sz="2400"/>
              <a:t>(осим лимфоцита). </a:t>
            </a:r>
          </a:p>
        </p:txBody>
      </p:sp>
      <p:sp>
        <p:nvSpPr>
          <p:cNvPr id="151555" name="Text Box 3"/>
          <p:cNvSpPr txBox="1">
            <a:spLocks noChangeArrowheads="1"/>
          </p:cNvSpPr>
          <p:nvPr/>
        </p:nvSpPr>
        <p:spPr bwMode="auto">
          <a:xfrm>
            <a:off x="690563" y="5959475"/>
            <a:ext cx="3429000" cy="457200"/>
          </a:xfrm>
          <a:prstGeom prst="rect">
            <a:avLst/>
          </a:prstGeom>
          <a:noFill/>
          <a:ln w="9525">
            <a:noFill/>
            <a:miter lim="800000"/>
            <a:headEnd/>
            <a:tailEnd/>
          </a:ln>
        </p:spPr>
        <p:txBody>
          <a:bodyPr>
            <a:spAutoFit/>
          </a:bodyPr>
          <a:lstStyle/>
          <a:p>
            <a:pPr algn="ctr" eaLnBrk="0" hangingPunct="0">
              <a:spcBef>
                <a:spcPct val="50000"/>
              </a:spcBef>
            </a:pPr>
            <a:r>
              <a:rPr lang="sr-Cyrl-CS" sz="2400" b="1"/>
              <a:t>Периферни размаз</a:t>
            </a:r>
            <a:endParaRPr lang="en-GB" sz="2400" b="1"/>
          </a:p>
        </p:txBody>
      </p:sp>
      <p:sp>
        <p:nvSpPr>
          <p:cNvPr id="151556" name="Text Box 4"/>
          <p:cNvSpPr txBox="1">
            <a:spLocks noChangeArrowheads="1"/>
          </p:cNvSpPr>
          <p:nvPr/>
        </p:nvSpPr>
        <p:spPr bwMode="auto">
          <a:xfrm>
            <a:off x="4887913" y="5961063"/>
            <a:ext cx="3460750" cy="457200"/>
          </a:xfrm>
          <a:prstGeom prst="rect">
            <a:avLst/>
          </a:prstGeom>
          <a:noFill/>
          <a:ln w="9525">
            <a:noFill/>
            <a:miter lim="800000"/>
            <a:headEnd/>
            <a:tailEnd/>
          </a:ln>
        </p:spPr>
        <p:txBody>
          <a:bodyPr>
            <a:spAutoFit/>
          </a:bodyPr>
          <a:lstStyle/>
          <a:p>
            <a:pPr algn="ctr" eaLnBrk="0" hangingPunct="0">
              <a:spcBef>
                <a:spcPct val="50000"/>
              </a:spcBef>
            </a:pPr>
            <a:r>
              <a:rPr lang="sr-Cyrl-CS" sz="2400" b="1"/>
              <a:t>Аспират костне сржи</a:t>
            </a:r>
            <a:endParaRPr lang="en-GB" sz="2400" b="1"/>
          </a:p>
        </p:txBody>
      </p:sp>
      <p:pic>
        <p:nvPicPr>
          <p:cNvPr id="151557" name="Picture 5" descr="2661081"/>
          <p:cNvPicPr>
            <a:picLocks noChangeAspect="1" noChangeArrowheads="1"/>
          </p:cNvPicPr>
          <p:nvPr/>
        </p:nvPicPr>
        <p:blipFill>
          <a:blip r:embed="rId3" cstate="print"/>
          <a:srcRect/>
          <a:stretch>
            <a:fillRect/>
          </a:stretch>
        </p:blipFill>
        <p:spPr bwMode="auto">
          <a:xfrm>
            <a:off x="971550" y="4005263"/>
            <a:ext cx="2881313" cy="1900237"/>
          </a:xfrm>
          <a:prstGeom prst="rect">
            <a:avLst/>
          </a:prstGeom>
          <a:noFill/>
          <a:ln w="9525">
            <a:noFill/>
            <a:miter lim="800000"/>
            <a:headEnd/>
            <a:tailEnd/>
          </a:ln>
        </p:spPr>
      </p:pic>
      <p:pic>
        <p:nvPicPr>
          <p:cNvPr id="151558" name="Picture 6" descr="CML-micromegakaryocyte"/>
          <p:cNvPicPr>
            <a:picLocks noChangeAspect="1" noChangeArrowheads="1"/>
          </p:cNvPicPr>
          <p:nvPr/>
        </p:nvPicPr>
        <p:blipFill>
          <a:blip r:embed="rId4" cstate="print"/>
          <a:srcRect/>
          <a:stretch>
            <a:fillRect/>
          </a:stretch>
        </p:blipFill>
        <p:spPr bwMode="auto">
          <a:xfrm>
            <a:off x="5076825" y="4076700"/>
            <a:ext cx="3024188" cy="1925638"/>
          </a:xfrm>
          <a:prstGeom prst="rect">
            <a:avLst/>
          </a:prstGeom>
          <a:noFill/>
          <a:ln w="9525">
            <a:noFill/>
            <a:miter lim="800000"/>
            <a:headEnd/>
            <a:tailEnd/>
          </a:ln>
        </p:spPr>
      </p:pic>
    </p:spTree>
  </p:cSld>
  <p:clrMapOvr>
    <a:masterClrMapping/>
  </p:clrMapOvr>
  <p:transition advTm="23964"/>
  <p:timing>
    <p:tnLst>
      <p:par>
        <p:cTn id="1" dur="indefinite" restart="never" nodeType="tmRoot"/>
      </p:par>
    </p:tn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2"/>
          <p:cNvSpPr>
            <a:spLocks noChangeArrowheads="1"/>
          </p:cNvSpPr>
          <p:nvPr/>
        </p:nvSpPr>
        <p:spPr bwMode="auto">
          <a:xfrm>
            <a:off x="1042988" y="1773238"/>
            <a:ext cx="7561262" cy="2711450"/>
          </a:xfrm>
          <a:prstGeom prst="rect">
            <a:avLst/>
          </a:prstGeom>
          <a:noFill/>
          <a:ln w="9525">
            <a:noFill/>
            <a:miter lim="800000"/>
            <a:headEnd/>
            <a:tailEnd/>
          </a:ln>
        </p:spPr>
        <p:txBody>
          <a:bodyPr anchor="b">
            <a:spAutoFit/>
          </a:bodyPr>
          <a:lstStyle/>
          <a:p>
            <a:r>
              <a:rPr lang="sr-Latn-CS" sz="4400"/>
              <a:t>            </a:t>
            </a:r>
            <a:r>
              <a:rPr lang="en-US" sz="3200"/>
              <a:t>ХГЛ</a:t>
            </a:r>
            <a:r>
              <a:rPr lang="sr-Latn-CS" sz="3200"/>
              <a:t> - фазе болести:</a:t>
            </a:r>
            <a:endParaRPr lang="sr-Cyrl-CS" sz="3200"/>
          </a:p>
          <a:p>
            <a:endParaRPr lang="sr-Latn-CS" sz="3200"/>
          </a:p>
          <a:p>
            <a:r>
              <a:rPr lang="sr-Latn-CS" sz="3200"/>
              <a:t> Хронична фаза</a:t>
            </a:r>
          </a:p>
          <a:p>
            <a:r>
              <a:rPr lang="sr-Latn-CS" sz="3200"/>
              <a:t> Фаза акцелерације</a:t>
            </a:r>
          </a:p>
          <a:p>
            <a:r>
              <a:rPr lang="sr-Latn-CS" sz="3200"/>
              <a:t> Бластна трансформација</a:t>
            </a:r>
            <a:endParaRPr lang="en-US" sz="3200"/>
          </a:p>
        </p:txBody>
      </p:sp>
    </p:spTree>
  </p:cSld>
  <p:clrMapOvr>
    <a:masterClrMapping/>
  </p:clrMapOvr>
  <p:transition advTm="12870"/>
  <p:timing>
    <p:tnLst>
      <p:par>
        <p:cTn id="1" dur="indefinite" restart="never" nodeType="tmRoot"/>
      </p:par>
    </p:tnLst>
  </p:timing>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Rectangle 2"/>
          <p:cNvSpPr>
            <a:spLocks noChangeArrowheads="1"/>
          </p:cNvSpPr>
          <p:nvPr/>
        </p:nvSpPr>
        <p:spPr bwMode="auto">
          <a:xfrm>
            <a:off x="900113" y="1196975"/>
            <a:ext cx="7561262" cy="4660900"/>
          </a:xfrm>
          <a:prstGeom prst="rect">
            <a:avLst/>
          </a:prstGeom>
          <a:noFill/>
          <a:ln w="9525">
            <a:noFill/>
            <a:miter lim="800000"/>
            <a:headEnd/>
            <a:tailEnd/>
          </a:ln>
        </p:spPr>
        <p:txBody>
          <a:bodyPr anchor="b">
            <a:spAutoFit/>
          </a:bodyPr>
          <a:lstStyle/>
          <a:p>
            <a:r>
              <a:rPr lang="sr-Latn-CS" sz="4400"/>
              <a:t>            </a:t>
            </a:r>
            <a:r>
              <a:rPr lang="en-US" sz="3200"/>
              <a:t>ХГЛ</a:t>
            </a:r>
            <a:r>
              <a:rPr lang="sr-Latn-CS" sz="3200"/>
              <a:t> – </a:t>
            </a:r>
            <a:r>
              <a:rPr lang="sr-Cyrl-CS" sz="3200"/>
              <a:t>клиничка слика</a:t>
            </a:r>
          </a:p>
          <a:p>
            <a:endParaRPr lang="sr-Latn-CS" sz="3200"/>
          </a:p>
          <a:p>
            <a:r>
              <a:rPr lang="sr-Latn-CS" sz="3200"/>
              <a:t> </a:t>
            </a:r>
            <a:r>
              <a:rPr lang="sr-Cyrl-CS" sz="3200"/>
              <a:t>- болесници могу бити без симптома у тренутку постављања дијагнозе</a:t>
            </a:r>
          </a:p>
          <a:p>
            <a:pPr>
              <a:buFontTx/>
              <a:buChar char="-"/>
            </a:pPr>
            <a:r>
              <a:rPr lang="sr-Cyrl-CS" sz="3200"/>
              <a:t> конституционални симптоми</a:t>
            </a:r>
          </a:p>
          <a:p>
            <a:pPr>
              <a:buFontTx/>
              <a:buChar char="-"/>
            </a:pPr>
            <a:r>
              <a:rPr lang="sr-Cyrl-CS" sz="3200"/>
              <a:t> надутост стомака</a:t>
            </a:r>
          </a:p>
          <a:p>
            <a:pPr>
              <a:buFontTx/>
              <a:buChar char="-"/>
            </a:pPr>
            <a:r>
              <a:rPr lang="sr-Cyrl-CS" sz="3200"/>
              <a:t> склоност ка инфекцијама</a:t>
            </a:r>
          </a:p>
          <a:p>
            <a:pPr>
              <a:buFontTx/>
              <a:buChar char="-"/>
            </a:pPr>
            <a:r>
              <a:rPr lang="sr-Cyrl-CS" sz="3200"/>
              <a:t> и др</a:t>
            </a:r>
          </a:p>
          <a:p>
            <a:pPr>
              <a:buFontTx/>
              <a:buChar char="-"/>
            </a:pPr>
            <a:endParaRPr lang="en-US" sz="3200"/>
          </a:p>
        </p:txBody>
      </p:sp>
    </p:spTree>
  </p:cSld>
  <p:clrMapOvr>
    <a:masterClrMapping/>
  </p:clrMapOvr>
  <p:transition advTm="50651"/>
  <p:timing>
    <p:tnLst>
      <p:par>
        <p:cTn id="1" dur="indefinite" restart="never" nodeType="tmRoot"/>
      </p:par>
    </p:tnLst>
  </p:timing>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ctangle 2"/>
          <p:cNvSpPr>
            <a:spLocks noChangeArrowheads="1"/>
          </p:cNvSpPr>
          <p:nvPr/>
        </p:nvSpPr>
        <p:spPr bwMode="auto">
          <a:xfrm>
            <a:off x="755650" y="1628775"/>
            <a:ext cx="7561263" cy="4178300"/>
          </a:xfrm>
          <a:prstGeom prst="rect">
            <a:avLst/>
          </a:prstGeom>
          <a:noFill/>
          <a:ln w="9525">
            <a:noFill/>
            <a:miter lim="800000"/>
            <a:headEnd/>
            <a:tailEnd/>
          </a:ln>
        </p:spPr>
        <p:txBody>
          <a:bodyPr anchor="b">
            <a:spAutoFit/>
          </a:bodyPr>
          <a:lstStyle/>
          <a:p>
            <a:r>
              <a:rPr lang="sr-Latn-CS" sz="4400"/>
              <a:t>            </a:t>
            </a:r>
            <a:r>
              <a:rPr lang="en-US" sz="2800"/>
              <a:t>ХГЛ</a:t>
            </a:r>
            <a:r>
              <a:rPr lang="sr-Latn-CS" sz="2800"/>
              <a:t> - дијагноза:</a:t>
            </a:r>
          </a:p>
          <a:p>
            <a:r>
              <a:rPr lang="sr-Latn-CS" sz="2800"/>
              <a:t> конституционални симптоми</a:t>
            </a:r>
          </a:p>
          <a:p>
            <a:r>
              <a:rPr lang="sr-Latn-CS" sz="2800"/>
              <a:t> спленомегалија</a:t>
            </a:r>
          </a:p>
          <a:p>
            <a:r>
              <a:rPr lang="sr-Latn-CS" sz="2800"/>
              <a:t> леукоцитоза</a:t>
            </a:r>
          </a:p>
          <a:p>
            <a:r>
              <a:rPr lang="sr-Latn-CS" sz="2800"/>
              <a:t> </a:t>
            </a:r>
            <a:r>
              <a:rPr lang="en-US" sz="2800"/>
              <a:t>„</a:t>
            </a:r>
            <a:r>
              <a:rPr lang="sr-Latn-CS" sz="2800"/>
              <a:t>скретање у лево</a:t>
            </a:r>
            <a:r>
              <a:rPr lang="en-US" sz="2800"/>
              <a:t>”</a:t>
            </a:r>
          </a:p>
          <a:p>
            <a:r>
              <a:rPr lang="en-US" sz="2800"/>
              <a:t> </a:t>
            </a:r>
            <a:r>
              <a:rPr lang="sr-Latn-CS" sz="2800"/>
              <a:t>базофилија и еозинофилија</a:t>
            </a:r>
          </a:p>
          <a:p>
            <a:r>
              <a:rPr lang="sr-Latn-CS" sz="2800"/>
              <a:t> Хиперплазија костне сржи</a:t>
            </a:r>
          </a:p>
          <a:p>
            <a:r>
              <a:rPr lang="sr-Latn-CS" sz="2800"/>
              <a:t> и др.</a:t>
            </a:r>
            <a:endParaRPr lang="en-US" sz="2800">
              <a:cs typeface="Arial" pitchFamily="34" charset="0"/>
            </a:endParaRPr>
          </a:p>
          <a:p>
            <a:pPr algn="ctr" eaLnBrk="0" hangingPunct="0"/>
            <a:endParaRPr lang="en-US" sz="2800"/>
          </a:p>
        </p:txBody>
      </p:sp>
    </p:spTree>
  </p:cSld>
  <p:clrMapOvr>
    <a:masterClrMapping/>
  </p:clrMapOvr>
  <p:transition advTm="20012"/>
  <p:timing>
    <p:tnLst>
      <p:par>
        <p:cTn id="1" dur="indefinite" restart="never" nodeType="tmRoot"/>
      </p:par>
    </p:tnLst>
  </p:timing>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Rectangle 2"/>
          <p:cNvSpPr>
            <a:spLocks noChangeArrowheads="1"/>
          </p:cNvSpPr>
          <p:nvPr/>
        </p:nvSpPr>
        <p:spPr bwMode="auto">
          <a:xfrm>
            <a:off x="755650" y="2055813"/>
            <a:ext cx="7561263" cy="3751262"/>
          </a:xfrm>
          <a:prstGeom prst="rect">
            <a:avLst/>
          </a:prstGeom>
          <a:noFill/>
          <a:ln w="9525">
            <a:noFill/>
            <a:miter lim="800000"/>
            <a:headEnd/>
            <a:tailEnd/>
          </a:ln>
        </p:spPr>
        <p:txBody>
          <a:bodyPr anchor="b">
            <a:spAutoFit/>
          </a:bodyPr>
          <a:lstStyle/>
          <a:p>
            <a:r>
              <a:rPr lang="sr-Latn-CS" sz="4400"/>
              <a:t>            </a:t>
            </a:r>
            <a:r>
              <a:rPr lang="sr-Cyrl-CS" sz="2800"/>
              <a:t>Терапија леукемија</a:t>
            </a:r>
          </a:p>
          <a:p>
            <a:endParaRPr lang="sr-Cyrl-CS" sz="2800"/>
          </a:p>
          <a:p>
            <a:pPr>
              <a:buFontTx/>
              <a:buChar char="-"/>
            </a:pPr>
            <a:r>
              <a:rPr lang="sr-Cyrl-CS" sz="2800"/>
              <a:t> Различити протоколи хемиотерапије</a:t>
            </a:r>
          </a:p>
          <a:p>
            <a:pPr>
              <a:buFontTx/>
              <a:buChar char="-"/>
            </a:pPr>
            <a:r>
              <a:rPr lang="sr-Cyrl-CS" sz="2800"/>
              <a:t> Лечење инфекција</a:t>
            </a:r>
          </a:p>
          <a:p>
            <a:pPr>
              <a:buFontTx/>
              <a:buChar char="-"/>
            </a:pPr>
            <a:r>
              <a:rPr lang="sr-Cyrl-CS" sz="2800"/>
              <a:t> Супортативна терапија</a:t>
            </a:r>
          </a:p>
          <a:p>
            <a:pPr>
              <a:buFontTx/>
              <a:buChar char="-"/>
            </a:pPr>
            <a:r>
              <a:rPr lang="sr-Cyrl-CS" sz="2800"/>
              <a:t> Транспламтација МЋХ</a:t>
            </a:r>
          </a:p>
          <a:p>
            <a:pPr>
              <a:buFontTx/>
              <a:buChar char="-"/>
            </a:pPr>
            <a:r>
              <a:rPr lang="sr-Cyrl-CS" sz="2800"/>
              <a:t> И др </a:t>
            </a:r>
            <a:r>
              <a:rPr lang="sr-Latn-CS" sz="2800"/>
              <a:t>.</a:t>
            </a:r>
            <a:endParaRPr lang="en-US" sz="2800">
              <a:cs typeface="Arial" pitchFamily="34" charset="0"/>
            </a:endParaRPr>
          </a:p>
          <a:p>
            <a:pPr algn="ctr" eaLnBrk="0" hangingPunct="0"/>
            <a:endParaRPr lang="en-US" sz="2800"/>
          </a:p>
        </p:txBody>
      </p:sp>
    </p:spTree>
  </p:cSld>
  <p:clrMapOvr>
    <a:masterClrMapping/>
  </p:clrMapOvr>
  <p:transition advTm="41122"/>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ChangeArrowheads="1"/>
          </p:cNvSpPr>
          <p:nvPr/>
        </p:nvSpPr>
        <p:spPr bwMode="auto">
          <a:xfrm>
            <a:off x="250825" y="3213100"/>
            <a:ext cx="8713788" cy="3455988"/>
          </a:xfrm>
          <a:prstGeom prst="rect">
            <a:avLst/>
          </a:prstGeom>
          <a:solidFill>
            <a:srgbClr val="C0C0C0"/>
          </a:solidFill>
          <a:ln w="9525">
            <a:solidFill>
              <a:srgbClr val="000000"/>
            </a:solidFill>
            <a:miter lim="800000"/>
            <a:headEnd/>
            <a:tailEnd/>
          </a:ln>
        </p:spPr>
        <p:txBody>
          <a:bodyPr wrap="none" anchor="ctr"/>
          <a:lstStyle/>
          <a:p>
            <a:endParaRPr lang="en-US" sz="1800" b="1"/>
          </a:p>
        </p:txBody>
      </p:sp>
      <p:sp>
        <p:nvSpPr>
          <p:cNvPr id="33795" name="Rectangle 3"/>
          <p:cNvSpPr>
            <a:spLocks noGrp="1" noChangeArrowheads="1"/>
          </p:cNvSpPr>
          <p:nvPr>
            <p:ph type="body" idx="4294967295"/>
          </p:nvPr>
        </p:nvSpPr>
        <p:spPr>
          <a:xfrm>
            <a:off x="0" y="2420938"/>
            <a:ext cx="8785225" cy="4941887"/>
          </a:xfrm>
          <a:effectLst>
            <a:outerShdw dist="35921" dir="2700000" algn="ctr" rotWithShape="0">
              <a:srgbClr val="000000"/>
            </a:outerShdw>
          </a:effectLst>
        </p:spPr>
        <p:txBody>
          <a:bodyPr/>
          <a:lstStyle/>
          <a:p>
            <a:pPr marL="609600" indent="-609600">
              <a:lnSpc>
                <a:spcPct val="160000"/>
              </a:lnSpc>
              <a:defRPr/>
            </a:pPr>
            <a:r>
              <a:rPr lang="hr-HR" smtClean="0"/>
              <a:t>Поремећена продукција еритроцита:</a:t>
            </a:r>
          </a:p>
          <a:p>
            <a:pPr marL="609600" indent="-609600">
              <a:lnSpc>
                <a:spcPct val="160000"/>
              </a:lnSpc>
              <a:buFontTx/>
              <a:buNone/>
              <a:defRPr/>
            </a:pPr>
            <a:r>
              <a:rPr lang="hr-HR" sz="2800" smtClean="0">
                <a:solidFill>
                  <a:srgbClr val="FF9933"/>
                </a:solidFill>
              </a:rPr>
              <a:t>     - непознатог или вишечинилачног узрока:</a:t>
            </a:r>
          </a:p>
          <a:p>
            <a:pPr marL="609600" indent="-609600">
              <a:lnSpc>
                <a:spcPct val="160000"/>
              </a:lnSpc>
              <a:buFontTx/>
              <a:buNone/>
              <a:defRPr/>
            </a:pPr>
            <a:r>
              <a:rPr lang="hr-HR" sz="2800" smtClean="0">
                <a:solidFill>
                  <a:srgbClr val="FF9933"/>
                </a:solidFill>
              </a:rPr>
              <a:t>                 </a:t>
            </a:r>
            <a:r>
              <a:rPr lang="hr-HR" sz="2800" smtClean="0">
                <a:solidFill>
                  <a:srgbClr val="33CC33"/>
                </a:solidFill>
              </a:rPr>
              <a:t>- анемије хроничних болести</a:t>
            </a:r>
          </a:p>
          <a:p>
            <a:pPr marL="609600" indent="-609600">
              <a:lnSpc>
                <a:spcPct val="160000"/>
              </a:lnSpc>
              <a:buFontTx/>
              <a:buNone/>
              <a:defRPr/>
            </a:pPr>
            <a:r>
              <a:rPr lang="hr-HR" sz="2800" smtClean="0">
                <a:solidFill>
                  <a:srgbClr val="33CC33"/>
                </a:solidFill>
              </a:rPr>
              <a:t>                 - мијелофтизна анемија</a:t>
            </a:r>
          </a:p>
          <a:p>
            <a:pPr marL="609600" indent="-609600">
              <a:lnSpc>
                <a:spcPct val="160000"/>
              </a:lnSpc>
              <a:buFontTx/>
              <a:buNone/>
              <a:defRPr/>
            </a:pPr>
            <a:r>
              <a:rPr lang="hr-HR" sz="2800" smtClean="0">
                <a:solidFill>
                  <a:srgbClr val="33CC33"/>
                </a:solidFill>
              </a:rPr>
              <a:t>                 - поремећај исхране и др.</a:t>
            </a:r>
            <a:r>
              <a:rPr lang="hr-HR" sz="2800" smtClean="0">
                <a:solidFill>
                  <a:srgbClr val="FF9933"/>
                </a:solidFill>
              </a:rPr>
              <a:t>     </a:t>
            </a:r>
          </a:p>
        </p:txBody>
      </p:sp>
      <p:sp>
        <p:nvSpPr>
          <p:cNvPr id="33796" name="Rectangle 4"/>
          <p:cNvSpPr>
            <a:spLocks noGrp="1" noChangeArrowheads="1"/>
          </p:cNvSpPr>
          <p:nvPr>
            <p:ph type="title" idx="4294967295"/>
          </p:nvPr>
        </p:nvSpPr>
        <p:spPr>
          <a:xfrm>
            <a:off x="179388" y="1125538"/>
            <a:ext cx="8743950" cy="1143000"/>
          </a:xfrm>
          <a:effectLst>
            <a:outerShdw dist="35921" dir="2700000" algn="ctr" rotWithShape="0">
              <a:srgbClr val="000000"/>
            </a:outerShdw>
          </a:effectLst>
        </p:spPr>
        <p:txBody>
          <a:bodyPr/>
          <a:lstStyle/>
          <a:p>
            <a:pPr>
              <a:defRPr/>
            </a:pPr>
            <a:r>
              <a:rPr lang="hr-HR" sz="3200" b="1" smtClean="0">
                <a:solidFill>
                  <a:srgbClr val="FF0000"/>
                </a:solidFill>
              </a:rPr>
              <a:t>ПАТОФИЗИОЛОШКА </a:t>
            </a:r>
            <a:br>
              <a:rPr lang="hr-HR" sz="3200" b="1" smtClean="0">
                <a:solidFill>
                  <a:srgbClr val="FF0000"/>
                </a:solidFill>
              </a:rPr>
            </a:br>
            <a:r>
              <a:rPr lang="hr-HR" sz="3200" b="1" smtClean="0">
                <a:solidFill>
                  <a:srgbClr val="FF0000"/>
                </a:solidFill>
              </a:rPr>
              <a:t>КЛАСИФИКАЦИЈА АНЕМИЈА</a:t>
            </a:r>
            <a:endParaRPr lang="en-GB" sz="3200" b="1" smtClean="0">
              <a:solidFill>
                <a:srgbClr val="FF0000"/>
              </a:solidFill>
            </a:endParaRPr>
          </a:p>
        </p:txBody>
      </p:sp>
      <p:sp>
        <p:nvSpPr>
          <p:cNvPr id="33797" name="Rectangle 5"/>
          <p:cNvSpPr>
            <a:spLocks noChangeArrowheads="1"/>
          </p:cNvSpPr>
          <p:nvPr/>
        </p:nvSpPr>
        <p:spPr bwMode="auto">
          <a:xfrm flipV="1">
            <a:off x="827088" y="2565400"/>
            <a:ext cx="7345362" cy="73025"/>
          </a:xfrm>
          <a:prstGeom prst="rect">
            <a:avLst/>
          </a:prstGeom>
          <a:gradFill rotWithShape="1">
            <a:gsLst>
              <a:gs pos="0">
                <a:schemeClr val="accent2"/>
              </a:gs>
              <a:gs pos="100000">
                <a:schemeClr val="accent2">
                  <a:gamma/>
                  <a:shade val="46275"/>
                  <a:invGamma/>
                </a:schemeClr>
              </a:gs>
            </a:gsLst>
            <a:lin ang="0" scaled="1"/>
          </a:gradFill>
          <a:ln w="9525">
            <a:noFill/>
            <a:miter lim="800000"/>
            <a:headEnd/>
            <a:tailEnd/>
          </a:ln>
          <a:effectLst/>
        </p:spPr>
        <p:txBody>
          <a:bodyPr wrap="none" anchor="ctr"/>
          <a:lstStyle/>
          <a:p>
            <a:pPr>
              <a:defRPr/>
            </a:pPr>
            <a:endParaRPr lang="en-US" sz="1800" b="1">
              <a:latin typeface="Arial" charset="0"/>
            </a:endParaRPr>
          </a:p>
        </p:txBody>
      </p:sp>
    </p:spTree>
  </p:cSld>
  <p:clrMapOvr>
    <a:masterClrMapping/>
  </p:clrMapOvr>
  <p:transition advTm="29226"/>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ChangeArrowheads="1"/>
          </p:cNvSpPr>
          <p:nvPr/>
        </p:nvSpPr>
        <p:spPr bwMode="auto">
          <a:xfrm>
            <a:off x="179388" y="2781300"/>
            <a:ext cx="8713787" cy="4076700"/>
          </a:xfrm>
          <a:prstGeom prst="rect">
            <a:avLst/>
          </a:prstGeom>
          <a:solidFill>
            <a:srgbClr val="C0C0C0"/>
          </a:solidFill>
          <a:ln w="9525">
            <a:solidFill>
              <a:srgbClr val="000000"/>
            </a:solidFill>
            <a:miter lim="800000"/>
            <a:headEnd/>
            <a:tailEnd/>
          </a:ln>
        </p:spPr>
        <p:txBody>
          <a:bodyPr wrap="none" anchor="ctr"/>
          <a:lstStyle/>
          <a:p>
            <a:endParaRPr lang="en-US" sz="1800" b="1"/>
          </a:p>
        </p:txBody>
      </p:sp>
      <p:sp>
        <p:nvSpPr>
          <p:cNvPr id="34819" name="Rectangle 3"/>
          <p:cNvSpPr>
            <a:spLocks noGrp="1" noChangeArrowheads="1"/>
          </p:cNvSpPr>
          <p:nvPr>
            <p:ph type="body" idx="4294967295"/>
          </p:nvPr>
        </p:nvSpPr>
        <p:spPr>
          <a:xfrm>
            <a:off x="0" y="1916113"/>
            <a:ext cx="8785225" cy="5229225"/>
          </a:xfrm>
          <a:effectLst>
            <a:outerShdw dist="35921" dir="2700000" algn="ctr" rotWithShape="0">
              <a:srgbClr val="000000"/>
            </a:outerShdw>
          </a:effectLst>
        </p:spPr>
        <p:txBody>
          <a:bodyPr/>
          <a:lstStyle/>
          <a:p>
            <a:pPr marL="609600" indent="-609600">
              <a:lnSpc>
                <a:spcPct val="160000"/>
              </a:lnSpc>
              <a:defRPr/>
            </a:pPr>
            <a:r>
              <a:rPr lang="hr-HR" smtClean="0"/>
              <a:t>Повећана разградња Ер:</a:t>
            </a:r>
            <a:endParaRPr lang="sr-Cyrl-CS" smtClean="0"/>
          </a:p>
          <a:p>
            <a:pPr marL="609600" indent="-609600">
              <a:lnSpc>
                <a:spcPct val="160000"/>
              </a:lnSpc>
              <a:buFontTx/>
              <a:buNone/>
              <a:defRPr/>
            </a:pPr>
            <a:r>
              <a:rPr lang="hr-HR" sz="2800" smtClean="0">
                <a:solidFill>
                  <a:srgbClr val="FF9933"/>
                </a:solidFill>
              </a:rPr>
              <a:t>     - корпускуларне</a:t>
            </a:r>
            <a:r>
              <a:rPr lang="sr-Cyrl-CS" sz="2800" smtClean="0">
                <a:solidFill>
                  <a:srgbClr val="FF9933"/>
                </a:solidFill>
              </a:rPr>
              <a:t> (углавном наследне)</a:t>
            </a:r>
            <a:r>
              <a:rPr lang="hr-HR" sz="2800" smtClean="0">
                <a:solidFill>
                  <a:srgbClr val="FF9933"/>
                </a:solidFill>
              </a:rPr>
              <a:t>:</a:t>
            </a:r>
          </a:p>
          <a:p>
            <a:pPr marL="609600" indent="-609600">
              <a:lnSpc>
                <a:spcPct val="160000"/>
              </a:lnSpc>
              <a:buFontTx/>
              <a:buNone/>
              <a:defRPr/>
            </a:pPr>
            <a:r>
              <a:rPr lang="hr-HR" sz="2800" smtClean="0">
                <a:solidFill>
                  <a:srgbClr val="FF9933"/>
                </a:solidFill>
              </a:rPr>
              <a:t>        </a:t>
            </a:r>
            <a:r>
              <a:rPr lang="hr-HR" sz="2800" smtClean="0">
                <a:solidFill>
                  <a:srgbClr val="33CC33"/>
                </a:solidFill>
              </a:rPr>
              <a:t>- поремећај мембране Ер (наследне):</a:t>
            </a:r>
            <a:endParaRPr lang="hr-HR" sz="1600" smtClean="0">
              <a:solidFill>
                <a:srgbClr val="33CC33"/>
              </a:solidFill>
            </a:endParaRPr>
          </a:p>
          <a:p>
            <a:pPr marL="609600" indent="-609600" algn="just">
              <a:lnSpc>
                <a:spcPct val="160000"/>
              </a:lnSpc>
              <a:buFont typeface="Wingdings" pitchFamily="2" charset="2"/>
              <a:buNone/>
              <a:defRPr/>
            </a:pPr>
            <a:r>
              <a:rPr lang="hr-HR" sz="2000" smtClean="0">
                <a:solidFill>
                  <a:srgbClr val="33CC33"/>
                </a:solidFill>
              </a:rPr>
              <a:t>    </a:t>
            </a:r>
            <a:r>
              <a:rPr lang="hr-HR" sz="2800" smtClean="0">
                <a:solidFill>
                  <a:srgbClr val="33CC33"/>
                </a:solidFill>
              </a:rPr>
              <a:t>             - </a:t>
            </a:r>
            <a:r>
              <a:rPr lang="hr-HR" sz="2000" smtClean="0">
                <a:solidFill>
                  <a:srgbClr val="33CC33"/>
                </a:solidFill>
              </a:rPr>
              <a:t>сфероцитоза</a:t>
            </a:r>
          </a:p>
          <a:p>
            <a:pPr marL="609600" indent="-609600" algn="just">
              <a:lnSpc>
                <a:spcPct val="160000"/>
              </a:lnSpc>
              <a:buFont typeface="Wingdings" pitchFamily="2" charset="2"/>
              <a:buNone/>
              <a:defRPr/>
            </a:pPr>
            <a:r>
              <a:rPr lang="hr-HR" sz="2000" smtClean="0">
                <a:solidFill>
                  <a:srgbClr val="33CC33"/>
                </a:solidFill>
              </a:rPr>
              <a:t>                       - елиптоцитоза</a:t>
            </a:r>
          </a:p>
          <a:p>
            <a:pPr marL="609600" indent="-609600" algn="just">
              <a:lnSpc>
                <a:spcPct val="160000"/>
              </a:lnSpc>
              <a:buFont typeface="Wingdings" pitchFamily="2" charset="2"/>
              <a:buNone/>
              <a:defRPr/>
            </a:pPr>
            <a:r>
              <a:rPr lang="hr-HR" sz="2000" smtClean="0">
                <a:solidFill>
                  <a:srgbClr val="33CC33"/>
                </a:solidFill>
              </a:rPr>
              <a:t>                       - стоматоцитоза    </a:t>
            </a:r>
            <a:endParaRPr lang="sr-Cyrl-CS" sz="2000" smtClean="0">
              <a:solidFill>
                <a:srgbClr val="33CC33"/>
              </a:solidFill>
            </a:endParaRPr>
          </a:p>
          <a:p>
            <a:pPr marL="609600" indent="-609600" algn="just">
              <a:lnSpc>
                <a:spcPct val="160000"/>
              </a:lnSpc>
              <a:buFont typeface="Wingdings" pitchFamily="2" charset="2"/>
              <a:buNone/>
              <a:defRPr/>
            </a:pPr>
            <a:r>
              <a:rPr lang="hr-HR" sz="2000" smtClean="0">
                <a:solidFill>
                  <a:srgbClr val="33CC33"/>
                </a:solidFill>
              </a:rPr>
              <a:t>                       - акантоцитоза</a:t>
            </a:r>
            <a:r>
              <a:rPr lang="hr-HR" sz="2800" smtClean="0">
                <a:solidFill>
                  <a:srgbClr val="FF9933"/>
                </a:solidFill>
              </a:rPr>
              <a:t>     </a:t>
            </a:r>
          </a:p>
        </p:txBody>
      </p:sp>
      <p:sp>
        <p:nvSpPr>
          <p:cNvPr id="34820" name="Rectangle 4"/>
          <p:cNvSpPr>
            <a:spLocks noGrp="1" noChangeArrowheads="1"/>
          </p:cNvSpPr>
          <p:nvPr>
            <p:ph type="title" idx="4294967295"/>
          </p:nvPr>
        </p:nvSpPr>
        <p:spPr>
          <a:xfrm>
            <a:off x="179388" y="981075"/>
            <a:ext cx="8743950" cy="1143000"/>
          </a:xfrm>
          <a:effectLst>
            <a:outerShdw dist="35921" dir="2700000" algn="ctr" rotWithShape="0">
              <a:srgbClr val="000000"/>
            </a:outerShdw>
          </a:effectLst>
        </p:spPr>
        <p:txBody>
          <a:bodyPr/>
          <a:lstStyle/>
          <a:p>
            <a:pPr>
              <a:defRPr/>
            </a:pPr>
            <a:r>
              <a:rPr lang="hr-HR" sz="3200" b="1" smtClean="0">
                <a:solidFill>
                  <a:srgbClr val="FF0000"/>
                </a:solidFill>
              </a:rPr>
              <a:t>ПАТОФИЗИОЛОШКА </a:t>
            </a:r>
            <a:br>
              <a:rPr lang="hr-HR" sz="3200" b="1" smtClean="0">
                <a:solidFill>
                  <a:srgbClr val="FF0000"/>
                </a:solidFill>
              </a:rPr>
            </a:br>
            <a:r>
              <a:rPr lang="hr-HR" sz="3200" b="1" smtClean="0">
                <a:solidFill>
                  <a:srgbClr val="FF0000"/>
                </a:solidFill>
              </a:rPr>
              <a:t>КЛАСИФИКАЦИЈА АНЕМИЈА</a:t>
            </a:r>
            <a:endParaRPr lang="en-GB" sz="3200" b="1" smtClean="0">
              <a:solidFill>
                <a:srgbClr val="FF0000"/>
              </a:solidFill>
            </a:endParaRPr>
          </a:p>
        </p:txBody>
      </p:sp>
      <p:sp>
        <p:nvSpPr>
          <p:cNvPr id="34821" name="Rectangle 5"/>
          <p:cNvSpPr>
            <a:spLocks noChangeArrowheads="1"/>
          </p:cNvSpPr>
          <p:nvPr/>
        </p:nvSpPr>
        <p:spPr bwMode="auto">
          <a:xfrm flipV="1">
            <a:off x="755650" y="2133600"/>
            <a:ext cx="7345363" cy="73025"/>
          </a:xfrm>
          <a:prstGeom prst="rect">
            <a:avLst/>
          </a:prstGeom>
          <a:gradFill rotWithShape="1">
            <a:gsLst>
              <a:gs pos="0">
                <a:schemeClr val="accent2"/>
              </a:gs>
              <a:gs pos="100000">
                <a:schemeClr val="accent2">
                  <a:gamma/>
                  <a:shade val="46275"/>
                  <a:invGamma/>
                </a:schemeClr>
              </a:gs>
            </a:gsLst>
            <a:lin ang="0" scaled="1"/>
          </a:gradFill>
          <a:ln w="9525">
            <a:noFill/>
            <a:miter lim="800000"/>
            <a:headEnd/>
            <a:tailEnd/>
          </a:ln>
          <a:effectLst/>
        </p:spPr>
        <p:txBody>
          <a:bodyPr wrap="none" anchor="ctr"/>
          <a:lstStyle/>
          <a:p>
            <a:pPr>
              <a:defRPr/>
            </a:pPr>
            <a:endParaRPr lang="en-US" sz="1800" b="1">
              <a:latin typeface="Arial" charset="0"/>
            </a:endParaRPr>
          </a:p>
        </p:txBody>
      </p:sp>
    </p:spTree>
  </p:cSld>
  <p:clrMapOvr>
    <a:masterClrMapping/>
  </p:clrMapOvr>
  <p:transition advTm="75377"/>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ChangeArrowheads="1"/>
          </p:cNvSpPr>
          <p:nvPr/>
        </p:nvSpPr>
        <p:spPr bwMode="auto">
          <a:xfrm>
            <a:off x="179388" y="2852738"/>
            <a:ext cx="8713787" cy="4005262"/>
          </a:xfrm>
          <a:prstGeom prst="rect">
            <a:avLst/>
          </a:prstGeom>
          <a:solidFill>
            <a:srgbClr val="C0C0C0"/>
          </a:solidFill>
          <a:ln w="9525">
            <a:solidFill>
              <a:srgbClr val="000000"/>
            </a:solidFill>
            <a:miter lim="800000"/>
            <a:headEnd/>
            <a:tailEnd/>
          </a:ln>
        </p:spPr>
        <p:txBody>
          <a:bodyPr wrap="none" anchor="ctr"/>
          <a:lstStyle/>
          <a:p>
            <a:endParaRPr lang="en-US" sz="1800" b="1"/>
          </a:p>
        </p:txBody>
      </p:sp>
      <p:sp>
        <p:nvSpPr>
          <p:cNvPr id="35843" name="Rectangle 3"/>
          <p:cNvSpPr>
            <a:spLocks noGrp="1" noChangeArrowheads="1"/>
          </p:cNvSpPr>
          <p:nvPr>
            <p:ph type="body" idx="4294967295"/>
          </p:nvPr>
        </p:nvSpPr>
        <p:spPr>
          <a:xfrm>
            <a:off x="0" y="1916113"/>
            <a:ext cx="8785225" cy="4941887"/>
          </a:xfrm>
          <a:effectLst>
            <a:outerShdw dist="35921" dir="2700000" algn="ctr" rotWithShape="0">
              <a:srgbClr val="000000"/>
            </a:outerShdw>
          </a:effectLst>
        </p:spPr>
        <p:txBody>
          <a:bodyPr/>
          <a:lstStyle/>
          <a:p>
            <a:pPr marL="609600" indent="-609600">
              <a:lnSpc>
                <a:spcPct val="160000"/>
              </a:lnSpc>
              <a:defRPr/>
            </a:pPr>
            <a:r>
              <a:rPr lang="hr-HR" sz="2800" smtClean="0"/>
              <a:t>Повећана разградња Ер:</a:t>
            </a:r>
          </a:p>
          <a:p>
            <a:pPr marL="609600" indent="-609600">
              <a:lnSpc>
                <a:spcPct val="160000"/>
              </a:lnSpc>
              <a:buFontTx/>
              <a:buNone/>
              <a:defRPr/>
            </a:pPr>
            <a:r>
              <a:rPr lang="hr-HR" sz="2400" smtClean="0">
                <a:solidFill>
                  <a:srgbClr val="FF9933"/>
                </a:solidFill>
              </a:rPr>
              <a:t>     - </a:t>
            </a:r>
            <a:r>
              <a:rPr lang="hr-HR" sz="2800" smtClean="0">
                <a:solidFill>
                  <a:srgbClr val="FF9933"/>
                </a:solidFill>
              </a:rPr>
              <a:t>корпускуларне</a:t>
            </a:r>
            <a:r>
              <a:rPr lang="sr-Cyrl-CS" sz="2800" smtClean="0">
                <a:solidFill>
                  <a:srgbClr val="FF9933"/>
                </a:solidFill>
              </a:rPr>
              <a:t> (углавном наследне)</a:t>
            </a:r>
            <a:r>
              <a:rPr lang="hr-HR" sz="2800" smtClean="0">
                <a:solidFill>
                  <a:srgbClr val="FF9933"/>
                </a:solidFill>
              </a:rPr>
              <a:t>:</a:t>
            </a:r>
          </a:p>
          <a:p>
            <a:pPr marL="609600" indent="-609600">
              <a:lnSpc>
                <a:spcPct val="160000"/>
              </a:lnSpc>
              <a:buFontTx/>
              <a:buNone/>
              <a:defRPr/>
            </a:pPr>
            <a:r>
              <a:rPr lang="hr-HR" sz="2800" smtClean="0">
                <a:solidFill>
                  <a:srgbClr val="FF9933"/>
                </a:solidFill>
              </a:rPr>
              <a:t>                 </a:t>
            </a:r>
            <a:r>
              <a:rPr lang="hr-HR" sz="2800" smtClean="0">
                <a:solidFill>
                  <a:srgbClr val="33CC33"/>
                </a:solidFill>
              </a:rPr>
              <a:t>- дефицит ензима</a:t>
            </a:r>
            <a:r>
              <a:rPr lang="hr-HR" sz="2400" smtClean="0">
                <a:solidFill>
                  <a:srgbClr val="33CC33"/>
                </a:solidFill>
              </a:rPr>
              <a:t> :</a:t>
            </a:r>
            <a:endParaRPr lang="hr-HR" sz="1400" smtClean="0">
              <a:solidFill>
                <a:srgbClr val="33CC33"/>
              </a:solidFill>
            </a:endParaRPr>
          </a:p>
          <a:p>
            <a:pPr marL="609600" indent="-609600">
              <a:lnSpc>
                <a:spcPct val="160000"/>
              </a:lnSpc>
              <a:buFontTx/>
              <a:buNone/>
              <a:defRPr/>
            </a:pPr>
            <a:r>
              <a:rPr lang="hr-HR" sz="2400" smtClean="0">
                <a:solidFill>
                  <a:srgbClr val="33CC33"/>
                </a:solidFill>
              </a:rPr>
              <a:t>                         </a:t>
            </a:r>
            <a:r>
              <a:rPr lang="hr-HR" sz="2000" smtClean="0">
                <a:solidFill>
                  <a:srgbClr val="33CC33"/>
                </a:solidFill>
              </a:rPr>
              <a:t>- </a:t>
            </a:r>
            <a:r>
              <a:rPr lang="hr-HR" sz="2400" smtClean="0">
                <a:solidFill>
                  <a:srgbClr val="33CC33"/>
                </a:solidFill>
              </a:rPr>
              <a:t>дефицит глукоза-6-фосфат дехидрогеназе</a:t>
            </a:r>
          </a:p>
          <a:p>
            <a:pPr marL="609600" indent="-609600">
              <a:lnSpc>
                <a:spcPct val="160000"/>
              </a:lnSpc>
              <a:buFontTx/>
              <a:buNone/>
              <a:defRPr/>
            </a:pPr>
            <a:r>
              <a:rPr lang="hr-HR" sz="2400" smtClean="0">
                <a:solidFill>
                  <a:srgbClr val="33CC33"/>
                </a:solidFill>
              </a:rPr>
              <a:t>                         - дефицит пируват киназе</a:t>
            </a:r>
          </a:p>
          <a:p>
            <a:pPr marL="609600" indent="-609600">
              <a:lnSpc>
                <a:spcPct val="160000"/>
              </a:lnSpc>
              <a:buFontTx/>
              <a:buNone/>
              <a:defRPr/>
            </a:pPr>
            <a:r>
              <a:rPr lang="hr-HR" sz="2400" smtClean="0">
                <a:solidFill>
                  <a:srgbClr val="33CC33"/>
                </a:solidFill>
              </a:rPr>
              <a:t>                         - порфирије</a:t>
            </a:r>
          </a:p>
          <a:p>
            <a:pPr marL="609600" indent="-609600">
              <a:lnSpc>
                <a:spcPct val="160000"/>
              </a:lnSpc>
              <a:buFontTx/>
              <a:buNone/>
              <a:defRPr/>
            </a:pPr>
            <a:r>
              <a:rPr lang="hr-HR" sz="2400" smtClean="0">
                <a:solidFill>
                  <a:srgbClr val="33CC33"/>
                </a:solidFill>
              </a:rPr>
              <a:t>                         - и др.</a:t>
            </a:r>
            <a:endParaRPr lang="hr-HR" sz="2400" smtClean="0">
              <a:solidFill>
                <a:srgbClr val="FF9933"/>
              </a:solidFill>
            </a:endParaRPr>
          </a:p>
        </p:txBody>
      </p:sp>
      <p:sp>
        <p:nvSpPr>
          <p:cNvPr id="35844" name="Rectangle 4"/>
          <p:cNvSpPr>
            <a:spLocks noGrp="1" noChangeArrowheads="1"/>
          </p:cNvSpPr>
          <p:nvPr>
            <p:ph type="title" idx="4294967295"/>
          </p:nvPr>
        </p:nvSpPr>
        <p:spPr>
          <a:xfrm>
            <a:off x="250825" y="981075"/>
            <a:ext cx="8743950" cy="1143000"/>
          </a:xfrm>
          <a:effectLst>
            <a:outerShdw dist="35921" dir="2700000" algn="ctr" rotWithShape="0">
              <a:srgbClr val="000000"/>
            </a:outerShdw>
          </a:effectLst>
        </p:spPr>
        <p:txBody>
          <a:bodyPr/>
          <a:lstStyle/>
          <a:p>
            <a:pPr>
              <a:defRPr/>
            </a:pPr>
            <a:r>
              <a:rPr lang="hr-HR" sz="3200" b="1" smtClean="0">
                <a:solidFill>
                  <a:srgbClr val="FF0000"/>
                </a:solidFill>
              </a:rPr>
              <a:t>ПАТОФИЗИОЛОШКА </a:t>
            </a:r>
            <a:br>
              <a:rPr lang="hr-HR" sz="3200" b="1" smtClean="0">
                <a:solidFill>
                  <a:srgbClr val="FF0000"/>
                </a:solidFill>
              </a:rPr>
            </a:br>
            <a:r>
              <a:rPr lang="hr-HR" sz="3200" b="1" smtClean="0">
                <a:solidFill>
                  <a:srgbClr val="FF0000"/>
                </a:solidFill>
              </a:rPr>
              <a:t>КЛАСИФИКАЦИЈА АНЕМИЈА</a:t>
            </a:r>
            <a:endParaRPr lang="en-GB" sz="3200" b="1" smtClean="0">
              <a:solidFill>
                <a:srgbClr val="FF0000"/>
              </a:solidFill>
            </a:endParaRPr>
          </a:p>
        </p:txBody>
      </p:sp>
      <p:sp>
        <p:nvSpPr>
          <p:cNvPr id="35845" name="Rectangle 5"/>
          <p:cNvSpPr>
            <a:spLocks noChangeArrowheads="1"/>
          </p:cNvSpPr>
          <p:nvPr/>
        </p:nvSpPr>
        <p:spPr bwMode="auto">
          <a:xfrm flipV="1">
            <a:off x="827088" y="2133600"/>
            <a:ext cx="7345362" cy="73025"/>
          </a:xfrm>
          <a:prstGeom prst="rect">
            <a:avLst/>
          </a:prstGeom>
          <a:gradFill rotWithShape="1">
            <a:gsLst>
              <a:gs pos="0">
                <a:schemeClr val="accent2"/>
              </a:gs>
              <a:gs pos="100000">
                <a:schemeClr val="accent2">
                  <a:gamma/>
                  <a:shade val="46275"/>
                  <a:invGamma/>
                </a:schemeClr>
              </a:gs>
            </a:gsLst>
            <a:lin ang="0" scaled="1"/>
          </a:gradFill>
          <a:ln w="9525">
            <a:noFill/>
            <a:miter lim="800000"/>
            <a:headEnd/>
            <a:tailEnd/>
          </a:ln>
          <a:effectLst/>
        </p:spPr>
        <p:txBody>
          <a:bodyPr wrap="none" anchor="ctr"/>
          <a:lstStyle/>
          <a:p>
            <a:pPr>
              <a:defRPr/>
            </a:pPr>
            <a:endParaRPr lang="en-US" sz="1800" b="1">
              <a:latin typeface="Arial" charset="0"/>
            </a:endParaRPr>
          </a:p>
        </p:txBody>
      </p:sp>
    </p:spTree>
  </p:cSld>
  <p:clrMapOvr>
    <a:masterClrMapping/>
  </p:clrMapOvr>
  <p:transition advTm="12545"/>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ChangeArrowheads="1"/>
          </p:cNvSpPr>
          <p:nvPr/>
        </p:nvSpPr>
        <p:spPr bwMode="auto">
          <a:xfrm>
            <a:off x="179388" y="2997200"/>
            <a:ext cx="8713787" cy="3860800"/>
          </a:xfrm>
          <a:prstGeom prst="rect">
            <a:avLst/>
          </a:prstGeom>
          <a:solidFill>
            <a:srgbClr val="C0C0C0"/>
          </a:solidFill>
          <a:ln w="9525">
            <a:solidFill>
              <a:srgbClr val="000000"/>
            </a:solidFill>
            <a:miter lim="800000"/>
            <a:headEnd/>
            <a:tailEnd/>
          </a:ln>
        </p:spPr>
        <p:txBody>
          <a:bodyPr wrap="none" anchor="ctr"/>
          <a:lstStyle/>
          <a:p>
            <a:endParaRPr lang="en-US" sz="1800" b="1"/>
          </a:p>
        </p:txBody>
      </p:sp>
      <p:sp>
        <p:nvSpPr>
          <p:cNvPr id="36867" name="Rectangle 3"/>
          <p:cNvSpPr>
            <a:spLocks noGrp="1" noChangeArrowheads="1"/>
          </p:cNvSpPr>
          <p:nvPr>
            <p:ph type="body" idx="4294967295"/>
          </p:nvPr>
        </p:nvSpPr>
        <p:spPr>
          <a:xfrm>
            <a:off x="0" y="2060575"/>
            <a:ext cx="8785225" cy="4941888"/>
          </a:xfrm>
          <a:effectLst>
            <a:outerShdw dist="35921" dir="2700000" algn="ctr" rotWithShape="0">
              <a:srgbClr val="000000"/>
            </a:outerShdw>
          </a:effectLst>
        </p:spPr>
        <p:txBody>
          <a:bodyPr/>
          <a:lstStyle/>
          <a:p>
            <a:pPr marL="609600" indent="-609600">
              <a:lnSpc>
                <a:spcPct val="160000"/>
              </a:lnSpc>
              <a:defRPr/>
            </a:pPr>
            <a:r>
              <a:rPr lang="hr-HR" smtClean="0"/>
              <a:t>Повећана разградња Ер:</a:t>
            </a:r>
          </a:p>
          <a:p>
            <a:pPr marL="609600" indent="-609600">
              <a:lnSpc>
                <a:spcPct val="160000"/>
              </a:lnSpc>
              <a:buFontTx/>
              <a:buNone/>
              <a:defRPr/>
            </a:pPr>
            <a:r>
              <a:rPr lang="hr-HR" sz="2800" smtClean="0">
                <a:solidFill>
                  <a:srgbClr val="FF9933"/>
                </a:solidFill>
              </a:rPr>
              <a:t>     - корпускуларне</a:t>
            </a:r>
            <a:r>
              <a:rPr lang="sr-Cyrl-CS" sz="2800" smtClean="0">
                <a:solidFill>
                  <a:srgbClr val="FF9933"/>
                </a:solidFill>
              </a:rPr>
              <a:t> (углавном наследне):</a:t>
            </a:r>
            <a:endParaRPr lang="hr-HR" sz="2800" smtClean="0">
              <a:solidFill>
                <a:srgbClr val="FF9933"/>
              </a:solidFill>
            </a:endParaRPr>
          </a:p>
          <a:p>
            <a:pPr marL="609600" indent="-609600">
              <a:lnSpc>
                <a:spcPct val="160000"/>
              </a:lnSpc>
              <a:buFontTx/>
              <a:buNone/>
              <a:defRPr/>
            </a:pPr>
            <a:r>
              <a:rPr lang="hr-HR" sz="2800" smtClean="0">
                <a:solidFill>
                  <a:srgbClr val="FF9933"/>
                </a:solidFill>
              </a:rPr>
              <a:t>                 </a:t>
            </a:r>
            <a:r>
              <a:rPr lang="hr-HR" sz="2000" smtClean="0">
                <a:solidFill>
                  <a:srgbClr val="33CC33"/>
                </a:solidFill>
              </a:rPr>
              <a:t>- </a:t>
            </a:r>
            <a:r>
              <a:rPr lang="hr-HR" sz="2800" smtClean="0">
                <a:solidFill>
                  <a:srgbClr val="33CC33"/>
                </a:solidFill>
              </a:rPr>
              <a:t>ненормалности хемоглобина</a:t>
            </a:r>
            <a:r>
              <a:rPr lang="hr-HR" sz="2000" smtClean="0">
                <a:solidFill>
                  <a:srgbClr val="33CC33"/>
                </a:solidFill>
              </a:rPr>
              <a:t>:</a:t>
            </a:r>
          </a:p>
          <a:p>
            <a:pPr marL="609600" indent="-609600">
              <a:lnSpc>
                <a:spcPct val="160000"/>
              </a:lnSpc>
              <a:buFontTx/>
              <a:buNone/>
              <a:defRPr/>
            </a:pPr>
            <a:r>
              <a:rPr lang="hr-HR" sz="2000" smtClean="0">
                <a:solidFill>
                  <a:srgbClr val="33CC33"/>
                </a:solidFill>
              </a:rPr>
              <a:t>                           - дрепаноцитоза</a:t>
            </a:r>
          </a:p>
          <a:p>
            <a:pPr marL="609600" indent="-609600">
              <a:lnSpc>
                <a:spcPct val="160000"/>
              </a:lnSpc>
              <a:buFontTx/>
              <a:buNone/>
              <a:defRPr/>
            </a:pPr>
            <a:r>
              <a:rPr lang="hr-HR" sz="2000" smtClean="0">
                <a:solidFill>
                  <a:srgbClr val="33CC33"/>
                </a:solidFill>
              </a:rPr>
              <a:t>                           - нестабилни хемоглобини</a:t>
            </a:r>
          </a:p>
          <a:p>
            <a:pPr marL="609600" indent="-609600">
              <a:lnSpc>
                <a:spcPct val="160000"/>
              </a:lnSpc>
              <a:buFontTx/>
              <a:buNone/>
              <a:defRPr/>
            </a:pPr>
            <a:r>
              <a:rPr lang="hr-HR" sz="2000" smtClean="0">
                <a:solidFill>
                  <a:srgbClr val="33CC33"/>
                </a:solidFill>
              </a:rPr>
              <a:t>                           - хемоглобинопатије са ниским афинитетом за </a:t>
            </a:r>
            <a:r>
              <a:rPr lang="sr-Cyrl-CS" sz="2000" smtClean="0">
                <a:solidFill>
                  <a:srgbClr val="33CC33"/>
                </a:solidFill>
              </a:rPr>
              <a:t>  </a:t>
            </a:r>
          </a:p>
          <a:p>
            <a:pPr marL="609600" indent="-609600">
              <a:lnSpc>
                <a:spcPct val="160000"/>
              </a:lnSpc>
              <a:buFontTx/>
              <a:buNone/>
              <a:defRPr/>
            </a:pPr>
            <a:r>
              <a:rPr lang="sr-Cyrl-CS" sz="2000" smtClean="0">
                <a:solidFill>
                  <a:srgbClr val="33CC33"/>
                </a:solidFill>
              </a:rPr>
              <a:t>                             </a:t>
            </a:r>
            <a:r>
              <a:rPr lang="hr-HR" sz="2000" smtClean="0">
                <a:solidFill>
                  <a:srgbClr val="33CC33"/>
                </a:solidFill>
              </a:rPr>
              <a:t>кисеоник</a:t>
            </a:r>
          </a:p>
        </p:txBody>
      </p:sp>
      <p:sp>
        <p:nvSpPr>
          <p:cNvPr id="36868" name="Rectangle 4"/>
          <p:cNvSpPr>
            <a:spLocks noGrp="1" noChangeArrowheads="1"/>
          </p:cNvSpPr>
          <p:nvPr>
            <p:ph type="title" idx="4294967295"/>
          </p:nvPr>
        </p:nvSpPr>
        <p:spPr>
          <a:xfrm>
            <a:off x="179388" y="1052513"/>
            <a:ext cx="8743950" cy="1143000"/>
          </a:xfrm>
          <a:effectLst>
            <a:outerShdw dist="35921" dir="2700000" algn="ctr" rotWithShape="0">
              <a:srgbClr val="000000"/>
            </a:outerShdw>
          </a:effectLst>
        </p:spPr>
        <p:txBody>
          <a:bodyPr/>
          <a:lstStyle/>
          <a:p>
            <a:pPr>
              <a:defRPr/>
            </a:pPr>
            <a:r>
              <a:rPr lang="hr-HR" sz="3200" b="1" smtClean="0">
                <a:solidFill>
                  <a:srgbClr val="FF0000"/>
                </a:solidFill>
              </a:rPr>
              <a:t>ПАТОФИЗИОЛОШКА </a:t>
            </a:r>
            <a:br>
              <a:rPr lang="hr-HR" sz="3200" b="1" smtClean="0">
                <a:solidFill>
                  <a:srgbClr val="FF0000"/>
                </a:solidFill>
              </a:rPr>
            </a:br>
            <a:r>
              <a:rPr lang="hr-HR" sz="3200" b="1" smtClean="0">
                <a:solidFill>
                  <a:srgbClr val="FF0000"/>
                </a:solidFill>
              </a:rPr>
              <a:t>КЛАСИФИКАЦИЈА АНЕМИЈА</a:t>
            </a:r>
            <a:endParaRPr lang="en-GB" sz="3200" b="1" smtClean="0">
              <a:solidFill>
                <a:srgbClr val="FF0000"/>
              </a:solidFill>
            </a:endParaRPr>
          </a:p>
        </p:txBody>
      </p:sp>
      <p:sp>
        <p:nvSpPr>
          <p:cNvPr id="36869" name="Rectangle 5"/>
          <p:cNvSpPr>
            <a:spLocks noChangeArrowheads="1"/>
          </p:cNvSpPr>
          <p:nvPr/>
        </p:nvSpPr>
        <p:spPr bwMode="auto">
          <a:xfrm flipV="1">
            <a:off x="900113" y="2276475"/>
            <a:ext cx="7345362" cy="73025"/>
          </a:xfrm>
          <a:prstGeom prst="rect">
            <a:avLst/>
          </a:prstGeom>
          <a:gradFill rotWithShape="1">
            <a:gsLst>
              <a:gs pos="0">
                <a:schemeClr val="accent2"/>
              </a:gs>
              <a:gs pos="100000">
                <a:schemeClr val="accent2">
                  <a:gamma/>
                  <a:shade val="46275"/>
                  <a:invGamma/>
                </a:schemeClr>
              </a:gs>
            </a:gsLst>
            <a:lin ang="0" scaled="1"/>
          </a:gradFill>
          <a:ln w="9525">
            <a:noFill/>
            <a:miter lim="800000"/>
            <a:headEnd/>
            <a:tailEnd/>
          </a:ln>
          <a:effectLst/>
        </p:spPr>
        <p:txBody>
          <a:bodyPr wrap="none" anchor="ctr"/>
          <a:lstStyle/>
          <a:p>
            <a:pPr>
              <a:defRPr/>
            </a:pPr>
            <a:endParaRPr lang="en-US" sz="1800" b="1">
              <a:latin typeface="Arial" charset="0"/>
            </a:endParaRPr>
          </a:p>
        </p:txBody>
      </p:sp>
    </p:spTree>
  </p:cSld>
  <p:clrMapOvr>
    <a:masterClrMapping/>
  </p:clrMapOvr>
  <p:transition advTm="1414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ChangeArrowheads="1"/>
          </p:cNvSpPr>
          <p:nvPr/>
        </p:nvSpPr>
        <p:spPr bwMode="auto">
          <a:xfrm>
            <a:off x="179388" y="2781300"/>
            <a:ext cx="8713787" cy="4076700"/>
          </a:xfrm>
          <a:prstGeom prst="rect">
            <a:avLst/>
          </a:prstGeom>
          <a:solidFill>
            <a:srgbClr val="C0C0C0"/>
          </a:solidFill>
          <a:ln w="9525">
            <a:solidFill>
              <a:srgbClr val="000000"/>
            </a:solidFill>
            <a:miter lim="800000"/>
            <a:headEnd/>
            <a:tailEnd/>
          </a:ln>
        </p:spPr>
        <p:txBody>
          <a:bodyPr wrap="none" anchor="ctr"/>
          <a:lstStyle/>
          <a:p>
            <a:endParaRPr lang="en-US" sz="1800" b="1"/>
          </a:p>
        </p:txBody>
      </p:sp>
      <p:sp>
        <p:nvSpPr>
          <p:cNvPr id="37891" name="Rectangle 3"/>
          <p:cNvSpPr>
            <a:spLocks noGrp="1" noChangeArrowheads="1"/>
          </p:cNvSpPr>
          <p:nvPr>
            <p:ph type="body" idx="4294967295"/>
          </p:nvPr>
        </p:nvSpPr>
        <p:spPr>
          <a:xfrm>
            <a:off x="0" y="2133600"/>
            <a:ext cx="8785225" cy="4941888"/>
          </a:xfrm>
          <a:effectLst>
            <a:outerShdw dist="35921" dir="2700000" algn="ctr" rotWithShape="0">
              <a:srgbClr val="000000"/>
            </a:outerShdw>
          </a:effectLst>
        </p:spPr>
        <p:txBody>
          <a:bodyPr/>
          <a:lstStyle/>
          <a:p>
            <a:pPr marL="609600" indent="-609600">
              <a:lnSpc>
                <a:spcPct val="160000"/>
              </a:lnSpc>
              <a:defRPr/>
            </a:pPr>
            <a:r>
              <a:rPr lang="hr-HR" sz="2800" smtClean="0"/>
              <a:t>Повећана разградња Ер:</a:t>
            </a:r>
          </a:p>
          <a:p>
            <a:pPr marL="609600" indent="-609600">
              <a:lnSpc>
                <a:spcPct val="160000"/>
              </a:lnSpc>
              <a:buFontTx/>
              <a:buNone/>
              <a:defRPr/>
            </a:pPr>
            <a:r>
              <a:rPr lang="hr-HR" sz="2400" smtClean="0">
                <a:solidFill>
                  <a:srgbClr val="FF9933"/>
                </a:solidFill>
              </a:rPr>
              <a:t>     - екстракорпускуларне:</a:t>
            </a:r>
          </a:p>
          <a:p>
            <a:pPr marL="609600" indent="-609600">
              <a:lnSpc>
                <a:spcPct val="160000"/>
              </a:lnSpc>
              <a:buFontTx/>
              <a:buNone/>
              <a:defRPr/>
            </a:pPr>
            <a:r>
              <a:rPr lang="hr-HR" sz="2400" smtClean="0">
                <a:solidFill>
                  <a:srgbClr val="FF9933"/>
                </a:solidFill>
              </a:rPr>
              <a:t>         </a:t>
            </a:r>
            <a:r>
              <a:rPr lang="hr-HR" sz="2400" smtClean="0">
                <a:solidFill>
                  <a:srgbClr val="33CC33"/>
                </a:solidFill>
              </a:rPr>
              <a:t>- механичке</a:t>
            </a:r>
          </a:p>
          <a:p>
            <a:pPr marL="609600" indent="-609600">
              <a:lnSpc>
                <a:spcPct val="160000"/>
              </a:lnSpc>
              <a:buFontTx/>
              <a:buNone/>
              <a:defRPr/>
            </a:pPr>
            <a:r>
              <a:rPr lang="hr-HR" sz="2400" smtClean="0">
                <a:solidFill>
                  <a:srgbClr val="33CC33"/>
                </a:solidFill>
              </a:rPr>
              <a:t>         - изазване хемијским и физичким агенсима ензима</a:t>
            </a:r>
          </a:p>
          <a:p>
            <a:pPr marL="609600" indent="-609600">
              <a:lnSpc>
                <a:spcPct val="160000"/>
              </a:lnSpc>
              <a:buFontTx/>
              <a:buNone/>
              <a:defRPr/>
            </a:pPr>
            <a:r>
              <a:rPr lang="hr-HR" sz="2400" smtClean="0">
                <a:solidFill>
                  <a:srgbClr val="33CC33"/>
                </a:solidFill>
              </a:rPr>
              <a:t>         - изазване инфекцијама</a:t>
            </a:r>
          </a:p>
          <a:p>
            <a:pPr marL="609600" indent="-609600">
              <a:lnSpc>
                <a:spcPct val="160000"/>
              </a:lnSpc>
              <a:buFontTx/>
              <a:buNone/>
              <a:defRPr/>
            </a:pPr>
            <a:r>
              <a:rPr lang="hr-HR" sz="2400" smtClean="0">
                <a:solidFill>
                  <a:srgbClr val="33CC33"/>
                </a:solidFill>
              </a:rPr>
              <a:t>         - изазване антителима</a:t>
            </a:r>
          </a:p>
          <a:p>
            <a:pPr marL="609600" indent="-609600">
              <a:lnSpc>
                <a:spcPct val="160000"/>
              </a:lnSpc>
              <a:buFontTx/>
              <a:buNone/>
              <a:defRPr/>
            </a:pPr>
            <a:r>
              <a:rPr lang="hr-HR" sz="2400" smtClean="0">
                <a:solidFill>
                  <a:srgbClr val="FF9933"/>
                </a:solidFill>
              </a:rPr>
              <a:t>         </a:t>
            </a:r>
            <a:r>
              <a:rPr lang="hr-HR" sz="2400" smtClean="0">
                <a:solidFill>
                  <a:srgbClr val="33CC33"/>
                </a:solidFill>
              </a:rPr>
              <a:t>- хиперспленизам</a:t>
            </a:r>
            <a:r>
              <a:rPr lang="hr-HR" sz="2400" smtClean="0">
                <a:solidFill>
                  <a:srgbClr val="FF9933"/>
                </a:solidFill>
              </a:rPr>
              <a:t>            </a:t>
            </a:r>
          </a:p>
        </p:txBody>
      </p:sp>
      <p:sp>
        <p:nvSpPr>
          <p:cNvPr id="37892" name="Rectangle 4"/>
          <p:cNvSpPr>
            <a:spLocks noGrp="1" noChangeArrowheads="1"/>
          </p:cNvSpPr>
          <p:nvPr>
            <p:ph type="title" idx="4294967295"/>
          </p:nvPr>
        </p:nvSpPr>
        <p:spPr>
          <a:xfrm>
            <a:off x="400050" y="1052513"/>
            <a:ext cx="8743950" cy="1143000"/>
          </a:xfrm>
          <a:effectLst>
            <a:outerShdw dist="35921" dir="2700000" algn="ctr" rotWithShape="0">
              <a:srgbClr val="000000"/>
            </a:outerShdw>
          </a:effectLst>
        </p:spPr>
        <p:txBody>
          <a:bodyPr/>
          <a:lstStyle/>
          <a:p>
            <a:pPr>
              <a:defRPr/>
            </a:pPr>
            <a:r>
              <a:rPr lang="hr-HR" sz="3200" b="1" smtClean="0">
                <a:solidFill>
                  <a:srgbClr val="FF0000"/>
                </a:solidFill>
              </a:rPr>
              <a:t>ПАТОФИЗИОЛОШКА </a:t>
            </a:r>
            <a:br>
              <a:rPr lang="hr-HR" sz="3200" b="1" smtClean="0">
                <a:solidFill>
                  <a:srgbClr val="FF0000"/>
                </a:solidFill>
              </a:rPr>
            </a:br>
            <a:r>
              <a:rPr lang="hr-HR" sz="3200" b="1" smtClean="0">
                <a:solidFill>
                  <a:srgbClr val="FF0000"/>
                </a:solidFill>
              </a:rPr>
              <a:t>КЛАСИФИКАЦИЈА АНЕМИЈА</a:t>
            </a:r>
            <a:endParaRPr lang="en-GB" sz="3200" b="1" smtClean="0">
              <a:solidFill>
                <a:srgbClr val="FF0000"/>
              </a:solidFill>
            </a:endParaRPr>
          </a:p>
        </p:txBody>
      </p:sp>
      <p:sp>
        <p:nvSpPr>
          <p:cNvPr id="37893" name="Rectangle 5"/>
          <p:cNvSpPr>
            <a:spLocks noChangeArrowheads="1"/>
          </p:cNvSpPr>
          <p:nvPr/>
        </p:nvSpPr>
        <p:spPr bwMode="auto">
          <a:xfrm flipV="1">
            <a:off x="900113" y="2205038"/>
            <a:ext cx="7345362" cy="73025"/>
          </a:xfrm>
          <a:prstGeom prst="rect">
            <a:avLst/>
          </a:prstGeom>
          <a:gradFill rotWithShape="1">
            <a:gsLst>
              <a:gs pos="0">
                <a:schemeClr val="accent2"/>
              </a:gs>
              <a:gs pos="100000">
                <a:schemeClr val="accent2">
                  <a:gamma/>
                  <a:shade val="46275"/>
                  <a:invGamma/>
                </a:schemeClr>
              </a:gs>
            </a:gsLst>
            <a:lin ang="0" scaled="1"/>
          </a:gradFill>
          <a:ln w="9525">
            <a:noFill/>
            <a:miter lim="800000"/>
            <a:headEnd/>
            <a:tailEnd/>
          </a:ln>
          <a:effectLst/>
        </p:spPr>
        <p:txBody>
          <a:bodyPr wrap="none" anchor="ctr"/>
          <a:lstStyle/>
          <a:p>
            <a:pPr>
              <a:defRPr/>
            </a:pPr>
            <a:endParaRPr lang="en-US" sz="1800" b="1">
              <a:latin typeface="Arial" charset="0"/>
            </a:endParaRPr>
          </a:p>
        </p:txBody>
      </p:sp>
    </p:spTree>
  </p:cSld>
  <p:clrMapOvr>
    <a:masterClrMapping/>
  </p:clrMapOvr>
  <p:transition advTm="78293"/>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2"/>
          <p:cNvSpPr txBox="1">
            <a:spLocks noChangeArrowheads="1"/>
          </p:cNvSpPr>
          <p:nvPr/>
        </p:nvSpPr>
        <p:spPr bwMode="auto">
          <a:xfrm>
            <a:off x="539750" y="1524000"/>
            <a:ext cx="7993063" cy="5334000"/>
          </a:xfrm>
          <a:prstGeom prst="rect">
            <a:avLst/>
          </a:prstGeom>
          <a:noFill/>
          <a:ln w="9525">
            <a:noFill/>
            <a:miter lim="800000"/>
            <a:headEnd/>
            <a:tailEnd/>
          </a:ln>
        </p:spPr>
        <p:txBody>
          <a:bodyPr>
            <a:spAutoFit/>
          </a:bodyPr>
          <a:lstStyle/>
          <a:p>
            <a:pPr eaLnBrk="0" hangingPunct="0">
              <a:spcBef>
                <a:spcPct val="50000"/>
              </a:spcBef>
            </a:pPr>
            <a:r>
              <a:rPr lang="sr-Cyrl-CS" sz="2800" b="1">
                <a:latin typeface="Tahoma" pitchFamily="34" charset="0"/>
              </a:rPr>
              <a:t>ЕРИТРОПОЕЗА</a:t>
            </a:r>
          </a:p>
          <a:p>
            <a:pPr eaLnBrk="0" hangingPunct="0">
              <a:spcBef>
                <a:spcPct val="50000"/>
              </a:spcBef>
            </a:pPr>
            <a:endParaRPr lang="sr-Cyrl-CS" sz="1800" b="1">
              <a:latin typeface="Tahoma" pitchFamily="34" charset="0"/>
            </a:endParaRPr>
          </a:p>
          <a:p>
            <a:pPr eaLnBrk="0" hangingPunct="0">
              <a:spcBef>
                <a:spcPct val="50000"/>
              </a:spcBef>
            </a:pPr>
            <a:endParaRPr lang="sr-Cyrl-CS" sz="1800" b="1">
              <a:latin typeface="Tahoma" pitchFamily="34" charset="0"/>
            </a:endParaRPr>
          </a:p>
          <a:p>
            <a:pPr eaLnBrk="0" hangingPunct="0">
              <a:spcBef>
                <a:spcPct val="50000"/>
              </a:spcBef>
              <a:buFontTx/>
              <a:buChar char="-"/>
            </a:pPr>
            <a:r>
              <a:rPr lang="sr-Cyrl-CS" sz="1800">
                <a:latin typeface="Tahoma" pitchFamily="34" charset="0"/>
              </a:rPr>
              <a:t> </a:t>
            </a:r>
            <a:r>
              <a:rPr lang="sr-Cyrl-CS" sz="1800" b="1">
                <a:latin typeface="Tahoma" pitchFamily="34" charset="0"/>
              </a:rPr>
              <a:t>Истовремено размножавање и  диферентовање</a:t>
            </a:r>
          </a:p>
          <a:p>
            <a:pPr eaLnBrk="0" hangingPunct="0">
              <a:spcBef>
                <a:spcPct val="50000"/>
              </a:spcBef>
              <a:buFontTx/>
              <a:buChar char="-"/>
            </a:pPr>
            <a:r>
              <a:rPr lang="sr-Cyrl-CS" sz="1800" b="1">
                <a:latin typeface="Tahoma" pitchFamily="34" charset="0"/>
              </a:rPr>
              <a:t> 3 – 5 деоба (8 – 32 Ер)</a:t>
            </a:r>
          </a:p>
          <a:p>
            <a:pPr eaLnBrk="0" hangingPunct="0">
              <a:spcBef>
                <a:spcPct val="50000"/>
              </a:spcBef>
              <a:buFontTx/>
              <a:buChar char="-"/>
            </a:pPr>
            <a:r>
              <a:rPr lang="sr-Cyrl-CS" sz="1800" b="1">
                <a:latin typeface="Tahoma" pitchFamily="34" charset="0"/>
              </a:rPr>
              <a:t> смањење запремине за 50%</a:t>
            </a:r>
          </a:p>
          <a:p>
            <a:pPr eaLnBrk="0" hangingPunct="0">
              <a:spcBef>
                <a:spcPct val="50000"/>
              </a:spcBef>
              <a:buFontTx/>
              <a:buChar char="-"/>
            </a:pPr>
            <a:r>
              <a:rPr lang="sr-Cyrl-CS" sz="1800" b="1">
                <a:latin typeface="Tahoma" pitchFamily="34" charset="0"/>
              </a:rPr>
              <a:t> постепено смањење  митохондрија</a:t>
            </a:r>
          </a:p>
          <a:p>
            <a:pPr eaLnBrk="0" hangingPunct="0">
              <a:spcBef>
                <a:spcPct val="50000"/>
              </a:spcBef>
              <a:buFontTx/>
              <a:buChar char="-"/>
            </a:pPr>
            <a:r>
              <a:rPr lang="sr-Cyrl-CS" sz="1800" b="1">
                <a:latin typeface="Tahoma" pitchFamily="34" charset="0"/>
              </a:rPr>
              <a:t> повећање количине Хб</a:t>
            </a:r>
          </a:p>
          <a:p>
            <a:pPr eaLnBrk="0" hangingPunct="0">
              <a:spcBef>
                <a:spcPct val="50000"/>
              </a:spcBef>
              <a:buFontTx/>
              <a:buChar char="-"/>
            </a:pPr>
            <a:r>
              <a:rPr lang="sr-Cyrl-CS" sz="1800" b="1">
                <a:latin typeface="Tahoma" pitchFamily="34" charset="0"/>
              </a:rPr>
              <a:t> постепена дегенерација једра</a:t>
            </a:r>
          </a:p>
          <a:p>
            <a:pPr eaLnBrk="0" hangingPunct="0">
              <a:spcBef>
                <a:spcPct val="50000"/>
              </a:spcBef>
              <a:buFontTx/>
              <a:buChar char="-"/>
            </a:pPr>
            <a:r>
              <a:rPr lang="sr-Cyrl-CS" sz="1800" b="1">
                <a:latin typeface="Tahoma" pitchFamily="34" charset="0"/>
              </a:rPr>
              <a:t> ацидофилни Ерб више не може да  се дели, али се у њему наставља синтеза Хб</a:t>
            </a:r>
          </a:p>
          <a:p>
            <a:pPr eaLnBrk="0" hangingPunct="0">
              <a:spcBef>
                <a:spcPct val="50000"/>
              </a:spcBef>
            </a:pPr>
            <a:endParaRPr lang="sr-Latn-CS" sz="1800" b="1">
              <a:latin typeface="Tahoma" pitchFamily="34" charset="0"/>
            </a:endParaRPr>
          </a:p>
          <a:p>
            <a:pPr eaLnBrk="0" hangingPunct="0">
              <a:spcBef>
                <a:spcPct val="50000"/>
              </a:spcBef>
            </a:pPr>
            <a:endParaRPr lang="sr-Latn-CS" sz="1800">
              <a:latin typeface="Tahoma" pitchFamily="34" charset="0"/>
            </a:endParaRPr>
          </a:p>
        </p:txBody>
      </p:sp>
    </p:spTree>
  </p:cSld>
  <p:clrMapOvr>
    <a:masterClrMapping/>
  </p:clrMapOvr>
  <p:transition advTm="49259"/>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ChangeArrowheads="1"/>
          </p:cNvSpPr>
          <p:nvPr/>
        </p:nvSpPr>
        <p:spPr bwMode="auto">
          <a:xfrm flipV="1">
            <a:off x="900113" y="1557338"/>
            <a:ext cx="7345362" cy="73025"/>
          </a:xfrm>
          <a:prstGeom prst="rect">
            <a:avLst/>
          </a:prstGeom>
          <a:gradFill rotWithShape="1">
            <a:gsLst>
              <a:gs pos="0">
                <a:schemeClr val="accent2"/>
              </a:gs>
              <a:gs pos="100000">
                <a:schemeClr val="accent2">
                  <a:gamma/>
                  <a:shade val="46275"/>
                  <a:invGamma/>
                </a:schemeClr>
              </a:gs>
            </a:gsLst>
            <a:lin ang="0" scaled="1"/>
          </a:gradFill>
          <a:ln w="9525">
            <a:noFill/>
            <a:miter lim="800000"/>
            <a:headEnd/>
            <a:tailEnd/>
          </a:ln>
          <a:effectLst/>
        </p:spPr>
        <p:txBody>
          <a:bodyPr wrap="none" anchor="ctr"/>
          <a:lstStyle/>
          <a:p>
            <a:pPr>
              <a:defRPr/>
            </a:pPr>
            <a:endParaRPr lang="en-US" sz="1800" b="1">
              <a:latin typeface="Arial" charset="0"/>
            </a:endParaRPr>
          </a:p>
        </p:txBody>
      </p:sp>
      <p:sp>
        <p:nvSpPr>
          <p:cNvPr id="23555" name="Rectangle 3"/>
          <p:cNvSpPr>
            <a:spLocks noChangeArrowheads="1"/>
          </p:cNvSpPr>
          <p:nvPr/>
        </p:nvSpPr>
        <p:spPr bwMode="auto">
          <a:xfrm>
            <a:off x="3402013" y="4721225"/>
            <a:ext cx="1828800" cy="533400"/>
          </a:xfrm>
          <a:prstGeom prst="rect">
            <a:avLst/>
          </a:prstGeom>
          <a:solidFill>
            <a:srgbClr val="993366"/>
          </a:solidFill>
          <a:ln w="9525">
            <a:solidFill>
              <a:srgbClr val="000000"/>
            </a:solidFill>
            <a:miter lim="800000"/>
            <a:headEnd/>
            <a:tailEnd/>
          </a:ln>
        </p:spPr>
        <p:txBody>
          <a:bodyPr wrap="none" anchor="ctr"/>
          <a:lstStyle/>
          <a:p>
            <a:endParaRPr lang="en-US" sz="1800" b="1"/>
          </a:p>
        </p:txBody>
      </p:sp>
      <p:sp>
        <p:nvSpPr>
          <p:cNvPr id="23556" name="Rectangle 4"/>
          <p:cNvSpPr>
            <a:spLocks noChangeArrowheads="1"/>
          </p:cNvSpPr>
          <p:nvPr/>
        </p:nvSpPr>
        <p:spPr bwMode="auto">
          <a:xfrm>
            <a:off x="5265738" y="3530600"/>
            <a:ext cx="2590800" cy="533400"/>
          </a:xfrm>
          <a:prstGeom prst="rect">
            <a:avLst/>
          </a:prstGeom>
          <a:solidFill>
            <a:srgbClr val="993366"/>
          </a:solidFill>
          <a:ln w="9525">
            <a:solidFill>
              <a:srgbClr val="000000"/>
            </a:solidFill>
            <a:miter lim="800000"/>
            <a:headEnd/>
            <a:tailEnd/>
          </a:ln>
        </p:spPr>
        <p:txBody>
          <a:bodyPr wrap="none" anchor="ctr"/>
          <a:lstStyle/>
          <a:p>
            <a:endParaRPr lang="en-US" sz="1800" b="1"/>
          </a:p>
        </p:txBody>
      </p:sp>
      <p:sp>
        <p:nvSpPr>
          <p:cNvPr id="23557" name="Rectangle 5"/>
          <p:cNvSpPr>
            <a:spLocks noChangeArrowheads="1"/>
          </p:cNvSpPr>
          <p:nvPr/>
        </p:nvSpPr>
        <p:spPr bwMode="auto">
          <a:xfrm>
            <a:off x="3173413" y="2166938"/>
            <a:ext cx="2362200" cy="533400"/>
          </a:xfrm>
          <a:prstGeom prst="rect">
            <a:avLst/>
          </a:prstGeom>
          <a:solidFill>
            <a:srgbClr val="993366"/>
          </a:solidFill>
          <a:ln w="9525">
            <a:solidFill>
              <a:srgbClr val="000000"/>
            </a:solidFill>
            <a:miter lim="800000"/>
            <a:headEnd/>
            <a:tailEnd/>
          </a:ln>
        </p:spPr>
        <p:txBody>
          <a:bodyPr wrap="none" anchor="ctr"/>
          <a:lstStyle/>
          <a:p>
            <a:endParaRPr lang="en-US" sz="1800" b="1"/>
          </a:p>
        </p:txBody>
      </p:sp>
      <p:sp>
        <p:nvSpPr>
          <p:cNvPr id="23558" name="Oval 6"/>
          <p:cNvSpPr>
            <a:spLocks noChangeArrowheads="1"/>
          </p:cNvSpPr>
          <p:nvPr/>
        </p:nvSpPr>
        <p:spPr bwMode="auto">
          <a:xfrm>
            <a:off x="684213" y="3149600"/>
            <a:ext cx="1524000" cy="1143000"/>
          </a:xfrm>
          <a:prstGeom prst="ellipse">
            <a:avLst/>
          </a:prstGeom>
          <a:solidFill>
            <a:srgbClr val="993366"/>
          </a:solidFill>
          <a:ln w="9525">
            <a:solidFill>
              <a:srgbClr val="000000"/>
            </a:solidFill>
            <a:round/>
            <a:headEnd/>
            <a:tailEnd/>
          </a:ln>
        </p:spPr>
        <p:txBody>
          <a:bodyPr wrap="none" anchor="ctr"/>
          <a:lstStyle/>
          <a:p>
            <a:endParaRPr lang="en-US" sz="1800" b="1"/>
          </a:p>
        </p:txBody>
      </p:sp>
      <p:sp>
        <p:nvSpPr>
          <p:cNvPr id="23559" name="Rectangle 7"/>
          <p:cNvSpPr>
            <a:spLocks noGrp="1" noChangeArrowheads="1"/>
          </p:cNvSpPr>
          <p:nvPr>
            <p:ph type="title" idx="4294967295"/>
          </p:nvPr>
        </p:nvSpPr>
        <p:spPr>
          <a:xfrm>
            <a:off x="179388" y="692150"/>
            <a:ext cx="9144000" cy="1143000"/>
          </a:xfrm>
          <a:noFill/>
        </p:spPr>
        <p:txBody>
          <a:bodyPr/>
          <a:lstStyle/>
          <a:p>
            <a:r>
              <a:rPr lang="hr-HR" sz="2400" b="1" smtClean="0">
                <a:solidFill>
                  <a:srgbClr val="FF0000"/>
                </a:solidFill>
              </a:rPr>
              <a:t>МОРФОЛОШКА КЛАСИФИКАЦИЈА АНЕМИЈА</a:t>
            </a:r>
            <a:endParaRPr lang="en-GB" sz="2400" b="1" smtClean="0">
              <a:solidFill>
                <a:srgbClr val="FF0000"/>
              </a:solidFill>
            </a:endParaRPr>
          </a:p>
        </p:txBody>
      </p:sp>
      <p:sp>
        <p:nvSpPr>
          <p:cNvPr id="23560" name="Rectangle 8"/>
          <p:cNvSpPr>
            <a:spLocks noGrp="1" noChangeArrowheads="1"/>
          </p:cNvSpPr>
          <p:nvPr>
            <p:ph type="body" idx="4294967295"/>
          </p:nvPr>
        </p:nvSpPr>
        <p:spPr>
          <a:xfrm>
            <a:off x="2182813" y="1557338"/>
            <a:ext cx="4343400" cy="1371600"/>
          </a:xfrm>
          <a:noFill/>
        </p:spPr>
        <p:txBody>
          <a:bodyPr/>
          <a:lstStyle/>
          <a:p>
            <a:pPr algn="ctr">
              <a:buFontTx/>
              <a:buNone/>
            </a:pPr>
            <a:r>
              <a:rPr lang="hr-HR" smtClean="0"/>
              <a:t>Макроцитна анемија</a:t>
            </a:r>
          </a:p>
          <a:p>
            <a:pPr algn="ctr">
              <a:buFontTx/>
              <a:buNone/>
            </a:pPr>
            <a:r>
              <a:rPr lang="hr-HR" smtClean="0">
                <a:solidFill>
                  <a:schemeClr val="bg1"/>
                </a:solidFill>
              </a:rPr>
              <a:t>ПОВЕЋАН</a:t>
            </a:r>
          </a:p>
        </p:txBody>
      </p:sp>
      <p:sp>
        <p:nvSpPr>
          <p:cNvPr id="23561" name="Rectangle 9"/>
          <p:cNvSpPr>
            <a:spLocks noChangeArrowheads="1"/>
          </p:cNvSpPr>
          <p:nvPr/>
        </p:nvSpPr>
        <p:spPr bwMode="auto">
          <a:xfrm>
            <a:off x="4427538" y="2921000"/>
            <a:ext cx="4343400" cy="1371600"/>
          </a:xfrm>
          <a:prstGeom prst="rect">
            <a:avLst/>
          </a:prstGeom>
          <a:noFill/>
          <a:ln w="9525">
            <a:noFill/>
            <a:miter lim="800000"/>
            <a:headEnd/>
            <a:tailEnd/>
          </a:ln>
        </p:spPr>
        <p:txBody>
          <a:bodyPr/>
          <a:lstStyle/>
          <a:p>
            <a:pPr marL="342900" indent="-342900" algn="ctr">
              <a:spcBef>
                <a:spcPct val="20000"/>
              </a:spcBef>
            </a:pPr>
            <a:r>
              <a:rPr lang="hr-HR" sz="3200">
                <a:solidFill>
                  <a:srgbClr val="FFFFFF"/>
                </a:solidFill>
                <a:latin typeface="Tahoma" pitchFamily="34" charset="0"/>
              </a:rPr>
              <a:t>Нормоцитна анемија</a:t>
            </a:r>
          </a:p>
          <a:p>
            <a:pPr marL="342900" indent="-342900" algn="ctr">
              <a:spcBef>
                <a:spcPct val="20000"/>
              </a:spcBef>
            </a:pPr>
            <a:r>
              <a:rPr lang="hr-HR" sz="3200">
                <a:solidFill>
                  <a:srgbClr val="FFFFFF"/>
                </a:solidFill>
                <a:latin typeface="Tahoma" pitchFamily="34" charset="0"/>
              </a:rPr>
              <a:t>НОРМАЛАН</a:t>
            </a:r>
          </a:p>
        </p:txBody>
      </p:sp>
      <p:sp>
        <p:nvSpPr>
          <p:cNvPr id="23562" name="Rectangle 10"/>
          <p:cNvSpPr>
            <a:spLocks noChangeArrowheads="1"/>
          </p:cNvSpPr>
          <p:nvPr/>
        </p:nvSpPr>
        <p:spPr bwMode="auto">
          <a:xfrm>
            <a:off x="2182813" y="4721225"/>
            <a:ext cx="4343400" cy="1371600"/>
          </a:xfrm>
          <a:prstGeom prst="rect">
            <a:avLst/>
          </a:prstGeom>
          <a:noFill/>
          <a:ln w="9525">
            <a:noFill/>
            <a:miter lim="800000"/>
            <a:headEnd/>
            <a:tailEnd/>
          </a:ln>
        </p:spPr>
        <p:txBody>
          <a:bodyPr/>
          <a:lstStyle/>
          <a:p>
            <a:pPr marL="342900" indent="-342900" algn="ctr">
              <a:spcBef>
                <a:spcPct val="20000"/>
              </a:spcBef>
            </a:pPr>
            <a:r>
              <a:rPr lang="hr-HR" sz="3200">
                <a:solidFill>
                  <a:srgbClr val="FFFFFF"/>
                </a:solidFill>
                <a:latin typeface="Tahoma" pitchFamily="34" charset="0"/>
              </a:rPr>
              <a:t>СНИЖЕН</a:t>
            </a:r>
          </a:p>
          <a:p>
            <a:pPr marL="342900" indent="-342900" algn="ctr">
              <a:spcBef>
                <a:spcPct val="20000"/>
              </a:spcBef>
            </a:pPr>
            <a:r>
              <a:rPr lang="hr-HR" sz="3200">
                <a:solidFill>
                  <a:srgbClr val="FFFFFF"/>
                </a:solidFill>
                <a:latin typeface="Tahoma" pitchFamily="34" charset="0"/>
              </a:rPr>
              <a:t>Микроцитна анемија</a:t>
            </a:r>
          </a:p>
        </p:txBody>
      </p:sp>
      <p:sp>
        <p:nvSpPr>
          <p:cNvPr id="23563" name="Rectangle 11"/>
          <p:cNvSpPr>
            <a:spLocks noChangeArrowheads="1"/>
          </p:cNvSpPr>
          <p:nvPr/>
        </p:nvSpPr>
        <p:spPr bwMode="auto">
          <a:xfrm>
            <a:off x="908050" y="3438525"/>
            <a:ext cx="984250" cy="579438"/>
          </a:xfrm>
          <a:prstGeom prst="rect">
            <a:avLst/>
          </a:prstGeom>
          <a:noFill/>
          <a:ln w="9525">
            <a:noFill/>
            <a:miter lim="800000"/>
            <a:headEnd/>
            <a:tailEnd/>
          </a:ln>
        </p:spPr>
        <p:txBody>
          <a:bodyPr wrap="none">
            <a:spAutoFit/>
          </a:bodyPr>
          <a:lstStyle/>
          <a:p>
            <a:r>
              <a:rPr lang="hr-HR" sz="3200">
                <a:solidFill>
                  <a:srgbClr val="FFFFFF"/>
                </a:solidFill>
                <a:latin typeface="Tahoma" pitchFamily="34" charset="0"/>
              </a:rPr>
              <a:t>MCV</a:t>
            </a:r>
            <a:endParaRPr lang="en-GB" sz="3200">
              <a:solidFill>
                <a:srgbClr val="FFFFFF"/>
              </a:solidFill>
              <a:latin typeface="Tahoma" pitchFamily="34" charset="0"/>
            </a:endParaRPr>
          </a:p>
        </p:txBody>
      </p:sp>
      <p:sp>
        <p:nvSpPr>
          <p:cNvPr id="23564" name="Line 12"/>
          <p:cNvSpPr>
            <a:spLocks noChangeShapeType="1"/>
          </p:cNvSpPr>
          <p:nvPr/>
        </p:nvSpPr>
        <p:spPr bwMode="auto">
          <a:xfrm>
            <a:off x="1416050" y="5013325"/>
            <a:ext cx="1800225" cy="0"/>
          </a:xfrm>
          <a:prstGeom prst="line">
            <a:avLst/>
          </a:prstGeom>
          <a:noFill/>
          <a:ln w="76200">
            <a:solidFill>
              <a:schemeClr val="tx1"/>
            </a:solidFill>
            <a:round/>
            <a:headEnd/>
            <a:tailEnd type="triangle" w="med" len="med"/>
          </a:ln>
        </p:spPr>
        <p:txBody>
          <a:bodyPr/>
          <a:lstStyle/>
          <a:p>
            <a:endParaRPr lang="sr-Latn-CS"/>
          </a:p>
        </p:txBody>
      </p:sp>
      <p:sp>
        <p:nvSpPr>
          <p:cNvPr id="23565" name="Line 13"/>
          <p:cNvSpPr>
            <a:spLocks noChangeShapeType="1"/>
          </p:cNvSpPr>
          <p:nvPr/>
        </p:nvSpPr>
        <p:spPr bwMode="auto">
          <a:xfrm>
            <a:off x="1416050" y="4292600"/>
            <a:ext cx="0" cy="720725"/>
          </a:xfrm>
          <a:prstGeom prst="line">
            <a:avLst/>
          </a:prstGeom>
          <a:noFill/>
          <a:ln w="76200">
            <a:solidFill>
              <a:schemeClr val="tx1"/>
            </a:solidFill>
            <a:round/>
            <a:headEnd/>
            <a:tailEnd/>
          </a:ln>
        </p:spPr>
        <p:txBody>
          <a:bodyPr/>
          <a:lstStyle/>
          <a:p>
            <a:endParaRPr lang="sr-Latn-CS"/>
          </a:p>
        </p:txBody>
      </p:sp>
      <p:sp>
        <p:nvSpPr>
          <p:cNvPr id="23566" name="Line 14"/>
          <p:cNvSpPr>
            <a:spLocks noChangeShapeType="1"/>
          </p:cNvSpPr>
          <p:nvPr/>
        </p:nvSpPr>
        <p:spPr bwMode="auto">
          <a:xfrm>
            <a:off x="1416050" y="2420938"/>
            <a:ext cx="0" cy="720725"/>
          </a:xfrm>
          <a:prstGeom prst="line">
            <a:avLst/>
          </a:prstGeom>
          <a:noFill/>
          <a:ln w="76200">
            <a:solidFill>
              <a:schemeClr val="tx1"/>
            </a:solidFill>
            <a:round/>
            <a:headEnd/>
            <a:tailEnd/>
          </a:ln>
        </p:spPr>
        <p:txBody>
          <a:bodyPr/>
          <a:lstStyle/>
          <a:p>
            <a:endParaRPr lang="sr-Latn-CS"/>
          </a:p>
        </p:txBody>
      </p:sp>
      <p:sp>
        <p:nvSpPr>
          <p:cNvPr id="23567" name="Line 15"/>
          <p:cNvSpPr>
            <a:spLocks noChangeShapeType="1"/>
          </p:cNvSpPr>
          <p:nvPr/>
        </p:nvSpPr>
        <p:spPr bwMode="auto">
          <a:xfrm>
            <a:off x="1416050" y="2420938"/>
            <a:ext cx="1800225" cy="0"/>
          </a:xfrm>
          <a:prstGeom prst="line">
            <a:avLst/>
          </a:prstGeom>
          <a:noFill/>
          <a:ln w="76200">
            <a:solidFill>
              <a:schemeClr val="tx1"/>
            </a:solidFill>
            <a:round/>
            <a:headEnd/>
            <a:tailEnd type="triangle" w="med" len="med"/>
          </a:ln>
        </p:spPr>
        <p:txBody>
          <a:bodyPr/>
          <a:lstStyle/>
          <a:p>
            <a:endParaRPr lang="sr-Latn-CS"/>
          </a:p>
        </p:txBody>
      </p:sp>
      <p:sp>
        <p:nvSpPr>
          <p:cNvPr id="23568" name="Line 16"/>
          <p:cNvSpPr>
            <a:spLocks noChangeShapeType="1"/>
          </p:cNvSpPr>
          <p:nvPr/>
        </p:nvSpPr>
        <p:spPr bwMode="auto">
          <a:xfrm>
            <a:off x="2195513" y="3789363"/>
            <a:ext cx="2881312" cy="0"/>
          </a:xfrm>
          <a:prstGeom prst="line">
            <a:avLst/>
          </a:prstGeom>
          <a:noFill/>
          <a:ln w="76200">
            <a:solidFill>
              <a:schemeClr val="tx1"/>
            </a:solidFill>
            <a:round/>
            <a:headEnd/>
            <a:tailEnd type="triangle" w="med" len="med"/>
          </a:ln>
        </p:spPr>
        <p:txBody>
          <a:bodyPr/>
          <a:lstStyle/>
          <a:p>
            <a:endParaRPr lang="sr-Latn-CS"/>
          </a:p>
        </p:txBody>
      </p:sp>
    </p:spTree>
  </p:cSld>
  <p:clrMapOvr>
    <a:masterClrMapping/>
  </p:clrMapOvr>
  <p:transition advTm="25233"/>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Line 2"/>
          <p:cNvSpPr>
            <a:spLocks noChangeShapeType="1"/>
          </p:cNvSpPr>
          <p:nvPr/>
        </p:nvSpPr>
        <p:spPr bwMode="auto">
          <a:xfrm>
            <a:off x="4643438" y="2205038"/>
            <a:ext cx="0" cy="287337"/>
          </a:xfrm>
          <a:prstGeom prst="line">
            <a:avLst/>
          </a:prstGeom>
          <a:noFill/>
          <a:ln w="76200">
            <a:solidFill>
              <a:srgbClr val="993366"/>
            </a:solidFill>
            <a:round/>
            <a:headEnd/>
            <a:tailEnd type="triangle" w="med" len="med"/>
          </a:ln>
          <a:effectLst>
            <a:outerShdw dist="35921" dir="2700000" algn="ctr" rotWithShape="0">
              <a:srgbClr val="000000"/>
            </a:outerShdw>
          </a:effectLst>
        </p:spPr>
        <p:txBody>
          <a:bodyPr/>
          <a:lstStyle/>
          <a:p>
            <a:pPr>
              <a:defRPr/>
            </a:pPr>
            <a:endParaRPr lang="en-US" sz="1800" b="1">
              <a:latin typeface="Arial" charset="0"/>
            </a:endParaRPr>
          </a:p>
        </p:txBody>
      </p:sp>
      <p:sp>
        <p:nvSpPr>
          <p:cNvPr id="39939" name="Line 3"/>
          <p:cNvSpPr>
            <a:spLocks noChangeShapeType="1"/>
          </p:cNvSpPr>
          <p:nvPr/>
        </p:nvSpPr>
        <p:spPr bwMode="auto">
          <a:xfrm flipH="1">
            <a:off x="1476375" y="2060575"/>
            <a:ext cx="2232025" cy="358775"/>
          </a:xfrm>
          <a:prstGeom prst="line">
            <a:avLst/>
          </a:prstGeom>
          <a:noFill/>
          <a:ln w="76200">
            <a:solidFill>
              <a:srgbClr val="993366"/>
            </a:solidFill>
            <a:round/>
            <a:headEnd/>
            <a:tailEnd type="triangle" w="med" len="med"/>
          </a:ln>
          <a:effectLst>
            <a:outerShdw dist="35921" dir="2700000" algn="ctr" rotWithShape="0">
              <a:srgbClr val="000000"/>
            </a:outerShdw>
          </a:effectLst>
        </p:spPr>
        <p:txBody>
          <a:bodyPr/>
          <a:lstStyle/>
          <a:p>
            <a:pPr>
              <a:defRPr/>
            </a:pPr>
            <a:endParaRPr lang="en-US" sz="1800" b="1">
              <a:latin typeface="Arial" charset="0"/>
            </a:endParaRPr>
          </a:p>
        </p:txBody>
      </p:sp>
      <p:sp>
        <p:nvSpPr>
          <p:cNvPr id="39940" name="Line 4"/>
          <p:cNvSpPr>
            <a:spLocks noChangeShapeType="1"/>
          </p:cNvSpPr>
          <p:nvPr/>
        </p:nvSpPr>
        <p:spPr bwMode="auto">
          <a:xfrm>
            <a:off x="5580063" y="1989138"/>
            <a:ext cx="2230437" cy="430212"/>
          </a:xfrm>
          <a:prstGeom prst="line">
            <a:avLst/>
          </a:prstGeom>
          <a:noFill/>
          <a:ln w="76200">
            <a:solidFill>
              <a:srgbClr val="993366"/>
            </a:solidFill>
            <a:round/>
            <a:headEnd/>
            <a:tailEnd type="triangle" w="med" len="med"/>
          </a:ln>
          <a:effectLst>
            <a:outerShdw dist="35921" dir="2700000" algn="ctr" rotWithShape="0">
              <a:srgbClr val="000000"/>
            </a:outerShdw>
          </a:effectLst>
        </p:spPr>
        <p:txBody>
          <a:bodyPr/>
          <a:lstStyle/>
          <a:p>
            <a:pPr>
              <a:defRPr/>
            </a:pPr>
            <a:endParaRPr lang="en-US" sz="1800" b="1">
              <a:latin typeface="Arial" charset="0"/>
            </a:endParaRPr>
          </a:p>
        </p:txBody>
      </p:sp>
      <p:sp>
        <p:nvSpPr>
          <p:cNvPr id="24581" name="Oval 5"/>
          <p:cNvSpPr>
            <a:spLocks noChangeArrowheads="1"/>
          </p:cNvSpPr>
          <p:nvPr/>
        </p:nvSpPr>
        <p:spPr bwMode="auto">
          <a:xfrm>
            <a:off x="3635375" y="1557338"/>
            <a:ext cx="2016125" cy="720725"/>
          </a:xfrm>
          <a:prstGeom prst="ellipse">
            <a:avLst/>
          </a:prstGeom>
          <a:solidFill>
            <a:srgbClr val="993366"/>
          </a:solidFill>
          <a:ln w="9525">
            <a:solidFill>
              <a:srgbClr val="000000"/>
            </a:solidFill>
            <a:round/>
            <a:headEnd/>
            <a:tailEnd/>
          </a:ln>
        </p:spPr>
        <p:txBody>
          <a:bodyPr wrap="none" anchor="ctr"/>
          <a:lstStyle/>
          <a:p>
            <a:endParaRPr lang="en-US" sz="1800" b="1"/>
          </a:p>
        </p:txBody>
      </p:sp>
      <p:sp>
        <p:nvSpPr>
          <p:cNvPr id="24582" name="Rectangle 6"/>
          <p:cNvSpPr>
            <a:spLocks noChangeArrowheads="1"/>
          </p:cNvSpPr>
          <p:nvPr/>
        </p:nvSpPr>
        <p:spPr bwMode="auto">
          <a:xfrm>
            <a:off x="3132138" y="2852738"/>
            <a:ext cx="2808287" cy="504825"/>
          </a:xfrm>
          <a:prstGeom prst="rect">
            <a:avLst/>
          </a:prstGeom>
          <a:solidFill>
            <a:srgbClr val="3366CC"/>
          </a:solidFill>
          <a:ln w="9525">
            <a:solidFill>
              <a:srgbClr val="000000"/>
            </a:solidFill>
            <a:miter lim="800000"/>
            <a:headEnd/>
            <a:tailEnd/>
          </a:ln>
        </p:spPr>
        <p:txBody>
          <a:bodyPr wrap="none" anchor="ctr"/>
          <a:lstStyle/>
          <a:p>
            <a:endParaRPr lang="en-US" sz="1800" b="1"/>
          </a:p>
        </p:txBody>
      </p:sp>
      <p:sp>
        <p:nvSpPr>
          <p:cNvPr id="24583" name="Rectangle 7"/>
          <p:cNvSpPr>
            <a:spLocks noChangeArrowheads="1"/>
          </p:cNvSpPr>
          <p:nvPr/>
        </p:nvSpPr>
        <p:spPr bwMode="auto">
          <a:xfrm>
            <a:off x="6084888" y="2852738"/>
            <a:ext cx="2808287" cy="504825"/>
          </a:xfrm>
          <a:prstGeom prst="rect">
            <a:avLst/>
          </a:prstGeom>
          <a:solidFill>
            <a:srgbClr val="3366CC"/>
          </a:solidFill>
          <a:ln w="9525">
            <a:solidFill>
              <a:srgbClr val="000000"/>
            </a:solidFill>
            <a:miter lim="800000"/>
            <a:headEnd/>
            <a:tailEnd/>
          </a:ln>
        </p:spPr>
        <p:txBody>
          <a:bodyPr wrap="none" anchor="ctr"/>
          <a:lstStyle/>
          <a:p>
            <a:endParaRPr lang="en-US" sz="1800" b="1"/>
          </a:p>
        </p:txBody>
      </p:sp>
      <p:sp>
        <p:nvSpPr>
          <p:cNvPr id="24584" name="Rectangle 8"/>
          <p:cNvSpPr>
            <a:spLocks noChangeArrowheads="1"/>
          </p:cNvSpPr>
          <p:nvPr/>
        </p:nvSpPr>
        <p:spPr bwMode="auto">
          <a:xfrm>
            <a:off x="179388" y="2852738"/>
            <a:ext cx="2808287" cy="504825"/>
          </a:xfrm>
          <a:prstGeom prst="rect">
            <a:avLst/>
          </a:prstGeom>
          <a:solidFill>
            <a:srgbClr val="3366CC"/>
          </a:solidFill>
          <a:ln w="9525">
            <a:solidFill>
              <a:srgbClr val="000000"/>
            </a:solidFill>
            <a:miter lim="800000"/>
            <a:headEnd/>
            <a:tailEnd/>
          </a:ln>
        </p:spPr>
        <p:txBody>
          <a:bodyPr wrap="none" anchor="ctr"/>
          <a:lstStyle/>
          <a:p>
            <a:endParaRPr lang="en-US" sz="1800" b="1"/>
          </a:p>
        </p:txBody>
      </p:sp>
      <p:sp>
        <p:nvSpPr>
          <p:cNvPr id="39945" name="Rectangle 9"/>
          <p:cNvSpPr>
            <a:spLocks noGrp="1" noChangeArrowheads="1"/>
          </p:cNvSpPr>
          <p:nvPr>
            <p:ph type="body" idx="4294967295"/>
          </p:nvPr>
        </p:nvSpPr>
        <p:spPr>
          <a:xfrm>
            <a:off x="179388" y="2492375"/>
            <a:ext cx="2808287" cy="863600"/>
          </a:xfrm>
          <a:effectLst>
            <a:outerShdw dist="35921" dir="2700000" algn="ctr" rotWithShape="0">
              <a:srgbClr val="000000"/>
            </a:outerShdw>
          </a:effectLst>
        </p:spPr>
        <p:txBody>
          <a:bodyPr/>
          <a:lstStyle/>
          <a:p>
            <a:pPr algn="ctr">
              <a:lnSpc>
                <a:spcPct val="80000"/>
              </a:lnSpc>
              <a:buFontTx/>
              <a:buNone/>
              <a:defRPr/>
            </a:pPr>
            <a:r>
              <a:rPr lang="hr-HR" sz="2400" b="1" smtClean="0"/>
              <a:t>ПОВЕЋАН</a:t>
            </a:r>
            <a:r>
              <a:rPr lang="hr-HR" sz="2400" b="1" smtClean="0">
                <a:sym typeface="Symbol" pitchFamily="18" charset="2"/>
              </a:rPr>
              <a:t>99</a:t>
            </a:r>
            <a:endParaRPr lang="hr-HR" sz="2400" smtClean="0"/>
          </a:p>
          <a:p>
            <a:pPr algn="ctr">
              <a:lnSpc>
                <a:spcPct val="80000"/>
              </a:lnSpc>
              <a:buFontTx/>
              <a:buNone/>
              <a:defRPr/>
            </a:pPr>
            <a:r>
              <a:rPr lang="hr-HR" sz="2800" smtClean="0"/>
              <a:t>Макроцитна</a:t>
            </a:r>
          </a:p>
        </p:txBody>
      </p:sp>
      <p:sp>
        <p:nvSpPr>
          <p:cNvPr id="39946" name="Rectangle 10"/>
          <p:cNvSpPr>
            <a:spLocks noChangeArrowheads="1"/>
          </p:cNvSpPr>
          <p:nvPr/>
        </p:nvSpPr>
        <p:spPr bwMode="auto">
          <a:xfrm>
            <a:off x="6008688" y="2493963"/>
            <a:ext cx="2955925" cy="863600"/>
          </a:xfrm>
          <a:prstGeom prst="rect">
            <a:avLst/>
          </a:prstGeom>
          <a:noFill/>
          <a:ln w="9525">
            <a:noFill/>
            <a:miter lim="800000"/>
            <a:headEnd/>
            <a:tailEnd/>
          </a:ln>
          <a:effectLst>
            <a:outerShdw dist="35921" dir="2700000" algn="ctr" rotWithShape="0">
              <a:srgbClr val="000000"/>
            </a:outerShdw>
          </a:effectLst>
        </p:spPr>
        <p:txBody>
          <a:bodyPr/>
          <a:lstStyle/>
          <a:p>
            <a:pPr marL="342900" indent="-342900" algn="ctr" eaLnBrk="0" hangingPunct="0">
              <a:spcBef>
                <a:spcPct val="20000"/>
              </a:spcBef>
              <a:defRPr/>
            </a:pPr>
            <a:r>
              <a:rPr lang="hr-HR" b="1">
                <a:latin typeface="Arial" charset="0"/>
              </a:rPr>
              <a:t>СНИЖЕН </a:t>
            </a:r>
            <a:r>
              <a:rPr lang="en-US" b="1">
                <a:latin typeface="Times New Roman" pitchFamily="18" charset="0"/>
                <a:cs typeface="Times New Roman" pitchFamily="18" charset="0"/>
                <a:sym typeface="Symbol" pitchFamily="18" charset="2"/>
              </a:rPr>
              <a:t>&lt;</a:t>
            </a:r>
            <a:r>
              <a:rPr lang="sr-Latn-CS" b="1">
                <a:latin typeface="Times New Roman" pitchFamily="18" charset="0"/>
                <a:cs typeface="Times New Roman" pitchFamily="18" charset="0"/>
                <a:sym typeface="Symbol" pitchFamily="18" charset="2"/>
              </a:rPr>
              <a:t> </a:t>
            </a:r>
            <a:r>
              <a:rPr lang="hr-HR" b="1">
                <a:latin typeface="Arial" charset="0"/>
                <a:sym typeface="Symbol" pitchFamily="18" charset="2"/>
              </a:rPr>
              <a:t>80</a:t>
            </a:r>
            <a:endParaRPr lang="hr-HR">
              <a:latin typeface="Arial" charset="0"/>
            </a:endParaRPr>
          </a:p>
          <a:p>
            <a:pPr marL="342900" indent="-342900" algn="ctr" eaLnBrk="0" hangingPunct="0">
              <a:spcBef>
                <a:spcPct val="20000"/>
              </a:spcBef>
              <a:defRPr/>
            </a:pPr>
            <a:r>
              <a:rPr lang="hr-HR" sz="2400">
                <a:latin typeface="Arial" charset="0"/>
              </a:rPr>
              <a:t>Микроцитна</a:t>
            </a:r>
          </a:p>
        </p:txBody>
      </p:sp>
      <p:sp>
        <p:nvSpPr>
          <p:cNvPr id="39947" name="Rectangle 11"/>
          <p:cNvSpPr>
            <a:spLocks noChangeArrowheads="1"/>
          </p:cNvSpPr>
          <p:nvPr/>
        </p:nvSpPr>
        <p:spPr bwMode="auto">
          <a:xfrm>
            <a:off x="2987675" y="2492375"/>
            <a:ext cx="3095625" cy="863600"/>
          </a:xfrm>
          <a:prstGeom prst="rect">
            <a:avLst/>
          </a:prstGeom>
          <a:noFill/>
          <a:ln w="9525">
            <a:noFill/>
            <a:miter lim="800000"/>
            <a:headEnd/>
            <a:tailEnd/>
          </a:ln>
          <a:effectLst>
            <a:outerShdw dist="35921" dir="2700000" algn="ctr" rotWithShape="0">
              <a:srgbClr val="000000"/>
            </a:outerShdw>
          </a:effectLst>
        </p:spPr>
        <p:txBody>
          <a:bodyPr/>
          <a:lstStyle/>
          <a:p>
            <a:pPr marL="342900" indent="-342900" algn="ctr" eaLnBrk="0" hangingPunct="0">
              <a:spcBef>
                <a:spcPct val="20000"/>
              </a:spcBef>
              <a:defRPr/>
            </a:pPr>
            <a:r>
              <a:rPr lang="hr-HR" b="1">
                <a:latin typeface="Arial" charset="0"/>
              </a:rPr>
              <a:t>НОРМАЛАН</a:t>
            </a:r>
            <a:endParaRPr lang="hr-HR">
              <a:latin typeface="Arial" charset="0"/>
            </a:endParaRPr>
          </a:p>
          <a:p>
            <a:pPr marL="342900" indent="-342900" algn="ctr" eaLnBrk="0" hangingPunct="0">
              <a:spcBef>
                <a:spcPct val="20000"/>
              </a:spcBef>
              <a:defRPr/>
            </a:pPr>
            <a:r>
              <a:rPr lang="hr-HR" sz="2400">
                <a:latin typeface="Arial" charset="0"/>
              </a:rPr>
              <a:t>Нормоцитна</a:t>
            </a:r>
          </a:p>
        </p:txBody>
      </p:sp>
      <p:sp>
        <p:nvSpPr>
          <p:cNvPr id="39948" name="Rectangle 12"/>
          <p:cNvSpPr>
            <a:spLocks noGrp="1" noChangeArrowheads="1"/>
          </p:cNvSpPr>
          <p:nvPr>
            <p:ph type="title" idx="4294967295"/>
          </p:nvPr>
        </p:nvSpPr>
        <p:spPr>
          <a:xfrm>
            <a:off x="323850" y="836613"/>
            <a:ext cx="8569325" cy="709612"/>
          </a:xfrm>
          <a:effectLst>
            <a:outerShdw dist="35921" dir="2700000" algn="ctr" rotWithShape="0">
              <a:srgbClr val="000000"/>
            </a:outerShdw>
          </a:effectLst>
        </p:spPr>
        <p:txBody>
          <a:bodyPr/>
          <a:lstStyle/>
          <a:p>
            <a:pPr>
              <a:defRPr/>
            </a:pPr>
            <a:r>
              <a:rPr lang="hr-HR" sz="2800" b="1" smtClean="0">
                <a:solidFill>
                  <a:srgbClr val="FF0000"/>
                </a:solidFill>
              </a:rPr>
              <a:t>МОРФОЛОШКА КЛАСИФИКАЦИЈА АНЕМИЈА</a:t>
            </a:r>
            <a:endParaRPr lang="en-GB" sz="2800" b="1" smtClean="0">
              <a:solidFill>
                <a:srgbClr val="FF0000"/>
              </a:solidFill>
            </a:endParaRPr>
          </a:p>
        </p:txBody>
      </p:sp>
      <p:sp>
        <p:nvSpPr>
          <p:cNvPr id="39949" name="Rectangle 13"/>
          <p:cNvSpPr>
            <a:spLocks noChangeArrowheads="1"/>
          </p:cNvSpPr>
          <p:nvPr/>
        </p:nvSpPr>
        <p:spPr bwMode="auto">
          <a:xfrm flipV="1">
            <a:off x="827088" y="1484313"/>
            <a:ext cx="7345362" cy="73025"/>
          </a:xfrm>
          <a:prstGeom prst="rect">
            <a:avLst/>
          </a:prstGeom>
          <a:gradFill rotWithShape="1">
            <a:gsLst>
              <a:gs pos="0">
                <a:schemeClr val="accent2"/>
              </a:gs>
              <a:gs pos="100000">
                <a:schemeClr val="accent2">
                  <a:gamma/>
                  <a:shade val="46275"/>
                  <a:invGamma/>
                </a:schemeClr>
              </a:gs>
            </a:gsLst>
            <a:lin ang="0" scaled="1"/>
          </a:gradFill>
          <a:ln w="9525">
            <a:noFill/>
            <a:miter lim="800000"/>
            <a:headEnd/>
            <a:tailEnd/>
          </a:ln>
          <a:effectLst/>
        </p:spPr>
        <p:txBody>
          <a:bodyPr wrap="none" anchor="ctr"/>
          <a:lstStyle/>
          <a:p>
            <a:pPr>
              <a:defRPr/>
            </a:pPr>
            <a:endParaRPr lang="en-US" sz="1800" b="1">
              <a:latin typeface="Arial" charset="0"/>
            </a:endParaRPr>
          </a:p>
        </p:txBody>
      </p:sp>
      <p:sp>
        <p:nvSpPr>
          <p:cNvPr id="24590" name="Text Box 14"/>
          <p:cNvSpPr txBox="1">
            <a:spLocks noChangeArrowheads="1"/>
          </p:cNvSpPr>
          <p:nvPr/>
        </p:nvSpPr>
        <p:spPr bwMode="auto">
          <a:xfrm>
            <a:off x="179388" y="3357563"/>
            <a:ext cx="2808287" cy="3273425"/>
          </a:xfrm>
          <a:prstGeom prst="rect">
            <a:avLst/>
          </a:prstGeom>
          <a:noFill/>
          <a:ln w="9525">
            <a:solidFill>
              <a:srgbClr val="993366"/>
            </a:solidFill>
            <a:miter lim="800000"/>
            <a:headEnd/>
            <a:tailEnd/>
          </a:ln>
        </p:spPr>
        <p:txBody>
          <a:bodyPr>
            <a:spAutoFit/>
          </a:bodyPr>
          <a:lstStyle/>
          <a:p>
            <a:pPr>
              <a:lnSpc>
                <a:spcPct val="160000"/>
              </a:lnSpc>
              <a:spcBef>
                <a:spcPct val="50000"/>
              </a:spcBef>
              <a:buClr>
                <a:srgbClr val="0066FF"/>
              </a:buClr>
              <a:buSzPct val="80000"/>
              <a:buFontTx/>
              <a:buChar char="•"/>
            </a:pPr>
            <a:r>
              <a:rPr lang="sr-Latn-CS">
                <a:latin typeface="Tahoma" pitchFamily="34" charset="0"/>
                <a:sym typeface="Symbol" pitchFamily="18" charset="2"/>
              </a:rPr>
              <a:t> </a:t>
            </a:r>
            <a:r>
              <a:rPr lang="en-US" sz="1600">
                <a:latin typeface="Tahoma" pitchFamily="34" charset="0"/>
                <a:sym typeface="Symbol" pitchFamily="18" charset="2"/>
              </a:rPr>
              <a:t>Дефицит Б12 </a:t>
            </a:r>
            <a:endParaRPr lang="sr-Cyrl-CS" sz="1600">
              <a:latin typeface="Tahoma" pitchFamily="34" charset="0"/>
              <a:sym typeface="Symbol" pitchFamily="18" charset="2"/>
            </a:endParaRPr>
          </a:p>
          <a:p>
            <a:pPr>
              <a:lnSpc>
                <a:spcPct val="160000"/>
              </a:lnSpc>
              <a:spcBef>
                <a:spcPct val="50000"/>
              </a:spcBef>
              <a:buClr>
                <a:srgbClr val="0066FF"/>
              </a:buClr>
              <a:buSzPct val="80000"/>
            </a:pPr>
            <a:r>
              <a:rPr lang="sr-Cyrl-CS" sz="1600">
                <a:latin typeface="Tahoma" pitchFamily="34" charset="0"/>
                <a:sym typeface="Symbol" pitchFamily="18" charset="2"/>
              </a:rPr>
              <a:t>  </a:t>
            </a:r>
            <a:r>
              <a:rPr lang="en-US" sz="1600">
                <a:latin typeface="Tahoma" pitchFamily="34" charset="0"/>
                <a:sym typeface="Symbol" pitchFamily="18" charset="2"/>
              </a:rPr>
              <a:t>и/или фолата</a:t>
            </a:r>
          </a:p>
          <a:p>
            <a:pPr>
              <a:lnSpc>
                <a:spcPct val="160000"/>
              </a:lnSpc>
              <a:buClr>
                <a:srgbClr val="0066FF"/>
              </a:buClr>
              <a:buSzPct val="80000"/>
              <a:buFontTx/>
              <a:buChar char="•"/>
            </a:pPr>
            <a:r>
              <a:rPr lang="sr-Latn-CS" sz="1600">
                <a:latin typeface="Tahoma" pitchFamily="34" charset="0"/>
                <a:sym typeface="Symbol" pitchFamily="18" charset="2"/>
              </a:rPr>
              <a:t> </a:t>
            </a:r>
            <a:r>
              <a:rPr lang="en-US" sz="1600">
                <a:latin typeface="Tahoma" pitchFamily="34" charset="0"/>
                <a:sym typeface="Symbol" pitchFamily="18" charset="2"/>
              </a:rPr>
              <a:t>Алкохол/ лекови </a:t>
            </a:r>
          </a:p>
          <a:p>
            <a:pPr>
              <a:lnSpc>
                <a:spcPct val="160000"/>
              </a:lnSpc>
              <a:buClr>
                <a:srgbClr val="0066FF"/>
              </a:buClr>
              <a:buSzPct val="80000"/>
              <a:buFontTx/>
              <a:buChar char="•"/>
            </a:pPr>
            <a:r>
              <a:rPr lang="sr-Latn-CS" sz="1600">
                <a:latin typeface="Tahoma" pitchFamily="34" charset="0"/>
                <a:sym typeface="Symbol" pitchFamily="18" charset="2"/>
              </a:rPr>
              <a:t> </a:t>
            </a:r>
            <a:r>
              <a:rPr lang="en-US" sz="1600">
                <a:latin typeface="Tahoma" pitchFamily="34" charset="0"/>
                <a:sym typeface="Symbol" pitchFamily="18" charset="2"/>
              </a:rPr>
              <a:t>Болести јетре</a:t>
            </a:r>
          </a:p>
          <a:p>
            <a:pPr>
              <a:lnSpc>
                <a:spcPct val="160000"/>
              </a:lnSpc>
              <a:buClr>
                <a:srgbClr val="0066FF"/>
              </a:buClr>
              <a:buSzPct val="80000"/>
              <a:buFontTx/>
              <a:buChar char="•"/>
            </a:pPr>
            <a:r>
              <a:rPr lang="sr-Latn-CS" sz="1600">
                <a:latin typeface="Tahoma" pitchFamily="34" charset="0"/>
                <a:sym typeface="Symbol" pitchFamily="18" charset="2"/>
              </a:rPr>
              <a:t> </a:t>
            </a:r>
            <a:r>
              <a:rPr lang="en-US" sz="1600">
                <a:latin typeface="Tahoma" pitchFamily="34" charset="0"/>
                <a:sym typeface="Symbol" pitchFamily="18" charset="2"/>
              </a:rPr>
              <a:t>Хемолизна анемија</a:t>
            </a:r>
          </a:p>
          <a:p>
            <a:pPr>
              <a:lnSpc>
                <a:spcPct val="160000"/>
              </a:lnSpc>
              <a:buClr>
                <a:srgbClr val="0066FF"/>
              </a:buClr>
              <a:buSzPct val="80000"/>
              <a:buFontTx/>
              <a:buChar char="•"/>
            </a:pPr>
            <a:r>
              <a:rPr lang="sr-Latn-CS" sz="1600">
                <a:latin typeface="Tahoma" pitchFamily="34" charset="0"/>
                <a:sym typeface="Symbol" pitchFamily="18" charset="2"/>
              </a:rPr>
              <a:t> </a:t>
            </a:r>
            <a:r>
              <a:rPr lang="en-US" sz="1600">
                <a:latin typeface="Tahoma" pitchFamily="34" charset="0"/>
                <a:sym typeface="Symbol" pitchFamily="18" charset="2"/>
              </a:rPr>
              <a:t>Хипотиреоза</a:t>
            </a:r>
            <a:endParaRPr lang="sr-Latn-CS" sz="1600">
              <a:latin typeface="Tahoma" pitchFamily="34" charset="0"/>
              <a:sym typeface="Symbol" pitchFamily="18" charset="2"/>
            </a:endParaRPr>
          </a:p>
          <a:p>
            <a:pPr>
              <a:lnSpc>
                <a:spcPct val="160000"/>
              </a:lnSpc>
              <a:buClr>
                <a:srgbClr val="0066FF"/>
              </a:buClr>
              <a:buSzPct val="80000"/>
              <a:buFontTx/>
              <a:buChar char="•"/>
            </a:pPr>
            <a:r>
              <a:rPr lang="en-US" sz="1600">
                <a:latin typeface="Tahoma" pitchFamily="34" charset="0"/>
                <a:sym typeface="Symbol" pitchFamily="18" charset="2"/>
              </a:rPr>
              <a:t>  MDS</a:t>
            </a:r>
            <a:endParaRPr lang="sr-Cyrl-CS" sz="1600">
              <a:sym typeface="Symbol" pitchFamily="18" charset="2"/>
            </a:endParaRPr>
          </a:p>
          <a:p>
            <a:pPr>
              <a:lnSpc>
                <a:spcPct val="160000"/>
              </a:lnSpc>
              <a:buClr>
                <a:srgbClr val="0066FF"/>
              </a:buClr>
              <a:buSzPct val="80000"/>
            </a:pPr>
            <a:endParaRPr lang="en-US" sz="900">
              <a:latin typeface="Tahoma" pitchFamily="34" charset="0"/>
              <a:sym typeface="Symbol" pitchFamily="18" charset="2"/>
            </a:endParaRPr>
          </a:p>
        </p:txBody>
      </p:sp>
      <p:sp>
        <p:nvSpPr>
          <p:cNvPr id="24591" name="Text Box 15"/>
          <p:cNvSpPr txBox="1">
            <a:spLocks noChangeArrowheads="1"/>
          </p:cNvSpPr>
          <p:nvPr/>
        </p:nvSpPr>
        <p:spPr bwMode="auto">
          <a:xfrm>
            <a:off x="3132138" y="3357563"/>
            <a:ext cx="2808287" cy="3308350"/>
          </a:xfrm>
          <a:prstGeom prst="rect">
            <a:avLst/>
          </a:prstGeom>
          <a:noFill/>
          <a:ln w="9525">
            <a:solidFill>
              <a:srgbClr val="993366"/>
            </a:solidFill>
            <a:miter lim="800000"/>
            <a:headEnd/>
            <a:tailEnd/>
          </a:ln>
        </p:spPr>
        <p:txBody>
          <a:bodyPr>
            <a:spAutoFit/>
          </a:bodyPr>
          <a:lstStyle/>
          <a:p>
            <a:pPr>
              <a:lnSpc>
                <a:spcPct val="170000"/>
              </a:lnSpc>
              <a:spcBef>
                <a:spcPct val="50000"/>
              </a:spcBef>
              <a:buClr>
                <a:srgbClr val="0066FF"/>
              </a:buClr>
              <a:buSzPct val="80000"/>
              <a:buFontTx/>
              <a:buChar char="•"/>
            </a:pPr>
            <a:r>
              <a:rPr lang="sr-Latn-CS" sz="1800">
                <a:latin typeface="Tahoma" pitchFamily="34" charset="0"/>
                <a:sym typeface="Symbol" pitchFamily="18" charset="2"/>
              </a:rPr>
              <a:t> </a:t>
            </a:r>
            <a:r>
              <a:rPr lang="sr-Latn-CS" sz="1600">
                <a:latin typeface="Tahoma" pitchFamily="34" charset="0"/>
                <a:sym typeface="Symbol" pitchFamily="18" charset="2"/>
              </a:rPr>
              <a:t>Хроничне болести</a:t>
            </a:r>
            <a:endParaRPr lang="en-US" sz="1600">
              <a:latin typeface="Tahoma" pitchFamily="34" charset="0"/>
              <a:sym typeface="Symbol" pitchFamily="18" charset="2"/>
            </a:endParaRPr>
          </a:p>
          <a:p>
            <a:pPr>
              <a:lnSpc>
                <a:spcPct val="170000"/>
              </a:lnSpc>
              <a:buClr>
                <a:srgbClr val="0066FF"/>
              </a:buClr>
              <a:buSzPct val="80000"/>
              <a:buFontTx/>
              <a:buChar char="•"/>
            </a:pPr>
            <a:r>
              <a:rPr lang="sr-Latn-CS" sz="1600">
                <a:latin typeface="Tahoma" pitchFamily="34" charset="0"/>
                <a:sym typeface="Symbol" pitchFamily="18" charset="2"/>
              </a:rPr>
              <a:t> </a:t>
            </a:r>
            <a:r>
              <a:rPr lang="sr-Cyrl-CS" sz="1600">
                <a:latin typeface="Tahoma" pitchFamily="34" charset="0"/>
                <a:sym typeface="Symbol" pitchFamily="18" charset="2"/>
              </a:rPr>
              <a:t>и</a:t>
            </a:r>
            <a:r>
              <a:rPr lang="sr-Latn-CS" sz="1600">
                <a:latin typeface="Tahoma" pitchFamily="34" charset="0"/>
                <a:sym typeface="Symbol" pitchFamily="18" charset="2"/>
              </a:rPr>
              <a:t>нфек</a:t>
            </a:r>
            <a:r>
              <a:rPr lang="sr-Cyrl-CS" sz="1600">
                <a:sym typeface="Symbol" pitchFamily="18" charset="2"/>
              </a:rPr>
              <a:t>ц</a:t>
            </a:r>
            <a:r>
              <a:rPr lang="sr-Latn-CS" sz="1600">
                <a:latin typeface="Tahoma" pitchFamily="34" charset="0"/>
                <a:sym typeface="Symbol" pitchFamily="18" charset="2"/>
              </a:rPr>
              <a:t>ије/малигнитети</a:t>
            </a:r>
            <a:endParaRPr lang="en-US" sz="1600">
              <a:latin typeface="Tahoma" pitchFamily="34" charset="0"/>
              <a:sym typeface="Symbol" pitchFamily="18" charset="2"/>
            </a:endParaRPr>
          </a:p>
          <a:p>
            <a:pPr>
              <a:lnSpc>
                <a:spcPct val="170000"/>
              </a:lnSpc>
              <a:buClr>
                <a:srgbClr val="0066FF"/>
              </a:buClr>
              <a:buSzPct val="80000"/>
              <a:buFontTx/>
              <a:buChar char="•"/>
            </a:pPr>
            <a:r>
              <a:rPr lang="sr-Latn-CS" sz="1600">
                <a:latin typeface="Tahoma" pitchFamily="34" charset="0"/>
                <a:sym typeface="Symbol" pitchFamily="18" charset="2"/>
              </a:rPr>
              <a:t> </a:t>
            </a:r>
            <a:r>
              <a:rPr lang="en-US" sz="1600">
                <a:latin typeface="Tahoma" pitchFamily="34" charset="0"/>
                <a:sym typeface="Symbol" pitchFamily="18" charset="2"/>
              </a:rPr>
              <a:t>Болести </a:t>
            </a:r>
            <a:r>
              <a:rPr lang="sr-Latn-CS" sz="1600">
                <a:latin typeface="Tahoma" pitchFamily="34" charset="0"/>
                <a:sym typeface="Symbol" pitchFamily="18" charset="2"/>
              </a:rPr>
              <a:t>метаболизма</a:t>
            </a:r>
            <a:endParaRPr lang="en-US" sz="1600">
              <a:latin typeface="Tahoma" pitchFamily="34" charset="0"/>
              <a:sym typeface="Symbol" pitchFamily="18" charset="2"/>
            </a:endParaRPr>
          </a:p>
          <a:p>
            <a:pPr>
              <a:lnSpc>
                <a:spcPct val="170000"/>
              </a:lnSpc>
              <a:buClr>
                <a:srgbClr val="0066FF"/>
              </a:buClr>
              <a:buSzPct val="80000"/>
              <a:buFontTx/>
              <a:buChar char="•"/>
            </a:pPr>
            <a:r>
              <a:rPr lang="sr-Latn-CS" sz="1600">
                <a:latin typeface="Tahoma" pitchFamily="34" charset="0"/>
                <a:sym typeface="Symbol" pitchFamily="18" charset="2"/>
              </a:rPr>
              <a:t> Акутно крварење</a:t>
            </a:r>
            <a:endParaRPr lang="en-US" sz="1600">
              <a:latin typeface="Tahoma" pitchFamily="34" charset="0"/>
              <a:sym typeface="Symbol" pitchFamily="18" charset="2"/>
            </a:endParaRPr>
          </a:p>
          <a:p>
            <a:pPr>
              <a:lnSpc>
                <a:spcPct val="160000"/>
              </a:lnSpc>
              <a:buClr>
                <a:srgbClr val="0066FF"/>
              </a:buClr>
              <a:buSzPct val="80000"/>
              <a:buFontTx/>
              <a:buChar char="•"/>
            </a:pPr>
            <a:r>
              <a:rPr lang="sr-Latn-CS" sz="1600">
                <a:latin typeface="Tahoma" pitchFamily="34" charset="0"/>
                <a:sym typeface="Symbol" pitchFamily="18" charset="2"/>
              </a:rPr>
              <a:t> Хематолошке болести</a:t>
            </a:r>
            <a:endParaRPr lang="sr-Cyrl-CS" sz="1600">
              <a:sym typeface="Symbol" pitchFamily="18" charset="2"/>
            </a:endParaRPr>
          </a:p>
          <a:p>
            <a:pPr>
              <a:lnSpc>
                <a:spcPct val="160000"/>
              </a:lnSpc>
              <a:buClr>
                <a:srgbClr val="0066FF"/>
              </a:buClr>
              <a:buSzPct val="80000"/>
            </a:pPr>
            <a:endParaRPr lang="sr-Latn-CS" sz="800">
              <a:latin typeface="Tahoma" pitchFamily="34" charset="0"/>
              <a:sym typeface="Symbol" pitchFamily="18" charset="2"/>
            </a:endParaRPr>
          </a:p>
          <a:p>
            <a:pPr>
              <a:lnSpc>
                <a:spcPct val="160000"/>
              </a:lnSpc>
              <a:buClr>
                <a:srgbClr val="0066FF"/>
              </a:buClr>
              <a:buSzPct val="80000"/>
            </a:pPr>
            <a:endParaRPr lang="sr-Latn-CS" sz="1800">
              <a:latin typeface="Tahoma" pitchFamily="34" charset="0"/>
              <a:sym typeface="Symbol" pitchFamily="18" charset="2"/>
            </a:endParaRPr>
          </a:p>
          <a:p>
            <a:pPr>
              <a:lnSpc>
                <a:spcPct val="170000"/>
              </a:lnSpc>
              <a:buClr>
                <a:srgbClr val="0066FF"/>
              </a:buClr>
              <a:buSzPct val="80000"/>
            </a:pPr>
            <a:endParaRPr lang="en-US" sz="1800">
              <a:latin typeface="Tahoma" pitchFamily="34" charset="0"/>
              <a:sym typeface="Symbol" pitchFamily="18" charset="2"/>
            </a:endParaRPr>
          </a:p>
        </p:txBody>
      </p:sp>
      <p:sp>
        <p:nvSpPr>
          <p:cNvPr id="24592" name="Text Box 16"/>
          <p:cNvSpPr txBox="1">
            <a:spLocks noChangeArrowheads="1"/>
          </p:cNvSpPr>
          <p:nvPr/>
        </p:nvSpPr>
        <p:spPr bwMode="auto">
          <a:xfrm>
            <a:off x="6084888" y="3309938"/>
            <a:ext cx="2808287" cy="3373437"/>
          </a:xfrm>
          <a:prstGeom prst="rect">
            <a:avLst/>
          </a:prstGeom>
          <a:noFill/>
          <a:ln w="9525">
            <a:solidFill>
              <a:srgbClr val="993366"/>
            </a:solidFill>
            <a:miter lim="800000"/>
            <a:headEnd/>
            <a:tailEnd/>
          </a:ln>
        </p:spPr>
        <p:txBody>
          <a:bodyPr>
            <a:spAutoFit/>
          </a:bodyPr>
          <a:lstStyle/>
          <a:p>
            <a:pPr>
              <a:lnSpc>
                <a:spcPct val="150000"/>
              </a:lnSpc>
              <a:spcBef>
                <a:spcPct val="50000"/>
              </a:spcBef>
              <a:buClr>
                <a:srgbClr val="0066FF"/>
              </a:buClr>
              <a:buSzPct val="80000"/>
              <a:buFontTx/>
              <a:buChar char="•"/>
            </a:pPr>
            <a:r>
              <a:rPr lang="sr-Latn-CS" sz="1800">
                <a:latin typeface="Tahoma" pitchFamily="34" charset="0"/>
                <a:sym typeface="Symbol" pitchFamily="18" charset="2"/>
              </a:rPr>
              <a:t> </a:t>
            </a:r>
            <a:r>
              <a:rPr lang="sr-Cyrl-CS" sz="1600">
                <a:latin typeface="Tahoma" pitchFamily="34" charset="0"/>
                <a:sym typeface="Symbol" pitchFamily="18" charset="2"/>
              </a:rPr>
              <a:t>Сидеропенијска </a:t>
            </a:r>
          </a:p>
          <a:p>
            <a:pPr>
              <a:lnSpc>
                <a:spcPct val="20000"/>
              </a:lnSpc>
              <a:spcBef>
                <a:spcPct val="50000"/>
              </a:spcBef>
              <a:buClr>
                <a:srgbClr val="0066FF"/>
              </a:buClr>
              <a:buSzPct val="80000"/>
            </a:pPr>
            <a:r>
              <a:rPr lang="sr-Cyrl-CS" sz="1600">
                <a:latin typeface="Tahoma" pitchFamily="34" charset="0"/>
                <a:sym typeface="Symbol" pitchFamily="18" charset="2"/>
              </a:rPr>
              <a:t>  анемија</a:t>
            </a:r>
          </a:p>
          <a:p>
            <a:pPr>
              <a:lnSpc>
                <a:spcPct val="90000"/>
              </a:lnSpc>
              <a:spcBef>
                <a:spcPct val="50000"/>
              </a:spcBef>
              <a:buClr>
                <a:srgbClr val="0066FF"/>
              </a:buClr>
              <a:buSzPct val="80000"/>
              <a:buFontTx/>
              <a:buChar char="•"/>
            </a:pPr>
            <a:r>
              <a:rPr lang="sr-Cyrl-CS" sz="1600">
                <a:latin typeface="Tahoma" pitchFamily="34" charset="0"/>
                <a:sym typeface="Symbol" pitchFamily="18" charset="2"/>
              </a:rPr>
              <a:t> Хроничне болести</a:t>
            </a:r>
          </a:p>
          <a:p>
            <a:pPr>
              <a:lnSpc>
                <a:spcPct val="90000"/>
              </a:lnSpc>
              <a:spcBef>
                <a:spcPct val="50000"/>
              </a:spcBef>
              <a:buClr>
                <a:srgbClr val="0066FF"/>
              </a:buClr>
              <a:buSzPct val="80000"/>
              <a:buFontTx/>
              <a:buChar char="•"/>
            </a:pPr>
            <a:r>
              <a:rPr lang="sr-Cyrl-CS" sz="1600">
                <a:latin typeface="Tahoma" pitchFamily="34" charset="0"/>
                <a:sym typeface="Symbol" pitchFamily="18" charset="2"/>
              </a:rPr>
              <a:t> Инфекције/малигнитети</a:t>
            </a:r>
          </a:p>
          <a:p>
            <a:pPr>
              <a:spcBef>
                <a:spcPct val="50000"/>
              </a:spcBef>
              <a:buClr>
                <a:srgbClr val="0066FF"/>
              </a:buClr>
              <a:buSzPct val="80000"/>
              <a:buFontTx/>
              <a:buChar char="•"/>
            </a:pPr>
            <a:r>
              <a:rPr lang="sr-Cyrl-CS" sz="1600">
                <a:latin typeface="Tahoma" pitchFamily="34" charset="0"/>
                <a:sym typeface="Symbol" pitchFamily="18" charset="2"/>
              </a:rPr>
              <a:t> Таласемије </a:t>
            </a:r>
          </a:p>
          <a:p>
            <a:pPr>
              <a:lnSpc>
                <a:spcPct val="50000"/>
              </a:lnSpc>
              <a:spcBef>
                <a:spcPct val="50000"/>
              </a:spcBef>
              <a:buClr>
                <a:srgbClr val="0066FF"/>
              </a:buClr>
              <a:buSzPct val="80000"/>
            </a:pPr>
            <a:r>
              <a:rPr lang="sr-Cyrl-CS" sz="1600">
                <a:latin typeface="Tahoma" pitchFamily="34" charset="0"/>
                <a:sym typeface="Symbol" pitchFamily="18" charset="2"/>
              </a:rPr>
              <a:t>  (хетерозиготи)</a:t>
            </a:r>
          </a:p>
          <a:p>
            <a:pPr>
              <a:lnSpc>
                <a:spcPct val="80000"/>
              </a:lnSpc>
              <a:spcBef>
                <a:spcPct val="50000"/>
              </a:spcBef>
              <a:buClr>
                <a:srgbClr val="0066FF"/>
              </a:buClr>
              <a:buSzPct val="80000"/>
              <a:buFontTx/>
              <a:buChar char="•"/>
            </a:pPr>
            <a:r>
              <a:rPr lang="sr-Cyrl-CS" sz="1600">
                <a:latin typeface="Tahoma" pitchFamily="34" charset="0"/>
                <a:sym typeface="Symbol" pitchFamily="18" charset="2"/>
              </a:rPr>
              <a:t> Сидеробластна </a:t>
            </a:r>
          </a:p>
          <a:p>
            <a:pPr>
              <a:lnSpc>
                <a:spcPct val="20000"/>
              </a:lnSpc>
              <a:spcBef>
                <a:spcPct val="50000"/>
              </a:spcBef>
              <a:buClr>
                <a:srgbClr val="0066FF"/>
              </a:buClr>
              <a:buSzPct val="80000"/>
            </a:pPr>
            <a:r>
              <a:rPr lang="sr-Cyrl-CS" sz="1600">
                <a:latin typeface="Tahoma" pitchFamily="34" charset="0"/>
                <a:sym typeface="Symbol" pitchFamily="18" charset="2"/>
              </a:rPr>
              <a:t>  анемија</a:t>
            </a:r>
          </a:p>
          <a:p>
            <a:pPr>
              <a:lnSpc>
                <a:spcPct val="20000"/>
              </a:lnSpc>
              <a:spcBef>
                <a:spcPct val="50000"/>
              </a:spcBef>
              <a:buClr>
                <a:srgbClr val="0066FF"/>
              </a:buClr>
              <a:buSzPct val="80000"/>
            </a:pPr>
            <a:endParaRPr lang="sr-Cyrl-CS" sz="1600">
              <a:sym typeface="Symbol" pitchFamily="18" charset="2"/>
            </a:endParaRPr>
          </a:p>
          <a:p>
            <a:pPr>
              <a:lnSpc>
                <a:spcPct val="20000"/>
              </a:lnSpc>
              <a:spcBef>
                <a:spcPct val="50000"/>
              </a:spcBef>
              <a:buClr>
                <a:srgbClr val="0066FF"/>
              </a:buClr>
              <a:buSzPct val="80000"/>
            </a:pPr>
            <a:endParaRPr lang="sr-Cyrl-CS" sz="1600">
              <a:sym typeface="Symbol" pitchFamily="18" charset="2"/>
            </a:endParaRPr>
          </a:p>
          <a:p>
            <a:pPr>
              <a:lnSpc>
                <a:spcPct val="20000"/>
              </a:lnSpc>
              <a:spcBef>
                <a:spcPct val="50000"/>
              </a:spcBef>
              <a:buClr>
                <a:srgbClr val="0066FF"/>
              </a:buClr>
              <a:buSzPct val="80000"/>
            </a:pPr>
            <a:endParaRPr lang="sr-Latn-CS" sz="1600">
              <a:sym typeface="Symbol" pitchFamily="18" charset="2"/>
            </a:endParaRPr>
          </a:p>
          <a:p>
            <a:pPr>
              <a:lnSpc>
                <a:spcPct val="20000"/>
              </a:lnSpc>
              <a:spcBef>
                <a:spcPct val="50000"/>
              </a:spcBef>
              <a:buClr>
                <a:srgbClr val="0066FF"/>
              </a:buClr>
              <a:buSzPct val="80000"/>
            </a:pPr>
            <a:endParaRPr lang="sr-Latn-CS" sz="1800">
              <a:latin typeface="Tahoma" pitchFamily="34" charset="0"/>
              <a:sym typeface="Symbol" pitchFamily="18" charset="2"/>
            </a:endParaRPr>
          </a:p>
          <a:p>
            <a:pPr>
              <a:lnSpc>
                <a:spcPct val="20000"/>
              </a:lnSpc>
              <a:spcBef>
                <a:spcPct val="50000"/>
              </a:spcBef>
              <a:buClr>
                <a:srgbClr val="0066FF"/>
              </a:buClr>
              <a:buSzPct val="80000"/>
            </a:pPr>
            <a:endParaRPr lang="en-US" sz="1800">
              <a:latin typeface="Tahoma" pitchFamily="34" charset="0"/>
              <a:sym typeface="Symbol" pitchFamily="18" charset="2"/>
            </a:endParaRPr>
          </a:p>
        </p:txBody>
      </p:sp>
      <p:sp>
        <p:nvSpPr>
          <p:cNvPr id="39953" name="Text Box 17"/>
          <p:cNvSpPr txBox="1">
            <a:spLocks noChangeArrowheads="1"/>
          </p:cNvSpPr>
          <p:nvPr/>
        </p:nvSpPr>
        <p:spPr bwMode="auto">
          <a:xfrm>
            <a:off x="4067175" y="1700213"/>
            <a:ext cx="1204913" cy="641350"/>
          </a:xfrm>
          <a:prstGeom prst="rect">
            <a:avLst/>
          </a:prstGeom>
          <a:noFill/>
          <a:ln w="9525">
            <a:noFill/>
            <a:miter lim="800000"/>
            <a:headEnd/>
            <a:tailEnd/>
          </a:ln>
          <a:effectLst>
            <a:outerShdw dist="35921" dir="2700000" algn="ctr" rotWithShape="0">
              <a:srgbClr val="000000"/>
            </a:outerShdw>
          </a:effectLst>
        </p:spPr>
        <p:txBody>
          <a:bodyPr wrap="none">
            <a:spAutoFit/>
          </a:bodyPr>
          <a:lstStyle/>
          <a:p>
            <a:pPr eaLnBrk="0" hangingPunct="0">
              <a:defRPr/>
            </a:pPr>
            <a:r>
              <a:rPr lang="sr-Latn-CS" sz="3600" b="1">
                <a:latin typeface="Tahoma" pitchFamily="34" charset="0"/>
              </a:rPr>
              <a:t>MCV</a:t>
            </a:r>
            <a:endParaRPr lang="en-US" sz="3600" b="1">
              <a:latin typeface="Tahoma" pitchFamily="34" charset="0"/>
            </a:endParaRPr>
          </a:p>
        </p:txBody>
      </p:sp>
    </p:spTree>
  </p:cSld>
  <p:clrMapOvr>
    <a:masterClrMapping/>
  </p:clrMapOvr>
  <p:transition advTm="36367"/>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9010" name="Rectangle 2"/>
          <p:cNvSpPr>
            <a:spLocks noChangeArrowheads="1"/>
          </p:cNvSpPr>
          <p:nvPr/>
        </p:nvSpPr>
        <p:spPr bwMode="auto">
          <a:xfrm>
            <a:off x="755650" y="1125538"/>
            <a:ext cx="7772400" cy="762000"/>
          </a:xfrm>
          <a:prstGeom prst="rect">
            <a:avLst/>
          </a:prstGeom>
          <a:noFill/>
          <a:ln w="9525">
            <a:noFill/>
            <a:miter lim="800000"/>
            <a:headEnd/>
            <a:tailEnd/>
          </a:ln>
          <a:effectLst>
            <a:outerShdw dist="35921" dir="2700000" algn="ctr" rotWithShape="0">
              <a:srgbClr val="000000"/>
            </a:outerShdw>
          </a:effectLst>
        </p:spPr>
        <p:txBody>
          <a:bodyPr anchor="ctr"/>
          <a:lstStyle/>
          <a:p>
            <a:pPr algn="ctr">
              <a:defRPr/>
            </a:pPr>
            <a:r>
              <a:rPr lang="sr-Cyrl-CS" sz="3600">
                <a:effectLst>
                  <a:outerShdw blurRad="38100" dist="38100" dir="2700000" algn="tl">
                    <a:srgbClr val="C0C0C0"/>
                  </a:outerShdw>
                </a:effectLst>
                <a:latin typeface="Tahoma" pitchFamily="34" charset="0"/>
              </a:rPr>
              <a:t>ЗНАЦИ И СИМПТОМИ АНЕМИЈЕ</a:t>
            </a:r>
          </a:p>
        </p:txBody>
      </p:sp>
      <p:sp>
        <p:nvSpPr>
          <p:cNvPr id="299011" name="Rectangle 3"/>
          <p:cNvSpPr>
            <a:spLocks noChangeArrowheads="1"/>
          </p:cNvSpPr>
          <p:nvPr/>
        </p:nvSpPr>
        <p:spPr bwMode="auto">
          <a:xfrm>
            <a:off x="395288" y="2708275"/>
            <a:ext cx="3543300" cy="1409700"/>
          </a:xfrm>
          <a:prstGeom prst="rect">
            <a:avLst/>
          </a:prstGeom>
          <a:noFill/>
          <a:ln w="9525">
            <a:noFill/>
            <a:miter lim="800000"/>
            <a:headEnd/>
            <a:tailEnd/>
          </a:ln>
          <a:effectLst>
            <a:outerShdw dist="17961" dir="2700000" algn="ctr" rotWithShape="0">
              <a:srgbClr val="000000"/>
            </a:outerShdw>
          </a:effectLst>
        </p:spPr>
        <p:txBody>
          <a:bodyPr wrap="none" lIns="92075" tIns="46038" rIns="92075" bIns="46038">
            <a:spAutoFit/>
          </a:bodyPr>
          <a:lstStyle/>
          <a:p>
            <a:pPr marL="212725" indent="-212725" eaLnBrk="0" hangingPunct="0">
              <a:spcAft>
                <a:spcPct val="10000"/>
              </a:spcAft>
              <a:buClr>
                <a:schemeClr val="bg1"/>
              </a:buClr>
              <a:buSzPct val="80000"/>
              <a:defRPr/>
            </a:pPr>
            <a:r>
              <a:rPr lang="en-US" sz="1600" b="1">
                <a:latin typeface="Tahoma" pitchFamily="34" charset="0"/>
              </a:rPr>
              <a:t>ЦНС</a:t>
            </a:r>
          </a:p>
          <a:p>
            <a:pPr marL="212725" indent="-212725" eaLnBrk="0" hangingPunct="0">
              <a:spcAft>
                <a:spcPct val="10000"/>
              </a:spcAft>
              <a:buClr>
                <a:schemeClr val="tx1"/>
              </a:buClr>
              <a:buSzPct val="80000"/>
              <a:buFontTx/>
              <a:buChar char="•"/>
              <a:defRPr/>
            </a:pPr>
            <a:r>
              <a:rPr lang="sr-Latn-CS" sz="1600">
                <a:solidFill>
                  <a:srgbClr val="FF0066"/>
                </a:solidFill>
                <a:latin typeface="Tahoma" pitchFamily="34" charset="0"/>
              </a:rPr>
              <a:t>Патолошки замор</a:t>
            </a:r>
            <a:endParaRPr lang="en-US" sz="1600">
              <a:solidFill>
                <a:srgbClr val="FF0066"/>
              </a:solidFill>
              <a:latin typeface="Tahoma" pitchFamily="34" charset="0"/>
            </a:endParaRPr>
          </a:p>
          <a:p>
            <a:pPr marL="212725" indent="-212725" eaLnBrk="0" hangingPunct="0">
              <a:spcAft>
                <a:spcPct val="10000"/>
              </a:spcAft>
              <a:buClr>
                <a:schemeClr val="tx1"/>
              </a:buClr>
              <a:buSzPct val="80000"/>
              <a:buFontTx/>
              <a:buChar char="•"/>
              <a:defRPr/>
            </a:pPr>
            <a:r>
              <a:rPr lang="sr-Latn-CS" sz="1600">
                <a:solidFill>
                  <a:srgbClr val="FF0066"/>
                </a:solidFill>
                <a:latin typeface="Tahoma" pitchFamily="34" charset="0"/>
              </a:rPr>
              <a:t>Вртоглавица, слабост</a:t>
            </a:r>
            <a:endParaRPr lang="en-US" sz="1600">
              <a:solidFill>
                <a:srgbClr val="FF0066"/>
              </a:solidFill>
              <a:latin typeface="Tahoma" pitchFamily="34" charset="0"/>
            </a:endParaRPr>
          </a:p>
          <a:p>
            <a:pPr marL="212725" indent="-212725" eaLnBrk="0" hangingPunct="0">
              <a:spcAft>
                <a:spcPct val="10000"/>
              </a:spcAft>
              <a:buClr>
                <a:schemeClr val="tx1"/>
              </a:buClr>
              <a:buSzPct val="80000"/>
              <a:buFontTx/>
              <a:buChar char="•"/>
              <a:defRPr/>
            </a:pPr>
            <a:r>
              <a:rPr lang="sr-Latn-CS" sz="1600">
                <a:solidFill>
                  <a:srgbClr val="FF0066"/>
                </a:solidFill>
                <a:latin typeface="Tahoma" pitchFamily="34" charset="0"/>
              </a:rPr>
              <a:t>Депресија</a:t>
            </a:r>
            <a:endParaRPr lang="en-US" sz="1600">
              <a:solidFill>
                <a:srgbClr val="FF0066"/>
              </a:solidFill>
              <a:latin typeface="Tahoma" pitchFamily="34" charset="0"/>
            </a:endParaRPr>
          </a:p>
          <a:p>
            <a:pPr marL="212725" indent="-212725" eaLnBrk="0" hangingPunct="0">
              <a:spcAft>
                <a:spcPct val="10000"/>
              </a:spcAft>
              <a:buClr>
                <a:schemeClr val="tx1"/>
              </a:buClr>
              <a:buSzPct val="80000"/>
              <a:buFontTx/>
              <a:buChar char="•"/>
              <a:defRPr/>
            </a:pPr>
            <a:r>
              <a:rPr lang="sr-Latn-CS" sz="1600">
                <a:solidFill>
                  <a:srgbClr val="FF0066"/>
                </a:solidFill>
                <a:latin typeface="Tahoma" pitchFamily="34" charset="0"/>
              </a:rPr>
              <a:t>Поремећај когнитивних функција</a:t>
            </a:r>
            <a:endParaRPr lang="en-US" sz="1600">
              <a:solidFill>
                <a:srgbClr val="FF0066"/>
              </a:solidFill>
              <a:latin typeface="Tahoma" pitchFamily="34" charset="0"/>
            </a:endParaRPr>
          </a:p>
        </p:txBody>
      </p:sp>
      <p:sp>
        <p:nvSpPr>
          <p:cNvPr id="299012" name="Rectangle 4"/>
          <p:cNvSpPr>
            <a:spLocks noChangeArrowheads="1"/>
          </p:cNvSpPr>
          <p:nvPr/>
        </p:nvSpPr>
        <p:spPr bwMode="auto">
          <a:xfrm>
            <a:off x="5580063" y="2133600"/>
            <a:ext cx="2819400" cy="849313"/>
          </a:xfrm>
          <a:prstGeom prst="rect">
            <a:avLst/>
          </a:prstGeom>
          <a:noFill/>
          <a:ln w="9525">
            <a:noFill/>
            <a:miter lim="800000"/>
            <a:headEnd/>
            <a:tailEnd/>
          </a:ln>
          <a:effectLst>
            <a:outerShdw dist="17961" dir="2700000" algn="ctr" rotWithShape="0">
              <a:srgbClr val="000000"/>
            </a:outerShdw>
          </a:effectLst>
        </p:spPr>
        <p:txBody>
          <a:bodyPr lIns="92075" tIns="46038" rIns="92075" bIns="46038">
            <a:spAutoFit/>
          </a:bodyPr>
          <a:lstStyle/>
          <a:p>
            <a:pPr marL="212725" indent="-212725" eaLnBrk="0" hangingPunct="0">
              <a:spcAft>
                <a:spcPct val="10000"/>
              </a:spcAft>
              <a:buClr>
                <a:schemeClr val="bg1"/>
              </a:buClr>
              <a:buSzPct val="80000"/>
              <a:defRPr/>
            </a:pPr>
            <a:r>
              <a:rPr lang="sr-Latn-CS" sz="1600" b="1">
                <a:latin typeface="Tahoma" pitchFamily="34" charset="0"/>
              </a:rPr>
              <a:t>Имунолошки систем</a:t>
            </a:r>
            <a:endParaRPr lang="en-US" sz="1600" b="1">
              <a:latin typeface="Tahoma" pitchFamily="34" charset="0"/>
            </a:endParaRPr>
          </a:p>
          <a:p>
            <a:pPr marL="212725" indent="-212725" eaLnBrk="0" hangingPunct="0">
              <a:spcAft>
                <a:spcPct val="10000"/>
              </a:spcAft>
              <a:buClr>
                <a:schemeClr val="tx1"/>
              </a:buClr>
              <a:buSzPct val="80000"/>
              <a:buFontTx/>
              <a:buChar char="•"/>
              <a:defRPr/>
            </a:pPr>
            <a:r>
              <a:rPr lang="sr-Latn-CS" sz="1600">
                <a:solidFill>
                  <a:srgbClr val="FF3300"/>
                </a:solidFill>
                <a:latin typeface="Tahoma" pitchFamily="34" charset="0"/>
              </a:rPr>
              <a:t>Поремећај функције Т лимфоцита и макорфага</a:t>
            </a:r>
            <a:endParaRPr lang="en-US" sz="1600">
              <a:solidFill>
                <a:srgbClr val="FF3300"/>
              </a:solidFill>
              <a:latin typeface="Tahoma" pitchFamily="34" charset="0"/>
            </a:endParaRPr>
          </a:p>
        </p:txBody>
      </p:sp>
      <p:sp>
        <p:nvSpPr>
          <p:cNvPr id="299013" name="Rectangle 5"/>
          <p:cNvSpPr>
            <a:spLocks noChangeArrowheads="1"/>
          </p:cNvSpPr>
          <p:nvPr/>
        </p:nvSpPr>
        <p:spPr bwMode="auto">
          <a:xfrm>
            <a:off x="5580063" y="3068638"/>
            <a:ext cx="3563937" cy="2411412"/>
          </a:xfrm>
          <a:prstGeom prst="rect">
            <a:avLst/>
          </a:prstGeom>
          <a:noFill/>
          <a:ln w="9525">
            <a:noFill/>
            <a:miter lim="800000"/>
            <a:headEnd/>
            <a:tailEnd/>
          </a:ln>
          <a:effectLst>
            <a:outerShdw dist="17961" dir="2700000" algn="ctr" rotWithShape="0">
              <a:srgbClr val="000000"/>
            </a:outerShdw>
          </a:effectLst>
        </p:spPr>
        <p:txBody>
          <a:bodyPr lIns="92075" tIns="46038" rIns="92075" bIns="46038">
            <a:spAutoFit/>
          </a:bodyPr>
          <a:lstStyle/>
          <a:p>
            <a:pPr marL="225425" indent="-225425" eaLnBrk="0" hangingPunct="0">
              <a:spcAft>
                <a:spcPct val="10000"/>
              </a:spcAft>
              <a:buClr>
                <a:schemeClr val="bg1"/>
              </a:buClr>
              <a:buSzPct val="80000"/>
              <a:defRPr/>
            </a:pPr>
            <a:r>
              <a:rPr lang="sr-Latn-CS" sz="1600" b="1">
                <a:latin typeface="Tahoma" pitchFamily="34" charset="0"/>
              </a:rPr>
              <a:t>Кардиореспираторни систем</a:t>
            </a:r>
            <a:endParaRPr lang="en-US" sz="1600" b="1">
              <a:latin typeface="Tahoma" pitchFamily="34" charset="0"/>
            </a:endParaRPr>
          </a:p>
          <a:p>
            <a:pPr marL="225425" indent="-225425" eaLnBrk="0" hangingPunct="0">
              <a:spcAft>
                <a:spcPct val="10000"/>
              </a:spcAft>
              <a:buClr>
                <a:schemeClr val="tx1"/>
              </a:buClr>
              <a:buSzPct val="80000"/>
              <a:buFontTx/>
              <a:buChar char="•"/>
              <a:defRPr/>
            </a:pPr>
            <a:r>
              <a:rPr lang="sr-Latn-CS" sz="1600">
                <a:solidFill>
                  <a:srgbClr val="FF3300"/>
                </a:solidFill>
                <a:latin typeface="Tahoma" pitchFamily="34" charset="0"/>
              </a:rPr>
              <a:t>Диспнеја у напору</a:t>
            </a:r>
            <a:endParaRPr lang="en-US" sz="1600">
              <a:solidFill>
                <a:srgbClr val="FF3300"/>
              </a:solidFill>
              <a:latin typeface="Tahoma" pitchFamily="34" charset="0"/>
            </a:endParaRPr>
          </a:p>
          <a:p>
            <a:pPr marL="225425" indent="-225425" eaLnBrk="0" hangingPunct="0">
              <a:spcAft>
                <a:spcPct val="10000"/>
              </a:spcAft>
              <a:buClr>
                <a:schemeClr val="tx1"/>
              </a:buClr>
              <a:buSzPct val="80000"/>
              <a:buFontTx/>
              <a:buChar char="•"/>
              <a:defRPr/>
            </a:pPr>
            <a:r>
              <a:rPr lang="sr-Latn-CS" sz="1600">
                <a:solidFill>
                  <a:srgbClr val="FF3300"/>
                </a:solidFill>
                <a:latin typeface="Tahoma" pitchFamily="34" charset="0"/>
              </a:rPr>
              <a:t>Тахикардија, палпитације</a:t>
            </a:r>
            <a:endParaRPr lang="en-US" sz="1600">
              <a:solidFill>
                <a:srgbClr val="FF3300"/>
              </a:solidFill>
              <a:latin typeface="Tahoma" pitchFamily="34" charset="0"/>
            </a:endParaRPr>
          </a:p>
          <a:p>
            <a:pPr marL="225425" indent="-225425" eaLnBrk="0" hangingPunct="0">
              <a:spcAft>
                <a:spcPct val="10000"/>
              </a:spcAft>
              <a:buClr>
                <a:schemeClr val="tx1"/>
              </a:buClr>
              <a:buSzPct val="80000"/>
              <a:buFontTx/>
              <a:buChar char="•"/>
              <a:defRPr/>
            </a:pPr>
            <a:r>
              <a:rPr lang="sr-Latn-CS" sz="1600">
                <a:solidFill>
                  <a:srgbClr val="FF3300"/>
                </a:solidFill>
                <a:latin typeface="Tahoma" pitchFamily="34" charset="0"/>
              </a:rPr>
              <a:t>Увећање и хипертрофија срчаног мишића</a:t>
            </a:r>
            <a:endParaRPr lang="en-US" sz="1600">
              <a:solidFill>
                <a:srgbClr val="FF3300"/>
              </a:solidFill>
              <a:latin typeface="Tahoma" pitchFamily="34" charset="0"/>
            </a:endParaRPr>
          </a:p>
          <a:p>
            <a:pPr marL="225425" indent="-225425" eaLnBrk="0" hangingPunct="0">
              <a:spcAft>
                <a:spcPct val="10000"/>
              </a:spcAft>
              <a:buClr>
                <a:schemeClr val="tx1"/>
              </a:buClr>
              <a:buSzPct val="80000"/>
              <a:buFontTx/>
              <a:buChar char="•"/>
              <a:defRPr/>
            </a:pPr>
            <a:r>
              <a:rPr lang="sr-Latn-CS" sz="1600">
                <a:solidFill>
                  <a:srgbClr val="FF3300"/>
                </a:solidFill>
                <a:latin typeface="Tahoma" pitchFamily="34" charset="0"/>
              </a:rPr>
              <a:t>Појачан пулсни притисак, мезосистолни ејекицони шум</a:t>
            </a:r>
            <a:endParaRPr lang="en-US" sz="1600">
              <a:solidFill>
                <a:srgbClr val="FF3300"/>
              </a:solidFill>
              <a:latin typeface="Tahoma" pitchFamily="34" charset="0"/>
            </a:endParaRPr>
          </a:p>
          <a:p>
            <a:pPr marL="225425" indent="-225425" eaLnBrk="0" hangingPunct="0">
              <a:spcAft>
                <a:spcPct val="10000"/>
              </a:spcAft>
              <a:buClr>
                <a:schemeClr val="tx1"/>
              </a:buClr>
              <a:buSzPct val="80000"/>
              <a:buFontTx/>
              <a:buChar char="•"/>
              <a:defRPr/>
            </a:pPr>
            <a:r>
              <a:rPr lang="sr-Latn-CS" sz="1600">
                <a:solidFill>
                  <a:srgbClr val="FF3300"/>
                </a:solidFill>
                <a:latin typeface="Tahoma" pitchFamily="34" charset="0"/>
              </a:rPr>
              <a:t>Ризик од погоршања срчане инсуфицијенције</a:t>
            </a:r>
            <a:endParaRPr lang="en-US" sz="1600">
              <a:solidFill>
                <a:srgbClr val="FF3300"/>
              </a:solidFill>
              <a:latin typeface="Tahoma" pitchFamily="34" charset="0"/>
            </a:endParaRPr>
          </a:p>
        </p:txBody>
      </p:sp>
      <p:sp>
        <p:nvSpPr>
          <p:cNvPr id="299014" name="Rectangle 6"/>
          <p:cNvSpPr>
            <a:spLocks noChangeArrowheads="1"/>
          </p:cNvSpPr>
          <p:nvPr/>
        </p:nvSpPr>
        <p:spPr bwMode="auto">
          <a:xfrm>
            <a:off x="395288" y="4365625"/>
            <a:ext cx="3109912" cy="873125"/>
          </a:xfrm>
          <a:prstGeom prst="rect">
            <a:avLst/>
          </a:prstGeom>
          <a:noFill/>
          <a:ln w="9525">
            <a:noFill/>
            <a:miter lim="800000"/>
            <a:headEnd/>
            <a:tailEnd/>
          </a:ln>
          <a:effectLst>
            <a:outerShdw dist="17961" dir="2700000" algn="ctr" rotWithShape="0">
              <a:srgbClr val="000000"/>
            </a:outerShdw>
          </a:effectLst>
        </p:spPr>
        <p:txBody>
          <a:bodyPr wrap="none" lIns="92075" tIns="46038" rIns="92075" bIns="46038">
            <a:spAutoFit/>
          </a:bodyPr>
          <a:lstStyle/>
          <a:p>
            <a:pPr marL="212725" indent="-212725" eaLnBrk="0" hangingPunct="0">
              <a:spcAft>
                <a:spcPct val="10000"/>
              </a:spcAft>
              <a:buClr>
                <a:schemeClr val="bg1"/>
              </a:buClr>
              <a:buSzPct val="80000"/>
              <a:defRPr/>
            </a:pPr>
            <a:r>
              <a:rPr lang="en-US" sz="1600" b="1">
                <a:latin typeface="Tahoma" pitchFamily="34" charset="0"/>
              </a:rPr>
              <a:t>Гастро-интестинал</a:t>
            </a:r>
            <a:r>
              <a:rPr lang="sr-Latn-CS" sz="1600" b="1">
                <a:latin typeface="Tahoma" pitchFamily="34" charset="0"/>
              </a:rPr>
              <a:t>ни</a:t>
            </a:r>
            <a:r>
              <a:rPr lang="en-US" sz="1600" b="1">
                <a:latin typeface="Tahoma" pitchFamily="34" charset="0"/>
              </a:rPr>
              <a:t> </a:t>
            </a:r>
            <a:r>
              <a:rPr lang="sr-Latn-CS" sz="1600" b="1">
                <a:latin typeface="Tahoma" pitchFamily="34" charset="0"/>
              </a:rPr>
              <a:t>тракт</a:t>
            </a:r>
            <a:endParaRPr lang="en-US" sz="1600" b="1">
              <a:latin typeface="Tahoma" pitchFamily="34" charset="0"/>
            </a:endParaRPr>
          </a:p>
          <a:p>
            <a:pPr marL="212725" indent="-212725" eaLnBrk="0" hangingPunct="0">
              <a:spcAft>
                <a:spcPct val="10000"/>
              </a:spcAft>
              <a:buClr>
                <a:schemeClr val="tx1"/>
              </a:buClr>
              <a:buSzPct val="80000"/>
              <a:buFontTx/>
              <a:buChar char="•"/>
              <a:defRPr/>
            </a:pPr>
            <a:r>
              <a:rPr lang="en-US" sz="1600">
                <a:solidFill>
                  <a:srgbClr val="FF0066"/>
                </a:solidFill>
                <a:latin typeface="Tahoma" pitchFamily="34" charset="0"/>
              </a:rPr>
              <a:t>Анор</a:t>
            </a:r>
            <a:r>
              <a:rPr lang="sr-Latn-CS" sz="1600">
                <a:solidFill>
                  <a:srgbClr val="FF0066"/>
                </a:solidFill>
                <a:latin typeface="Tahoma" pitchFamily="34" charset="0"/>
              </a:rPr>
              <a:t>ексија</a:t>
            </a:r>
            <a:endParaRPr lang="en-US" sz="1600">
              <a:solidFill>
                <a:srgbClr val="FF0066"/>
              </a:solidFill>
              <a:latin typeface="Tahoma" pitchFamily="34" charset="0"/>
            </a:endParaRPr>
          </a:p>
          <a:p>
            <a:pPr marL="212725" indent="-212725" eaLnBrk="0" hangingPunct="0">
              <a:spcAft>
                <a:spcPct val="10000"/>
              </a:spcAft>
              <a:buClr>
                <a:schemeClr val="tx1"/>
              </a:buClr>
              <a:buSzPct val="80000"/>
              <a:buFontTx/>
              <a:buChar char="•"/>
              <a:defRPr/>
            </a:pPr>
            <a:r>
              <a:rPr lang="sr-Latn-CS" sz="1600">
                <a:solidFill>
                  <a:srgbClr val="FF0066"/>
                </a:solidFill>
                <a:latin typeface="Tahoma" pitchFamily="34" charset="0"/>
              </a:rPr>
              <a:t>Мука</a:t>
            </a:r>
            <a:endParaRPr lang="en-US" sz="1600">
              <a:solidFill>
                <a:srgbClr val="FF0066"/>
              </a:solidFill>
              <a:latin typeface="Tahoma" pitchFamily="34" charset="0"/>
            </a:endParaRPr>
          </a:p>
        </p:txBody>
      </p:sp>
      <p:sp>
        <p:nvSpPr>
          <p:cNvPr id="299015" name="Rectangle 7"/>
          <p:cNvSpPr>
            <a:spLocks noChangeArrowheads="1"/>
          </p:cNvSpPr>
          <p:nvPr/>
        </p:nvSpPr>
        <p:spPr bwMode="auto">
          <a:xfrm>
            <a:off x="5651500" y="5589588"/>
            <a:ext cx="3048000" cy="873125"/>
          </a:xfrm>
          <a:prstGeom prst="rect">
            <a:avLst/>
          </a:prstGeom>
          <a:noFill/>
          <a:ln w="9525">
            <a:noFill/>
            <a:miter lim="800000"/>
            <a:headEnd/>
            <a:tailEnd/>
          </a:ln>
          <a:effectLst>
            <a:outerShdw dist="17961" dir="2700000" algn="ctr" rotWithShape="0">
              <a:srgbClr val="000000"/>
            </a:outerShdw>
          </a:effectLst>
        </p:spPr>
        <p:txBody>
          <a:bodyPr wrap="none" lIns="92075" tIns="46038" rIns="92075" bIns="46038">
            <a:spAutoFit/>
          </a:bodyPr>
          <a:lstStyle/>
          <a:p>
            <a:pPr marL="212725" indent="-212725" eaLnBrk="0" hangingPunct="0">
              <a:spcAft>
                <a:spcPct val="10000"/>
              </a:spcAft>
              <a:buClr>
                <a:schemeClr val="bg1"/>
              </a:buClr>
              <a:buSzPct val="80000"/>
              <a:defRPr/>
            </a:pPr>
            <a:r>
              <a:rPr lang="sr-Latn-CS" sz="1600" b="1">
                <a:latin typeface="Tahoma" pitchFamily="34" charset="0"/>
              </a:rPr>
              <a:t>Генитални тракт</a:t>
            </a:r>
            <a:endParaRPr lang="en-US" sz="1600" b="1">
              <a:latin typeface="Tahoma" pitchFamily="34" charset="0"/>
            </a:endParaRPr>
          </a:p>
          <a:p>
            <a:pPr marL="212725" indent="-212725" eaLnBrk="0" hangingPunct="0">
              <a:spcAft>
                <a:spcPct val="10000"/>
              </a:spcAft>
              <a:buClr>
                <a:schemeClr val="tx1"/>
              </a:buClr>
              <a:buSzPct val="80000"/>
              <a:buFontTx/>
              <a:buChar char="•"/>
              <a:defRPr/>
            </a:pPr>
            <a:r>
              <a:rPr lang="sr-Latn-CS" sz="1600">
                <a:solidFill>
                  <a:srgbClr val="FF3300"/>
                </a:solidFill>
                <a:latin typeface="Tahoma" pitchFamily="34" charset="0"/>
              </a:rPr>
              <a:t>Проблеми са менструацијом</a:t>
            </a:r>
            <a:endParaRPr lang="en-US" sz="1600">
              <a:solidFill>
                <a:srgbClr val="FF3300"/>
              </a:solidFill>
              <a:latin typeface="Tahoma" pitchFamily="34" charset="0"/>
            </a:endParaRPr>
          </a:p>
          <a:p>
            <a:pPr marL="212725" indent="-212725" eaLnBrk="0" hangingPunct="0">
              <a:spcAft>
                <a:spcPct val="10000"/>
              </a:spcAft>
              <a:buClr>
                <a:schemeClr val="tx1"/>
              </a:buClr>
              <a:buSzPct val="80000"/>
              <a:buFontTx/>
              <a:buChar char="•"/>
              <a:defRPr/>
            </a:pPr>
            <a:r>
              <a:rPr lang="sr-Latn-CS" sz="1600">
                <a:solidFill>
                  <a:srgbClr val="FF3300"/>
                </a:solidFill>
                <a:latin typeface="Tahoma" pitchFamily="34" charset="0"/>
              </a:rPr>
              <a:t>Губитак либида</a:t>
            </a:r>
            <a:endParaRPr lang="en-US" sz="1600">
              <a:solidFill>
                <a:srgbClr val="FF3300"/>
              </a:solidFill>
              <a:latin typeface="Tahoma" pitchFamily="34" charset="0"/>
            </a:endParaRPr>
          </a:p>
        </p:txBody>
      </p:sp>
      <p:sp>
        <p:nvSpPr>
          <p:cNvPr id="299016" name="Rectangle 8"/>
          <p:cNvSpPr>
            <a:spLocks noChangeArrowheads="1"/>
          </p:cNvSpPr>
          <p:nvPr/>
        </p:nvSpPr>
        <p:spPr bwMode="auto">
          <a:xfrm>
            <a:off x="395288" y="5373688"/>
            <a:ext cx="3252787" cy="1117600"/>
          </a:xfrm>
          <a:prstGeom prst="rect">
            <a:avLst/>
          </a:prstGeom>
          <a:noFill/>
          <a:ln w="9525">
            <a:noFill/>
            <a:miter lim="800000"/>
            <a:headEnd/>
            <a:tailEnd/>
          </a:ln>
          <a:effectLst>
            <a:outerShdw dist="17961" dir="2700000" algn="ctr" rotWithShape="0">
              <a:srgbClr val="000000"/>
            </a:outerShdw>
          </a:effectLst>
        </p:spPr>
        <p:txBody>
          <a:bodyPr lIns="92075" tIns="46038" rIns="92075" bIns="46038">
            <a:spAutoFit/>
          </a:bodyPr>
          <a:lstStyle/>
          <a:p>
            <a:pPr marL="212725" indent="-212725" eaLnBrk="0" hangingPunct="0">
              <a:spcAft>
                <a:spcPct val="10000"/>
              </a:spcAft>
              <a:buClr>
                <a:schemeClr val="bg1"/>
              </a:buClr>
              <a:buSzPct val="80000"/>
              <a:defRPr/>
            </a:pPr>
            <a:r>
              <a:rPr lang="sr-Cyrl-CS" sz="1600" b="1">
                <a:latin typeface="Tahoma" pitchFamily="34" charset="0"/>
              </a:rPr>
              <a:t>Кожа и слузнице</a:t>
            </a:r>
            <a:endParaRPr lang="en-US" sz="1600" b="1">
              <a:latin typeface="Tahoma" pitchFamily="34" charset="0"/>
            </a:endParaRPr>
          </a:p>
          <a:p>
            <a:pPr marL="212725" indent="-212725" eaLnBrk="0" hangingPunct="0">
              <a:spcAft>
                <a:spcPct val="10000"/>
              </a:spcAft>
              <a:buClr>
                <a:schemeClr val="tx1"/>
              </a:buClr>
              <a:buSzPct val="80000"/>
              <a:buFontTx/>
              <a:buChar char="•"/>
              <a:defRPr/>
            </a:pPr>
            <a:r>
              <a:rPr lang="sr-Latn-CS" sz="1600">
                <a:solidFill>
                  <a:srgbClr val="FF3300"/>
                </a:solidFill>
                <a:latin typeface="Tahoma" pitchFamily="34" charset="0"/>
              </a:rPr>
              <a:t>Снижена температура коже</a:t>
            </a:r>
            <a:endParaRPr lang="en-US" sz="1600">
              <a:solidFill>
                <a:srgbClr val="FF3300"/>
              </a:solidFill>
              <a:latin typeface="Tahoma" pitchFamily="34" charset="0"/>
            </a:endParaRPr>
          </a:p>
          <a:p>
            <a:pPr marL="212725" indent="-212725" eaLnBrk="0" hangingPunct="0">
              <a:spcAft>
                <a:spcPct val="10000"/>
              </a:spcAft>
              <a:buClr>
                <a:schemeClr val="tx1"/>
              </a:buClr>
              <a:buSzPct val="80000"/>
              <a:buFontTx/>
              <a:buChar char="•"/>
              <a:defRPr/>
            </a:pPr>
            <a:r>
              <a:rPr lang="sr-Latn-CS" sz="1600">
                <a:solidFill>
                  <a:srgbClr val="FF3300"/>
                </a:solidFill>
                <a:latin typeface="Tahoma" pitchFamily="34" charset="0"/>
              </a:rPr>
              <a:t>Бледило коже, мукозних мембрана и коњуктива</a:t>
            </a:r>
            <a:endParaRPr lang="en-US" sz="1600">
              <a:solidFill>
                <a:srgbClr val="FF3300"/>
              </a:solidFill>
              <a:latin typeface="Tahoma" pitchFamily="34" charset="0"/>
            </a:endParaRPr>
          </a:p>
        </p:txBody>
      </p:sp>
      <p:sp>
        <p:nvSpPr>
          <p:cNvPr id="299017" name="Rectangle 9"/>
          <p:cNvSpPr>
            <a:spLocks noChangeArrowheads="1"/>
          </p:cNvSpPr>
          <p:nvPr/>
        </p:nvSpPr>
        <p:spPr bwMode="auto">
          <a:xfrm flipV="1">
            <a:off x="827088" y="1989138"/>
            <a:ext cx="7345362" cy="73025"/>
          </a:xfrm>
          <a:prstGeom prst="rect">
            <a:avLst/>
          </a:prstGeom>
          <a:gradFill rotWithShape="1">
            <a:gsLst>
              <a:gs pos="0">
                <a:schemeClr val="accent2"/>
              </a:gs>
              <a:gs pos="100000">
                <a:schemeClr val="accent2">
                  <a:gamma/>
                  <a:shade val="46275"/>
                  <a:invGamma/>
                </a:schemeClr>
              </a:gs>
            </a:gsLst>
            <a:lin ang="0" scaled="1"/>
          </a:gradFill>
          <a:ln w="9525">
            <a:noFill/>
            <a:miter lim="800000"/>
            <a:headEnd/>
            <a:tailEnd/>
          </a:ln>
          <a:effectLst/>
        </p:spPr>
        <p:txBody>
          <a:bodyPr wrap="none" anchor="ctr"/>
          <a:lstStyle/>
          <a:p>
            <a:pPr>
              <a:defRPr/>
            </a:pPr>
            <a:endParaRPr lang="sr-Latn-CS"/>
          </a:p>
        </p:txBody>
      </p:sp>
    </p:spTree>
  </p:cSld>
  <p:clrMapOvr>
    <a:masterClrMapping/>
  </p:clrMapOvr>
  <p:transition advTm="111380"/>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ctrTitle" idx="4294967295"/>
          </p:nvPr>
        </p:nvSpPr>
        <p:spPr>
          <a:xfrm>
            <a:off x="685800" y="2130425"/>
            <a:ext cx="7772400" cy="1470025"/>
          </a:xfrm>
        </p:spPr>
        <p:txBody>
          <a:bodyPr/>
          <a:lstStyle/>
          <a:p>
            <a:r>
              <a:rPr lang="sr-Cyrl-CS" i="1" smtClean="0">
                <a:solidFill>
                  <a:srgbClr val="FF0000"/>
                </a:solidFill>
              </a:rPr>
              <a:t>СИДЕРОПЕНИЈСКА АНЕМИЈА</a:t>
            </a:r>
          </a:p>
        </p:txBody>
      </p:sp>
    </p:spTree>
  </p:cSld>
  <p:clrMapOvr>
    <a:masterClrMapping/>
  </p:clrMapOvr>
  <p:transition advTm="7923"/>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withEffect">
                                  <p:stCondLst>
                                    <p:cond delay="0"/>
                                  </p:stCondLst>
                                  <p:childTnLst>
                                    <p:set>
                                      <p:cBhvr>
                                        <p:cTn id="6" dur="1" fill="hold">
                                          <p:stCondLst>
                                            <p:cond delay="0"/>
                                          </p:stCondLst>
                                        </p:cTn>
                                        <p:tgtEl>
                                          <p:spTgt spid="30722"/>
                                        </p:tgtEl>
                                        <p:attrNameLst>
                                          <p:attrName>style.visibility</p:attrName>
                                        </p:attrNameLst>
                                      </p:cBhvr>
                                      <p:to>
                                        <p:strVal val="visible"/>
                                      </p:to>
                                    </p:set>
                                    <p:animEffect transition="in" filter="diamond(in)">
                                      <p:cBhvr>
                                        <p:cTn id="7" dur="2000"/>
                                        <p:tgtEl>
                                          <p:spTgt spid="307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idx="4294967295"/>
          </p:nvPr>
        </p:nvSpPr>
        <p:spPr>
          <a:xfrm>
            <a:off x="455613" y="1190625"/>
            <a:ext cx="8229600" cy="746125"/>
          </a:xfrm>
        </p:spPr>
        <p:txBody>
          <a:bodyPr/>
          <a:lstStyle/>
          <a:p>
            <a:r>
              <a:rPr lang="sr-Cyrl-CS" b="1" smtClean="0">
                <a:solidFill>
                  <a:srgbClr val="FF3300"/>
                </a:solidFill>
              </a:rPr>
              <a:t>ЕПИДЕМИОЛОГИЈА</a:t>
            </a:r>
          </a:p>
        </p:txBody>
      </p:sp>
      <p:sp>
        <p:nvSpPr>
          <p:cNvPr id="31747" name="Rectangle 3"/>
          <p:cNvSpPr>
            <a:spLocks noGrp="1" noChangeArrowheads="1"/>
          </p:cNvSpPr>
          <p:nvPr>
            <p:ph type="body" idx="4294967295"/>
          </p:nvPr>
        </p:nvSpPr>
        <p:spPr>
          <a:xfrm>
            <a:off x="0" y="1828800"/>
            <a:ext cx="9144000" cy="4264025"/>
          </a:xfrm>
        </p:spPr>
        <p:txBody>
          <a:bodyPr/>
          <a:lstStyle/>
          <a:p>
            <a:pPr>
              <a:lnSpc>
                <a:spcPct val="80000"/>
              </a:lnSpc>
            </a:pPr>
            <a:endParaRPr lang="sr-Latn-CS" sz="1800" smtClean="0"/>
          </a:p>
          <a:p>
            <a:pPr>
              <a:lnSpc>
                <a:spcPct val="80000"/>
              </a:lnSpc>
            </a:pPr>
            <a:r>
              <a:rPr lang="sr-Latn-CS" sz="2400" smtClean="0"/>
              <a:t>Сидеропенијска (хипохромна)  анемија - најраспрострањенија патолошко стање на планети. </a:t>
            </a:r>
          </a:p>
          <a:p>
            <a:pPr>
              <a:lnSpc>
                <a:spcPct val="80000"/>
              </a:lnSpc>
              <a:buFontTx/>
              <a:buNone/>
            </a:pPr>
            <a:endParaRPr lang="sr-Latn-CS" sz="2400" smtClean="0"/>
          </a:p>
          <a:p>
            <a:pPr>
              <a:lnSpc>
                <a:spcPct val="80000"/>
              </a:lnSpc>
            </a:pPr>
            <a:r>
              <a:rPr lang="en-US" sz="2400" smtClean="0"/>
              <a:t>Ви</a:t>
            </a:r>
            <a:r>
              <a:rPr lang="sr-Latn-CS" sz="2400" smtClean="0"/>
              <a:t>ше од једне милијарде људи </a:t>
            </a:r>
            <a:r>
              <a:rPr lang="sr-Cyrl-CS" sz="2400" smtClean="0"/>
              <a:t>има</a:t>
            </a:r>
            <a:r>
              <a:rPr lang="sr-Latn-CS" sz="2400" smtClean="0"/>
              <a:t> недостат</a:t>
            </a:r>
            <a:r>
              <a:rPr lang="sr-Cyrl-CS" sz="2400" smtClean="0"/>
              <a:t>а</a:t>
            </a:r>
            <a:r>
              <a:rPr lang="sr-Latn-CS" sz="2400" smtClean="0"/>
              <a:t>к Fe (?)</a:t>
            </a:r>
          </a:p>
          <a:p>
            <a:pPr>
              <a:lnSpc>
                <a:spcPct val="80000"/>
              </a:lnSpc>
              <a:buFontTx/>
              <a:buNone/>
            </a:pPr>
            <a:endParaRPr lang="sr-Latn-CS" sz="2400" smtClean="0"/>
          </a:p>
          <a:p>
            <a:pPr>
              <a:lnSpc>
                <a:spcPct val="80000"/>
              </a:lnSpc>
            </a:pPr>
            <a:r>
              <a:rPr lang="sr-Cyrl-CS" sz="2400" smtClean="0"/>
              <a:t>У земљамa у рaзвоју 40-70% стaнoвништa пaти oд нeкoг oблиka недoстатка </a:t>
            </a:r>
            <a:r>
              <a:rPr lang="sr-Latn-CS" sz="2400" smtClean="0"/>
              <a:t>Fe. </a:t>
            </a:r>
          </a:p>
          <a:p>
            <a:pPr>
              <a:lnSpc>
                <a:spcPct val="80000"/>
              </a:lnSpc>
              <a:buFontTx/>
              <a:buNone/>
            </a:pPr>
            <a:endParaRPr lang="sr-Latn-CS" sz="2400" smtClean="0"/>
          </a:p>
          <a:p>
            <a:pPr>
              <a:lnSpc>
                <a:spcPct val="80000"/>
              </a:lnSpc>
            </a:pPr>
            <a:r>
              <a:rPr lang="sr-Cyrl-CS" sz="2400" smtClean="0"/>
              <a:t>У САД 1/3 жена имa готoвo пoтпунo исцрпљeнe резeрвe </a:t>
            </a:r>
            <a:r>
              <a:rPr lang="sr-Latn-CS" sz="2400" smtClean="0"/>
              <a:t>Fe.</a:t>
            </a:r>
            <a:endParaRPr lang="en-US" sz="2400" smtClean="0"/>
          </a:p>
        </p:txBody>
      </p:sp>
    </p:spTree>
  </p:cSld>
  <p:clrMapOvr>
    <a:masterClrMapping/>
  </p:clrMapOvr>
  <p:transition advTm="40543"/>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1746"/>
                                        </p:tgtEl>
                                        <p:attrNameLst>
                                          <p:attrName>style.visibility</p:attrName>
                                        </p:attrNameLst>
                                      </p:cBhvr>
                                      <p:to>
                                        <p:strVal val="visible"/>
                                      </p:to>
                                    </p:set>
                                    <p:animEffect transition="in" filter="fade">
                                      <p:cBhvr>
                                        <p:cTn id="7" dur="2000"/>
                                        <p:tgtEl>
                                          <p:spTgt spid="31746"/>
                                        </p:tgtEl>
                                      </p:cBhvr>
                                    </p:animEffect>
                                  </p:childTnLst>
                                </p:cTn>
                              </p:par>
                            </p:childTnLst>
                          </p:cTn>
                        </p:par>
                        <p:par>
                          <p:cTn id="8" fill="hold">
                            <p:stCondLst>
                              <p:cond delay="2000"/>
                            </p:stCondLst>
                            <p:childTnLst>
                              <p:par>
                                <p:cTn id="9" presetID="2" presetClass="entr" presetSubtype="4" fill="hold" grpId="0" nodeType="afterEffect">
                                  <p:stCondLst>
                                    <p:cond delay="0"/>
                                  </p:stCondLst>
                                  <p:childTnLst>
                                    <p:set>
                                      <p:cBhvr>
                                        <p:cTn id="10" dur="1" fill="hold">
                                          <p:stCondLst>
                                            <p:cond delay="0"/>
                                          </p:stCondLst>
                                        </p:cTn>
                                        <p:tgtEl>
                                          <p:spTgt spid="31747">
                                            <p:txEl>
                                              <p:pRg st="1" end="1"/>
                                            </p:txEl>
                                          </p:spTgt>
                                        </p:tgtEl>
                                        <p:attrNameLst>
                                          <p:attrName>style.visibility</p:attrName>
                                        </p:attrNameLst>
                                      </p:cBhvr>
                                      <p:to>
                                        <p:strVal val="visible"/>
                                      </p:to>
                                    </p:set>
                                    <p:anim calcmode="lin" valueType="num">
                                      <p:cBhvr additive="base">
                                        <p:cTn id="11" dur="1000" fill="hold"/>
                                        <p:tgtEl>
                                          <p:spTgt spid="31747">
                                            <p:txEl>
                                              <p:pRg st="1" end="1"/>
                                            </p:txEl>
                                          </p:spTgt>
                                        </p:tgtEl>
                                        <p:attrNameLst>
                                          <p:attrName>ppt_x</p:attrName>
                                        </p:attrNameLst>
                                      </p:cBhvr>
                                      <p:tavLst>
                                        <p:tav tm="0">
                                          <p:val>
                                            <p:strVal val="#ppt_x"/>
                                          </p:val>
                                        </p:tav>
                                        <p:tav tm="100000">
                                          <p:val>
                                            <p:strVal val="#ppt_x"/>
                                          </p:val>
                                        </p:tav>
                                      </p:tavLst>
                                    </p:anim>
                                    <p:anim calcmode="lin" valueType="num">
                                      <p:cBhvr additive="base">
                                        <p:cTn id="12" dur="1000" fill="hold"/>
                                        <p:tgtEl>
                                          <p:spTgt spid="31747">
                                            <p:txEl>
                                              <p:pRg st="1" end="1"/>
                                            </p:txEl>
                                          </p:spTgt>
                                        </p:tgtEl>
                                        <p:attrNameLst>
                                          <p:attrName>ppt_y</p:attrName>
                                        </p:attrNameLst>
                                      </p:cBhvr>
                                      <p:tavLst>
                                        <p:tav tm="0">
                                          <p:val>
                                            <p:strVal val="1+#ppt_h/2"/>
                                          </p:val>
                                        </p:tav>
                                        <p:tav tm="100000">
                                          <p:val>
                                            <p:strVal val="#ppt_y"/>
                                          </p:val>
                                        </p:tav>
                                      </p:tavLst>
                                    </p:anim>
                                  </p:childTnLst>
                                </p:cTn>
                              </p:par>
                            </p:childTnLst>
                          </p:cTn>
                        </p:par>
                        <p:par>
                          <p:cTn id="13" fill="hold">
                            <p:stCondLst>
                              <p:cond delay="3000"/>
                            </p:stCondLst>
                            <p:childTnLst>
                              <p:par>
                                <p:cTn id="14" presetID="2" presetClass="entr" presetSubtype="4" fill="hold" grpId="0" nodeType="afterEffect">
                                  <p:stCondLst>
                                    <p:cond delay="0"/>
                                  </p:stCondLst>
                                  <p:childTnLst>
                                    <p:set>
                                      <p:cBhvr>
                                        <p:cTn id="15" dur="1" fill="hold">
                                          <p:stCondLst>
                                            <p:cond delay="0"/>
                                          </p:stCondLst>
                                        </p:cTn>
                                        <p:tgtEl>
                                          <p:spTgt spid="31747">
                                            <p:txEl>
                                              <p:pRg st="3" end="3"/>
                                            </p:txEl>
                                          </p:spTgt>
                                        </p:tgtEl>
                                        <p:attrNameLst>
                                          <p:attrName>style.visibility</p:attrName>
                                        </p:attrNameLst>
                                      </p:cBhvr>
                                      <p:to>
                                        <p:strVal val="visible"/>
                                      </p:to>
                                    </p:set>
                                    <p:anim calcmode="lin" valueType="num">
                                      <p:cBhvr additive="base">
                                        <p:cTn id="16" dur="1000" fill="hold"/>
                                        <p:tgtEl>
                                          <p:spTgt spid="31747">
                                            <p:txEl>
                                              <p:pRg st="3" end="3"/>
                                            </p:txEl>
                                          </p:spTgt>
                                        </p:tgtEl>
                                        <p:attrNameLst>
                                          <p:attrName>ppt_x</p:attrName>
                                        </p:attrNameLst>
                                      </p:cBhvr>
                                      <p:tavLst>
                                        <p:tav tm="0">
                                          <p:val>
                                            <p:strVal val="#ppt_x"/>
                                          </p:val>
                                        </p:tav>
                                        <p:tav tm="100000">
                                          <p:val>
                                            <p:strVal val="#ppt_x"/>
                                          </p:val>
                                        </p:tav>
                                      </p:tavLst>
                                    </p:anim>
                                    <p:anim calcmode="lin" valueType="num">
                                      <p:cBhvr additive="base">
                                        <p:cTn id="17" dur="1000" fill="hold"/>
                                        <p:tgtEl>
                                          <p:spTgt spid="31747">
                                            <p:txEl>
                                              <p:pRg st="3" end="3"/>
                                            </p:txEl>
                                          </p:spTgt>
                                        </p:tgtEl>
                                        <p:attrNameLst>
                                          <p:attrName>ppt_y</p:attrName>
                                        </p:attrNameLst>
                                      </p:cBhvr>
                                      <p:tavLst>
                                        <p:tav tm="0">
                                          <p:val>
                                            <p:strVal val="1+#ppt_h/2"/>
                                          </p:val>
                                        </p:tav>
                                        <p:tav tm="100000">
                                          <p:val>
                                            <p:strVal val="#ppt_y"/>
                                          </p:val>
                                        </p:tav>
                                      </p:tavLst>
                                    </p:anim>
                                  </p:childTnLst>
                                </p:cTn>
                              </p:par>
                            </p:childTnLst>
                          </p:cTn>
                        </p:par>
                        <p:par>
                          <p:cTn id="18" fill="hold">
                            <p:stCondLst>
                              <p:cond delay="4000"/>
                            </p:stCondLst>
                            <p:childTnLst>
                              <p:par>
                                <p:cTn id="19" presetID="2" presetClass="entr" presetSubtype="4" fill="hold" grpId="0" nodeType="afterEffect">
                                  <p:stCondLst>
                                    <p:cond delay="0"/>
                                  </p:stCondLst>
                                  <p:childTnLst>
                                    <p:set>
                                      <p:cBhvr>
                                        <p:cTn id="20" dur="1" fill="hold">
                                          <p:stCondLst>
                                            <p:cond delay="0"/>
                                          </p:stCondLst>
                                        </p:cTn>
                                        <p:tgtEl>
                                          <p:spTgt spid="31747">
                                            <p:txEl>
                                              <p:pRg st="5" end="5"/>
                                            </p:txEl>
                                          </p:spTgt>
                                        </p:tgtEl>
                                        <p:attrNameLst>
                                          <p:attrName>style.visibility</p:attrName>
                                        </p:attrNameLst>
                                      </p:cBhvr>
                                      <p:to>
                                        <p:strVal val="visible"/>
                                      </p:to>
                                    </p:set>
                                    <p:anim calcmode="lin" valueType="num">
                                      <p:cBhvr additive="base">
                                        <p:cTn id="21" dur="1000" fill="hold"/>
                                        <p:tgtEl>
                                          <p:spTgt spid="31747">
                                            <p:txEl>
                                              <p:pRg st="5" end="5"/>
                                            </p:txEl>
                                          </p:spTgt>
                                        </p:tgtEl>
                                        <p:attrNameLst>
                                          <p:attrName>ppt_x</p:attrName>
                                        </p:attrNameLst>
                                      </p:cBhvr>
                                      <p:tavLst>
                                        <p:tav tm="0">
                                          <p:val>
                                            <p:strVal val="#ppt_x"/>
                                          </p:val>
                                        </p:tav>
                                        <p:tav tm="100000">
                                          <p:val>
                                            <p:strVal val="#ppt_x"/>
                                          </p:val>
                                        </p:tav>
                                      </p:tavLst>
                                    </p:anim>
                                    <p:anim calcmode="lin" valueType="num">
                                      <p:cBhvr additive="base">
                                        <p:cTn id="22" dur="1000" fill="hold"/>
                                        <p:tgtEl>
                                          <p:spTgt spid="31747">
                                            <p:txEl>
                                              <p:pRg st="5" end="5"/>
                                            </p:txEl>
                                          </p:spTgt>
                                        </p:tgtEl>
                                        <p:attrNameLst>
                                          <p:attrName>ppt_y</p:attrName>
                                        </p:attrNameLst>
                                      </p:cBhvr>
                                      <p:tavLst>
                                        <p:tav tm="0">
                                          <p:val>
                                            <p:strVal val="1+#ppt_h/2"/>
                                          </p:val>
                                        </p:tav>
                                        <p:tav tm="100000">
                                          <p:val>
                                            <p:strVal val="#ppt_y"/>
                                          </p:val>
                                        </p:tav>
                                      </p:tavLst>
                                    </p:anim>
                                  </p:childTnLst>
                                </p:cTn>
                              </p:par>
                            </p:childTnLst>
                          </p:cTn>
                        </p:par>
                        <p:par>
                          <p:cTn id="23" fill="hold">
                            <p:stCondLst>
                              <p:cond delay="5000"/>
                            </p:stCondLst>
                            <p:childTnLst>
                              <p:par>
                                <p:cTn id="24" presetID="2" presetClass="entr" presetSubtype="4" fill="hold" grpId="0" nodeType="afterEffect">
                                  <p:stCondLst>
                                    <p:cond delay="0"/>
                                  </p:stCondLst>
                                  <p:childTnLst>
                                    <p:set>
                                      <p:cBhvr>
                                        <p:cTn id="25" dur="1" fill="hold">
                                          <p:stCondLst>
                                            <p:cond delay="0"/>
                                          </p:stCondLst>
                                        </p:cTn>
                                        <p:tgtEl>
                                          <p:spTgt spid="31747">
                                            <p:txEl>
                                              <p:pRg st="7" end="7"/>
                                            </p:txEl>
                                          </p:spTgt>
                                        </p:tgtEl>
                                        <p:attrNameLst>
                                          <p:attrName>style.visibility</p:attrName>
                                        </p:attrNameLst>
                                      </p:cBhvr>
                                      <p:to>
                                        <p:strVal val="visible"/>
                                      </p:to>
                                    </p:set>
                                    <p:anim calcmode="lin" valueType="num">
                                      <p:cBhvr additive="base">
                                        <p:cTn id="26" dur="1000" fill="hold"/>
                                        <p:tgtEl>
                                          <p:spTgt spid="31747">
                                            <p:txEl>
                                              <p:pRg st="7" end="7"/>
                                            </p:txEl>
                                          </p:spTgt>
                                        </p:tgtEl>
                                        <p:attrNameLst>
                                          <p:attrName>ppt_x</p:attrName>
                                        </p:attrNameLst>
                                      </p:cBhvr>
                                      <p:tavLst>
                                        <p:tav tm="0">
                                          <p:val>
                                            <p:strVal val="#ppt_x"/>
                                          </p:val>
                                        </p:tav>
                                        <p:tav tm="100000">
                                          <p:val>
                                            <p:strVal val="#ppt_x"/>
                                          </p:val>
                                        </p:tav>
                                      </p:tavLst>
                                    </p:anim>
                                    <p:anim calcmode="lin" valueType="num">
                                      <p:cBhvr additive="base">
                                        <p:cTn id="27" dur="1000" fill="hold"/>
                                        <p:tgtEl>
                                          <p:spTgt spid="31747">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6" grpId="0"/>
      <p:bldP spid="31747"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idx="4294967295"/>
          </p:nvPr>
        </p:nvSpPr>
        <p:spPr>
          <a:xfrm>
            <a:off x="654050" y="1335088"/>
            <a:ext cx="6869113" cy="715962"/>
          </a:xfrm>
        </p:spPr>
        <p:txBody>
          <a:bodyPr/>
          <a:lstStyle/>
          <a:p>
            <a:r>
              <a:rPr lang="sr-Cyrl-CS" sz="3200" b="1" smtClean="0">
                <a:solidFill>
                  <a:srgbClr val="FF3300"/>
                </a:solidFill>
              </a:rPr>
              <a:t>ПОТРЕБЕ ЗА </a:t>
            </a:r>
            <a:r>
              <a:rPr lang="sr-Latn-CS" sz="3200" b="1" smtClean="0">
                <a:solidFill>
                  <a:srgbClr val="FF3300"/>
                </a:solidFill>
              </a:rPr>
              <a:t>Fe</a:t>
            </a:r>
            <a:endParaRPr lang="en-US" sz="3200" b="1" smtClean="0">
              <a:solidFill>
                <a:srgbClr val="FF3300"/>
              </a:solidFill>
            </a:endParaRPr>
          </a:p>
        </p:txBody>
      </p:sp>
      <p:sp>
        <p:nvSpPr>
          <p:cNvPr id="32771" name="Rectangle 3"/>
          <p:cNvSpPr>
            <a:spLocks noGrp="1" noChangeArrowheads="1"/>
          </p:cNvSpPr>
          <p:nvPr>
            <p:ph type="body" idx="4294967295"/>
          </p:nvPr>
        </p:nvSpPr>
        <p:spPr>
          <a:xfrm>
            <a:off x="250825" y="1628775"/>
            <a:ext cx="8532813" cy="4967288"/>
          </a:xfrm>
        </p:spPr>
        <p:txBody>
          <a:bodyPr/>
          <a:lstStyle/>
          <a:p>
            <a:pPr>
              <a:buFontTx/>
              <a:buNone/>
            </a:pPr>
            <a:endParaRPr lang="sr-Latn-CS" sz="2800" smtClean="0"/>
          </a:p>
          <a:p>
            <a:r>
              <a:rPr lang="sr-Cyrl-CS" sz="2800" smtClean="0"/>
              <a:t>Дневне потребе су 1мг елементарног </a:t>
            </a:r>
            <a:r>
              <a:rPr lang="sr-Latn-CS" sz="2800" smtClean="0"/>
              <a:t>Fe </a:t>
            </a:r>
            <a:r>
              <a:rPr lang="sr-Cyrl-CS" sz="2800" smtClean="0"/>
              <a:t>за мушкaрце и 2 мг za жeнe u рeпродуkтивном периоду. </a:t>
            </a:r>
            <a:endParaRPr lang="sr-Latn-CS" sz="2800" smtClean="0"/>
          </a:p>
          <a:p>
            <a:pPr>
              <a:buFontTx/>
              <a:buNone/>
            </a:pPr>
            <a:endParaRPr lang="sr-Latn-CS" sz="2800" smtClean="0"/>
          </a:p>
          <a:p>
            <a:r>
              <a:rPr lang="sr-Cyrl-CS" sz="2800" smtClean="0"/>
              <a:t>При сваком пoroђaју женa губи oд 680 - 800mg </a:t>
            </a:r>
            <a:r>
              <a:rPr lang="sr-Latn-CS" sz="2800" smtClean="0"/>
              <a:t>Fe, </a:t>
            </a:r>
            <a:r>
              <a:rPr lang="sr-Cyrl-CS" sz="2800" smtClean="0"/>
              <a:t>а при дојењу joш </a:t>
            </a:r>
            <a:r>
              <a:rPr lang="sr-Latn-CS" sz="2800" smtClean="0"/>
              <a:t>140 </a:t>
            </a:r>
            <a:r>
              <a:rPr lang="sr-Cyrl-CS" sz="2800" smtClean="0"/>
              <a:t>мг. То значи дa су дневнe пoтрeбe у трудноћи oкo 3мг. </a:t>
            </a:r>
            <a:endParaRPr lang="sr-Latn-CS" sz="2800" smtClean="0"/>
          </a:p>
          <a:p>
            <a:pPr>
              <a:buFontTx/>
              <a:buNone/>
            </a:pPr>
            <a:endParaRPr lang="sr-Latn-CS" sz="2800" smtClean="0"/>
          </a:p>
        </p:txBody>
      </p:sp>
    </p:spTree>
  </p:cSld>
  <p:clrMapOvr>
    <a:masterClrMapping/>
  </p:clrMapOvr>
  <p:transition advTm="63319"/>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2770"/>
                                        </p:tgtEl>
                                        <p:attrNameLst>
                                          <p:attrName>style.visibility</p:attrName>
                                        </p:attrNameLst>
                                      </p:cBhvr>
                                      <p:to>
                                        <p:strVal val="visible"/>
                                      </p:to>
                                    </p:set>
                                    <p:animEffect transition="in" filter="fade">
                                      <p:cBhvr>
                                        <p:cTn id="7" dur="2000"/>
                                        <p:tgtEl>
                                          <p:spTgt spid="32770"/>
                                        </p:tgtEl>
                                      </p:cBhvr>
                                    </p:animEffect>
                                  </p:childTnLst>
                                </p:cTn>
                              </p:par>
                            </p:childTnLst>
                          </p:cTn>
                        </p:par>
                        <p:par>
                          <p:cTn id="8" fill="hold">
                            <p:stCondLst>
                              <p:cond delay="2000"/>
                            </p:stCondLst>
                            <p:childTnLst>
                              <p:par>
                                <p:cTn id="9" presetID="2" presetClass="entr" presetSubtype="4" fill="hold" grpId="0" nodeType="afterEffect">
                                  <p:stCondLst>
                                    <p:cond delay="0"/>
                                  </p:stCondLst>
                                  <p:childTnLst>
                                    <p:set>
                                      <p:cBhvr>
                                        <p:cTn id="10" dur="1" fill="hold">
                                          <p:stCondLst>
                                            <p:cond delay="0"/>
                                          </p:stCondLst>
                                        </p:cTn>
                                        <p:tgtEl>
                                          <p:spTgt spid="32771">
                                            <p:txEl>
                                              <p:pRg st="1" end="1"/>
                                            </p:txEl>
                                          </p:spTgt>
                                        </p:tgtEl>
                                        <p:attrNameLst>
                                          <p:attrName>style.visibility</p:attrName>
                                        </p:attrNameLst>
                                      </p:cBhvr>
                                      <p:to>
                                        <p:strVal val="visible"/>
                                      </p:to>
                                    </p:set>
                                    <p:anim calcmode="lin" valueType="num">
                                      <p:cBhvr additive="base">
                                        <p:cTn id="11" dur="1000" fill="hold"/>
                                        <p:tgtEl>
                                          <p:spTgt spid="32771">
                                            <p:txEl>
                                              <p:pRg st="1" end="1"/>
                                            </p:txEl>
                                          </p:spTgt>
                                        </p:tgtEl>
                                        <p:attrNameLst>
                                          <p:attrName>ppt_x</p:attrName>
                                        </p:attrNameLst>
                                      </p:cBhvr>
                                      <p:tavLst>
                                        <p:tav tm="0">
                                          <p:val>
                                            <p:strVal val="#ppt_x"/>
                                          </p:val>
                                        </p:tav>
                                        <p:tav tm="100000">
                                          <p:val>
                                            <p:strVal val="#ppt_x"/>
                                          </p:val>
                                        </p:tav>
                                      </p:tavLst>
                                    </p:anim>
                                    <p:anim calcmode="lin" valueType="num">
                                      <p:cBhvr additive="base">
                                        <p:cTn id="12" dur="1000" fill="hold"/>
                                        <p:tgtEl>
                                          <p:spTgt spid="32771">
                                            <p:txEl>
                                              <p:pRg st="1" end="1"/>
                                            </p:txEl>
                                          </p:spTgt>
                                        </p:tgtEl>
                                        <p:attrNameLst>
                                          <p:attrName>ppt_y</p:attrName>
                                        </p:attrNameLst>
                                      </p:cBhvr>
                                      <p:tavLst>
                                        <p:tav tm="0">
                                          <p:val>
                                            <p:strVal val="1+#ppt_h/2"/>
                                          </p:val>
                                        </p:tav>
                                        <p:tav tm="100000">
                                          <p:val>
                                            <p:strVal val="#ppt_y"/>
                                          </p:val>
                                        </p:tav>
                                      </p:tavLst>
                                    </p:anim>
                                  </p:childTnLst>
                                </p:cTn>
                              </p:par>
                            </p:childTnLst>
                          </p:cTn>
                        </p:par>
                        <p:par>
                          <p:cTn id="13" fill="hold">
                            <p:stCondLst>
                              <p:cond delay="3000"/>
                            </p:stCondLst>
                            <p:childTnLst>
                              <p:par>
                                <p:cTn id="14" presetID="2" presetClass="entr" presetSubtype="4" fill="hold" grpId="0" nodeType="afterEffect">
                                  <p:stCondLst>
                                    <p:cond delay="0"/>
                                  </p:stCondLst>
                                  <p:childTnLst>
                                    <p:set>
                                      <p:cBhvr>
                                        <p:cTn id="15" dur="1" fill="hold">
                                          <p:stCondLst>
                                            <p:cond delay="0"/>
                                          </p:stCondLst>
                                        </p:cTn>
                                        <p:tgtEl>
                                          <p:spTgt spid="32771">
                                            <p:txEl>
                                              <p:pRg st="3" end="3"/>
                                            </p:txEl>
                                          </p:spTgt>
                                        </p:tgtEl>
                                        <p:attrNameLst>
                                          <p:attrName>style.visibility</p:attrName>
                                        </p:attrNameLst>
                                      </p:cBhvr>
                                      <p:to>
                                        <p:strVal val="visible"/>
                                      </p:to>
                                    </p:set>
                                    <p:anim calcmode="lin" valueType="num">
                                      <p:cBhvr additive="base">
                                        <p:cTn id="16" dur="1000" fill="hold"/>
                                        <p:tgtEl>
                                          <p:spTgt spid="32771">
                                            <p:txEl>
                                              <p:pRg st="3" end="3"/>
                                            </p:txEl>
                                          </p:spTgt>
                                        </p:tgtEl>
                                        <p:attrNameLst>
                                          <p:attrName>ppt_x</p:attrName>
                                        </p:attrNameLst>
                                      </p:cBhvr>
                                      <p:tavLst>
                                        <p:tav tm="0">
                                          <p:val>
                                            <p:strVal val="#ppt_x"/>
                                          </p:val>
                                        </p:tav>
                                        <p:tav tm="100000">
                                          <p:val>
                                            <p:strVal val="#ppt_x"/>
                                          </p:val>
                                        </p:tav>
                                      </p:tavLst>
                                    </p:anim>
                                    <p:anim calcmode="lin" valueType="num">
                                      <p:cBhvr additive="base">
                                        <p:cTn id="17" dur="1000" fill="hold"/>
                                        <p:tgtEl>
                                          <p:spTgt spid="32771">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0" grpId="0"/>
      <p:bldP spid="32771"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idx="4294967295"/>
          </p:nvPr>
        </p:nvSpPr>
        <p:spPr>
          <a:xfrm>
            <a:off x="611188" y="1196975"/>
            <a:ext cx="7556500" cy="844550"/>
          </a:xfrm>
        </p:spPr>
        <p:txBody>
          <a:bodyPr/>
          <a:lstStyle/>
          <a:p>
            <a:r>
              <a:rPr lang="sr-Cyrl-CS" b="1" smtClean="0">
                <a:solidFill>
                  <a:srgbClr val="FF3300"/>
                </a:solidFill>
              </a:rPr>
              <a:t>УЗРОЦИ НЕДОСТАТКА </a:t>
            </a:r>
            <a:r>
              <a:rPr lang="sr-Latn-CS" b="1" smtClean="0">
                <a:solidFill>
                  <a:srgbClr val="FF3300"/>
                </a:solidFill>
              </a:rPr>
              <a:t>Fe</a:t>
            </a:r>
            <a:r>
              <a:rPr lang="en-US" smtClean="0"/>
              <a:t> </a:t>
            </a:r>
          </a:p>
        </p:txBody>
      </p:sp>
      <p:sp>
        <p:nvSpPr>
          <p:cNvPr id="33795" name="Rectangle 3"/>
          <p:cNvSpPr>
            <a:spLocks noGrp="1" noChangeArrowheads="1"/>
          </p:cNvSpPr>
          <p:nvPr>
            <p:ph type="body" idx="4294967295"/>
          </p:nvPr>
        </p:nvSpPr>
        <p:spPr/>
        <p:txBody>
          <a:bodyPr/>
          <a:lstStyle/>
          <a:p>
            <a:r>
              <a:rPr lang="sr-Cyrl-CS" sz="2800" smtClean="0"/>
              <a:t>Три главне групе узрока недостатка </a:t>
            </a:r>
            <a:r>
              <a:rPr lang="sr-Latn-CS" sz="2800" smtClean="0"/>
              <a:t>Fe	</a:t>
            </a:r>
          </a:p>
          <a:p>
            <a:endParaRPr lang="en-US" sz="2800" smtClean="0"/>
          </a:p>
          <a:p>
            <a:endParaRPr lang="en-US" smtClean="0"/>
          </a:p>
        </p:txBody>
      </p:sp>
      <p:sp>
        <p:nvSpPr>
          <p:cNvPr id="30724" name="Text Box 4"/>
          <p:cNvSpPr txBox="1">
            <a:spLocks noChangeArrowheads="1"/>
          </p:cNvSpPr>
          <p:nvPr/>
        </p:nvSpPr>
        <p:spPr bwMode="auto">
          <a:xfrm>
            <a:off x="2176463" y="5613400"/>
            <a:ext cx="184150" cy="366713"/>
          </a:xfrm>
          <a:prstGeom prst="rect">
            <a:avLst/>
          </a:prstGeom>
          <a:noFill/>
          <a:ln w="9525">
            <a:noFill/>
            <a:miter lim="800000"/>
            <a:headEnd/>
            <a:tailEnd/>
          </a:ln>
        </p:spPr>
        <p:txBody>
          <a:bodyPr wrap="none">
            <a:spAutoFit/>
          </a:bodyPr>
          <a:lstStyle/>
          <a:p>
            <a:pPr eaLnBrk="0" hangingPunct="0"/>
            <a:endParaRPr lang="en-US" sz="1800">
              <a:latin typeface="Comic Sans MS" pitchFamily="66" charset="0"/>
            </a:endParaRPr>
          </a:p>
        </p:txBody>
      </p:sp>
      <p:sp>
        <p:nvSpPr>
          <p:cNvPr id="33797" name="Text Box 5"/>
          <p:cNvSpPr txBox="1">
            <a:spLocks noChangeArrowheads="1"/>
          </p:cNvSpPr>
          <p:nvPr/>
        </p:nvSpPr>
        <p:spPr bwMode="auto">
          <a:xfrm>
            <a:off x="323850" y="3860800"/>
            <a:ext cx="2684463" cy="1371600"/>
          </a:xfrm>
          <a:prstGeom prst="rect">
            <a:avLst/>
          </a:prstGeom>
          <a:noFill/>
          <a:ln w="9525">
            <a:noFill/>
            <a:miter lim="800000"/>
            <a:headEnd/>
            <a:tailEnd/>
          </a:ln>
        </p:spPr>
        <p:txBody>
          <a:bodyPr>
            <a:spAutoFit/>
          </a:bodyPr>
          <a:lstStyle/>
          <a:p>
            <a:pPr>
              <a:spcBef>
                <a:spcPct val="20000"/>
              </a:spcBef>
            </a:pPr>
            <a:r>
              <a:rPr lang="sr-Cyrl-CS">
                <a:latin typeface="Comic Sans MS" pitchFamily="66" charset="0"/>
              </a:rPr>
              <a:t>Повећан захтев за </a:t>
            </a:r>
          </a:p>
          <a:p>
            <a:pPr>
              <a:spcBef>
                <a:spcPct val="20000"/>
              </a:spcBef>
            </a:pPr>
            <a:r>
              <a:rPr lang="sr-Cyrl-CS">
                <a:latin typeface="Comic Sans MS" pitchFamily="66" charset="0"/>
              </a:rPr>
              <a:t>гвожђем или хематопоезом</a:t>
            </a:r>
          </a:p>
          <a:p>
            <a:pPr eaLnBrk="0" hangingPunct="0"/>
            <a:endParaRPr lang="sr-Cyrl-CS">
              <a:latin typeface="Comic Sans MS" pitchFamily="66" charset="0"/>
            </a:endParaRPr>
          </a:p>
        </p:txBody>
      </p:sp>
      <p:sp>
        <p:nvSpPr>
          <p:cNvPr id="33798" name="Text Box 6"/>
          <p:cNvSpPr txBox="1">
            <a:spLocks noChangeArrowheads="1"/>
          </p:cNvSpPr>
          <p:nvPr/>
        </p:nvSpPr>
        <p:spPr bwMode="auto">
          <a:xfrm>
            <a:off x="2843213" y="4005263"/>
            <a:ext cx="3170237" cy="396875"/>
          </a:xfrm>
          <a:prstGeom prst="rect">
            <a:avLst/>
          </a:prstGeom>
          <a:noFill/>
          <a:ln w="9525">
            <a:noFill/>
            <a:miter lim="800000"/>
            <a:headEnd/>
            <a:tailEnd/>
          </a:ln>
        </p:spPr>
        <p:txBody>
          <a:bodyPr wrap="none">
            <a:spAutoFit/>
          </a:bodyPr>
          <a:lstStyle/>
          <a:p>
            <a:pPr eaLnBrk="0" hangingPunct="0"/>
            <a:r>
              <a:rPr lang="sr-Cyrl-CS">
                <a:latin typeface="Comic Sans MS" pitchFamily="66" charset="0"/>
              </a:rPr>
              <a:t>Повећан губитак гвожђа</a:t>
            </a:r>
          </a:p>
        </p:txBody>
      </p:sp>
      <p:sp>
        <p:nvSpPr>
          <p:cNvPr id="33799" name="Text Box 7"/>
          <p:cNvSpPr txBox="1">
            <a:spLocks noChangeArrowheads="1"/>
          </p:cNvSpPr>
          <p:nvPr/>
        </p:nvSpPr>
        <p:spPr bwMode="auto">
          <a:xfrm>
            <a:off x="6011863" y="3860800"/>
            <a:ext cx="2879725" cy="1006475"/>
          </a:xfrm>
          <a:prstGeom prst="rect">
            <a:avLst/>
          </a:prstGeom>
          <a:noFill/>
          <a:ln w="9525">
            <a:noFill/>
            <a:miter lim="800000"/>
            <a:headEnd/>
            <a:tailEnd/>
          </a:ln>
        </p:spPr>
        <p:txBody>
          <a:bodyPr>
            <a:spAutoFit/>
          </a:bodyPr>
          <a:lstStyle/>
          <a:p>
            <a:pPr algn="ctr" eaLnBrk="0" hangingPunct="0"/>
            <a:r>
              <a:rPr lang="sr-Cyrl-CS">
                <a:latin typeface="Comic Sans MS" pitchFamily="66" charset="0"/>
              </a:rPr>
              <a:t>Смањен унос, апсорпција или уградња гвожђа</a:t>
            </a:r>
          </a:p>
        </p:txBody>
      </p:sp>
      <p:sp>
        <p:nvSpPr>
          <p:cNvPr id="33800" name="AutoShape 8"/>
          <p:cNvSpPr>
            <a:spLocks noChangeArrowheads="1"/>
          </p:cNvSpPr>
          <p:nvPr/>
        </p:nvSpPr>
        <p:spPr bwMode="auto">
          <a:xfrm rot="-1796385">
            <a:off x="1547813" y="2852738"/>
            <a:ext cx="863600" cy="576262"/>
          </a:xfrm>
          <a:prstGeom prst="leftArrow">
            <a:avLst>
              <a:gd name="adj1" fmla="val 50000"/>
              <a:gd name="adj2" fmla="val 37466"/>
            </a:avLst>
          </a:prstGeom>
          <a:solidFill>
            <a:schemeClr val="accent1"/>
          </a:solidFill>
          <a:ln w="9525">
            <a:solidFill>
              <a:schemeClr val="tx1"/>
            </a:solidFill>
            <a:miter lim="800000"/>
            <a:headEnd/>
            <a:tailEnd/>
          </a:ln>
        </p:spPr>
        <p:txBody>
          <a:bodyPr wrap="none" anchor="ctr"/>
          <a:lstStyle/>
          <a:p>
            <a:endParaRPr lang="en-US" sz="1800"/>
          </a:p>
        </p:txBody>
      </p:sp>
      <p:sp>
        <p:nvSpPr>
          <p:cNvPr id="33801" name="AutoShape 9"/>
          <p:cNvSpPr>
            <a:spLocks noChangeArrowheads="1"/>
          </p:cNvSpPr>
          <p:nvPr/>
        </p:nvSpPr>
        <p:spPr bwMode="auto">
          <a:xfrm rot="-5400000">
            <a:off x="3923507" y="2996406"/>
            <a:ext cx="863600" cy="576263"/>
          </a:xfrm>
          <a:prstGeom prst="leftArrow">
            <a:avLst>
              <a:gd name="adj1" fmla="val 50000"/>
              <a:gd name="adj2" fmla="val 37466"/>
            </a:avLst>
          </a:prstGeom>
          <a:solidFill>
            <a:schemeClr val="accent1"/>
          </a:solidFill>
          <a:ln w="9525">
            <a:solidFill>
              <a:schemeClr val="tx1"/>
            </a:solidFill>
            <a:miter lim="800000"/>
            <a:headEnd/>
            <a:tailEnd/>
          </a:ln>
        </p:spPr>
        <p:txBody>
          <a:bodyPr vert="eaVert" wrap="none" anchor="ctr"/>
          <a:lstStyle/>
          <a:p>
            <a:pPr algn="ctr" eaLnBrk="0" hangingPunct="0"/>
            <a:endParaRPr lang="sr-Latn-CS" sz="1800">
              <a:latin typeface="Comic Sans MS" pitchFamily="66" charset="0"/>
            </a:endParaRPr>
          </a:p>
          <a:p>
            <a:pPr algn="ctr" eaLnBrk="0" hangingPunct="0"/>
            <a:endParaRPr lang="en-US" sz="1800">
              <a:latin typeface="Comic Sans MS" pitchFamily="66" charset="0"/>
            </a:endParaRPr>
          </a:p>
        </p:txBody>
      </p:sp>
      <p:sp>
        <p:nvSpPr>
          <p:cNvPr id="33802" name="AutoShape 10"/>
          <p:cNvSpPr>
            <a:spLocks noChangeArrowheads="1"/>
          </p:cNvSpPr>
          <p:nvPr/>
        </p:nvSpPr>
        <p:spPr bwMode="auto">
          <a:xfrm rot="-8494608">
            <a:off x="6588125" y="2924175"/>
            <a:ext cx="863600" cy="576263"/>
          </a:xfrm>
          <a:prstGeom prst="leftArrow">
            <a:avLst>
              <a:gd name="adj1" fmla="val 50000"/>
              <a:gd name="adj2" fmla="val 37466"/>
            </a:avLst>
          </a:prstGeom>
          <a:solidFill>
            <a:schemeClr val="accent1"/>
          </a:solidFill>
          <a:ln w="9525">
            <a:solidFill>
              <a:schemeClr val="tx1"/>
            </a:solidFill>
            <a:miter lim="800000"/>
            <a:headEnd/>
            <a:tailEnd/>
          </a:ln>
        </p:spPr>
        <p:txBody>
          <a:bodyPr wrap="none" anchor="ctr"/>
          <a:lstStyle/>
          <a:p>
            <a:endParaRPr lang="en-US" sz="1800"/>
          </a:p>
        </p:txBody>
      </p:sp>
    </p:spTree>
  </p:cSld>
  <p:clrMapOvr>
    <a:masterClrMapping/>
  </p:clrMapOvr>
  <p:transition advTm="16406"/>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3794"/>
                                        </p:tgtEl>
                                        <p:attrNameLst>
                                          <p:attrName>style.visibility</p:attrName>
                                        </p:attrNameLst>
                                      </p:cBhvr>
                                      <p:to>
                                        <p:strVal val="visible"/>
                                      </p:to>
                                    </p:set>
                                    <p:animEffect transition="in" filter="fade">
                                      <p:cBhvr>
                                        <p:cTn id="7" dur="2000"/>
                                        <p:tgtEl>
                                          <p:spTgt spid="33794"/>
                                        </p:tgtEl>
                                      </p:cBhvr>
                                    </p:animEffect>
                                  </p:childTnLst>
                                </p:cTn>
                              </p:par>
                            </p:childTnLst>
                          </p:cTn>
                        </p:par>
                        <p:par>
                          <p:cTn id="8" fill="hold">
                            <p:stCondLst>
                              <p:cond delay="2000"/>
                            </p:stCondLst>
                            <p:childTnLst>
                              <p:par>
                                <p:cTn id="9" presetID="2" presetClass="entr" presetSubtype="4" fill="hold" grpId="0" nodeType="afterEffect">
                                  <p:stCondLst>
                                    <p:cond delay="0"/>
                                  </p:stCondLst>
                                  <p:childTnLst>
                                    <p:set>
                                      <p:cBhvr>
                                        <p:cTn id="10" dur="1" fill="hold">
                                          <p:stCondLst>
                                            <p:cond delay="0"/>
                                          </p:stCondLst>
                                        </p:cTn>
                                        <p:tgtEl>
                                          <p:spTgt spid="33795">
                                            <p:txEl>
                                              <p:pRg st="0" end="0"/>
                                            </p:txEl>
                                          </p:spTgt>
                                        </p:tgtEl>
                                        <p:attrNameLst>
                                          <p:attrName>style.visibility</p:attrName>
                                        </p:attrNameLst>
                                      </p:cBhvr>
                                      <p:to>
                                        <p:strVal val="visible"/>
                                      </p:to>
                                    </p:set>
                                    <p:anim calcmode="lin" valueType="num">
                                      <p:cBhvr additive="base">
                                        <p:cTn id="11" dur="1000" fill="hold"/>
                                        <p:tgtEl>
                                          <p:spTgt spid="33795">
                                            <p:txEl>
                                              <p:pRg st="0" end="0"/>
                                            </p:txEl>
                                          </p:spTgt>
                                        </p:tgtEl>
                                        <p:attrNameLst>
                                          <p:attrName>ppt_x</p:attrName>
                                        </p:attrNameLst>
                                      </p:cBhvr>
                                      <p:tavLst>
                                        <p:tav tm="0">
                                          <p:val>
                                            <p:strVal val="#ppt_x"/>
                                          </p:val>
                                        </p:tav>
                                        <p:tav tm="100000">
                                          <p:val>
                                            <p:strVal val="#ppt_x"/>
                                          </p:val>
                                        </p:tav>
                                      </p:tavLst>
                                    </p:anim>
                                    <p:anim calcmode="lin" valueType="num">
                                      <p:cBhvr additive="base">
                                        <p:cTn id="12" dur="1000" fill="hold"/>
                                        <p:tgtEl>
                                          <p:spTgt spid="33795">
                                            <p:txEl>
                                              <p:pRg st="0" end="0"/>
                                            </p:txEl>
                                          </p:spTgt>
                                        </p:tgtEl>
                                        <p:attrNameLst>
                                          <p:attrName>ppt_y</p:attrName>
                                        </p:attrNameLst>
                                      </p:cBhvr>
                                      <p:tavLst>
                                        <p:tav tm="0">
                                          <p:val>
                                            <p:strVal val="1+#ppt_h/2"/>
                                          </p:val>
                                        </p:tav>
                                        <p:tav tm="100000">
                                          <p:val>
                                            <p:strVal val="#ppt_y"/>
                                          </p:val>
                                        </p:tav>
                                      </p:tavLst>
                                    </p:anim>
                                  </p:childTnLst>
                                </p:cTn>
                              </p:par>
                            </p:childTnLst>
                          </p:cTn>
                        </p:par>
                        <p:par>
                          <p:cTn id="13" fill="hold">
                            <p:stCondLst>
                              <p:cond delay="3000"/>
                            </p:stCondLst>
                            <p:childTnLst>
                              <p:par>
                                <p:cTn id="14" presetID="10" presetClass="entr" presetSubtype="0" fill="hold" grpId="0" nodeType="afterEffect">
                                  <p:stCondLst>
                                    <p:cond delay="0"/>
                                  </p:stCondLst>
                                  <p:childTnLst>
                                    <p:set>
                                      <p:cBhvr>
                                        <p:cTn id="15" dur="1" fill="hold">
                                          <p:stCondLst>
                                            <p:cond delay="0"/>
                                          </p:stCondLst>
                                        </p:cTn>
                                        <p:tgtEl>
                                          <p:spTgt spid="33800"/>
                                        </p:tgtEl>
                                        <p:attrNameLst>
                                          <p:attrName>style.visibility</p:attrName>
                                        </p:attrNameLst>
                                      </p:cBhvr>
                                      <p:to>
                                        <p:strVal val="visible"/>
                                      </p:to>
                                    </p:set>
                                    <p:animEffect transition="in" filter="fade">
                                      <p:cBhvr>
                                        <p:cTn id="16" dur="2000"/>
                                        <p:tgtEl>
                                          <p:spTgt spid="33800"/>
                                        </p:tgtEl>
                                      </p:cBhvr>
                                    </p:animEffect>
                                  </p:childTnLst>
                                </p:cTn>
                              </p:par>
                            </p:childTnLst>
                          </p:cTn>
                        </p:par>
                        <p:par>
                          <p:cTn id="17" fill="hold">
                            <p:stCondLst>
                              <p:cond delay="5000"/>
                            </p:stCondLst>
                            <p:childTnLst>
                              <p:par>
                                <p:cTn id="18" presetID="2" presetClass="entr" presetSubtype="4" fill="hold" grpId="0" nodeType="afterEffect">
                                  <p:stCondLst>
                                    <p:cond delay="0"/>
                                  </p:stCondLst>
                                  <p:childTnLst>
                                    <p:set>
                                      <p:cBhvr>
                                        <p:cTn id="19" dur="1" fill="hold">
                                          <p:stCondLst>
                                            <p:cond delay="0"/>
                                          </p:stCondLst>
                                        </p:cTn>
                                        <p:tgtEl>
                                          <p:spTgt spid="33797"/>
                                        </p:tgtEl>
                                        <p:attrNameLst>
                                          <p:attrName>style.visibility</p:attrName>
                                        </p:attrNameLst>
                                      </p:cBhvr>
                                      <p:to>
                                        <p:strVal val="visible"/>
                                      </p:to>
                                    </p:set>
                                    <p:anim calcmode="lin" valueType="num">
                                      <p:cBhvr additive="base">
                                        <p:cTn id="20" dur="1000" fill="hold"/>
                                        <p:tgtEl>
                                          <p:spTgt spid="33797"/>
                                        </p:tgtEl>
                                        <p:attrNameLst>
                                          <p:attrName>ppt_x</p:attrName>
                                        </p:attrNameLst>
                                      </p:cBhvr>
                                      <p:tavLst>
                                        <p:tav tm="0">
                                          <p:val>
                                            <p:strVal val="#ppt_x"/>
                                          </p:val>
                                        </p:tav>
                                        <p:tav tm="100000">
                                          <p:val>
                                            <p:strVal val="#ppt_x"/>
                                          </p:val>
                                        </p:tav>
                                      </p:tavLst>
                                    </p:anim>
                                    <p:anim calcmode="lin" valueType="num">
                                      <p:cBhvr additive="base">
                                        <p:cTn id="21" dur="1000" fill="hold"/>
                                        <p:tgtEl>
                                          <p:spTgt spid="33797"/>
                                        </p:tgtEl>
                                        <p:attrNameLst>
                                          <p:attrName>ppt_y</p:attrName>
                                        </p:attrNameLst>
                                      </p:cBhvr>
                                      <p:tavLst>
                                        <p:tav tm="0">
                                          <p:val>
                                            <p:strVal val="1+#ppt_h/2"/>
                                          </p:val>
                                        </p:tav>
                                        <p:tav tm="100000">
                                          <p:val>
                                            <p:strVal val="#ppt_y"/>
                                          </p:val>
                                        </p:tav>
                                      </p:tavLst>
                                    </p:anim>
                                  </p:childTnLst>
                                </p:cTn>
                              </p:par>
                            </p:childTnLst>
                          </p:cTn>
                        </p:par>
                        <p:par>
                          <p:cTn id="22" fill="hold">
                            <p:stCondLst>
                              <p:cond delay="6000"/>
                            </p:stCondLst>
                            <p:childTnLst>
                              <p:par>
                                <p:cTn id="23" presetID="10" presetClass="entr" presetSubtype="0" fill="hold" grpId="0" nodeType="afterEffect">
                                  <p:stCondLst>
                                    <p:cond delay="0"/>
                                  </p:stCondLst>
                                  <p:childTnLst>
                                    <p:set>
                                      <p:cBhvr>
                                        <p:cTn id="24" dur="1" fill="hold">
                                          <p:stCondLst>
                                            <p:cond delay="0"/>
                                          </p:stCondLst>
                                        </p:cTn>
                                        <p:tgtEl>
                                          <p:spTgt spid="33801"/>
                                        </p:tgtEl>
                                        <p:attrNameLst>
                                          <p:attrName>style.visibility</p:attrName>
                                        </p:attrNameLst>
                                      </p:cBhvr>
                                      <p:to>
                                        <p:strVal val="visible"/>
                                      </p:to>
                                    </p:set>
                                    <p:animEffect transition="in" filter="fade">
                                      <p:cBhvr>
                                        <p:cTn id="25" dur="2000"/>
                                        <p:tgtEl>
                                          <p:spTgt spid="33801"/>
                                        </p:tgtEl>
                                      </p:cBhvr>
                                    </p:animEffect>
                                  </p:childTnLst>
                                </p:cTn>
                              </p:par>
                            </p:childTnLst>
                          </p:cTn>
                        </p:par>
                        <p:par>
                          <p:cTn id="26" fill="hold">
                            <p:stCondLst>
                              <p:cond delay="8000"/>
                            </p:stCondLst>
                            <p:childTnLst>
                              <p:par>
                                <p:cTn id="27" presetID="2" presetClass="entr" presetSubtype="4" fill="hold" grpId="0" nodeType="afterEffect">
                                  <p:stCondLst>
                                    <p:cond delay="0"/>
                                  </p:stCondLst>
                                  <p:childTnLst>
                                    <p:set>
                                      <p:cBhvr>
                                        <p:cTn id="28" dur="1" fill="hold">
                                          <p:stCondLst>
                                            <p:cond delay="0"/>
                                          </p:stCondLst>
                                        </p:cTn>
                                        <p:tgtEl>
                                          <p:spTgt spid="33798"/>
                                        </p:tgtEl>
                                        <p:attrNameLst>
                                          <p:attrName>style.visibility</p:attrName>
                                        </p:attrNameLst>
                                      </p:cBhvr>
                                      <p:to>
                                        <p:strVal val="visible"/>
                                      </p:to>
                                    </p:set>
                                    <p:anim calcmode="lin" valueType="num">
                                      <p:cBhvr additive="base">
                                        <p:cTn id="29" dur="1000" fill="hold"/>
                                        <p:tgtEl>
                                          <p:spTgt spid="33798"/>
                                        </p:tgtEl>
                                        <p:attrNameLst>
                                          <p:attrName>ppt_x</p:attrName>
                                        </p:attrNameLst>
                                      </p:cBhvr>
                                      <p:tavLst>
                                        <p:tav tm="0">
                                          <p:val>
                                            <p:strVal val="#ppt_x"/>
                                          </p:val>
                                        </p:tav>
                                        <p:tav tm="100000">
                                          <p:val>
                                            <p:strVal val="#ppt_x"/>
                                          </p:val>
                                        </p:tav>
                                      </p:tavLst>
                                    </p:anim>
                                    <p:anim calcmode="lin" valueType="num">
                                      <p:cBhvr additive="base">
                                        <p:cTn id="30" dur="1000" fill="hold"/>
                                        <p:tgtEl>
                                          <p:spTgt spid="33798"/>
                                        </p:tgtEl>
                                        <p:attrNameLst>
                                          <p:attrName>ppt_y</p:attrName>
                                        </p:attrNameLst>
                                      </p:cBhvr>
                                      <p:tavLst>
                                        <p:tav tm="0">
                                          <p:val>
                                            <p:strVal val="1+#ppt_h/2"/>
                                          </p:val>
                                        </p:tav>
                                        <p:tav tm="100000">
                                          <p:val>
                                            <p:strVal val="#ppt_y"/>
                                          </p:val>
                                        </p:tav>
                                      </p:tavLst>
                                    </p:anim>
                                  </p:childTnLst>
                                </p:cTn>
                              </p:par>
                            </p:childTnLst>
                          </p:cTn>
                        </p:par>
                        <p:par>
                          <p:cTn id="31" fill="hold">
                            <p:stCondLst>
                              <p:cond delay="9000"/>
                            </p:stCondLst>
                            <p:childTnLst>
                              <p:par>
                                <p:cTn id="32" presetID="10" presetClass="entr" presetSubtype="0" fill="hold" grpId="0" nodeType="afterEffect">
                                  <p:stCondLst>
                                    <p:cond delay="0"/>
                                  </p:stCondLst>
                                  <p:childTnLst>
                                    <p:set>
                                      <p:cBhvr>
                                        <p:cTn id="33" dur="1" fill="hold">
                                          <p:stCondLst>
                                            <p:cond delay="0"/>
                                          </p:stCondLst>
                                        </p:cTn>
                                        <p:tgtEl>
                                          <p:spTgt spid="33802"/>
                                        </p:tgtEl>
                                        <p:attrNameLst>
                                          <p:attrName>style.visibility</p:attrName>
                                        </p:attrNameLst>
                                      </p:cBhvr>
                                      <p:to>
                                        <p:strVal val="visible"/>
                                      </p:to>
                                    </p:set>
                                    <p:animEffect transition="in" filter="fade">
                                      <p:cBhvr>
                                        <p:cTn id="34" dur="2000"/>
                                        <p:tgtEl>
                                          <p:spTgt spid="33802"/>
                                        </p:tgtEl>
                                      </p:cBhvr>
                                    </p:animEffect>
                                  </p:childTnLst>
                                </p:cTn>
                              </p:par>
                            </p:childTnLst>
                          </p:cTn>
                        </p:par>
                        <p:par>
                          <p:cTn id="35" fill="hold">
                            <p:stCondLst>
                              <p:cond delay="11000"/>
                            </p:stCondLst>
                            <p:childTnLst>
                              <p:par>
                                <p:cTn id="36" presetID="2" presetClass="entr" presetSubtype="4" fill="hold" grpId="0" nodeType="afterEffect">
                                  <p:stCondLst>
                                    <p:cond delay="0"/>
                                  </p:stCondLst>
                                  <p:childTnLst>
                                    <p:set>
                                      <p:cBhvr>
                                        <p:cTn id="37" dur="1" fill="hold">
                                          <p:stCondLst>
                                            <p:cond delay="0"/>
                                          </p:stCondLst>
                                        </p:cTn>
                                        <p:tgtEl>
                                          <p:spTgt spid="33799"/>
                                        </p:tgtEl>
                                        <p:attrNameLst>
                                          <p:attrName>style.visibility</p:attrName>
                                        </p:attrNameLst>
                                      </p:cBhvr>
                                      <p:to>
                                        <p:strVal val="visible"/>
                                      </p:to>
                                    </p:set>
                                    <p:anim calcmode="lin" valueType="num">
                                      <p:cBhvr additive="base">
                                        <p:cTn id="38" dur="1000" fill="hold"/>
                                        <p:tgtEl>
                                          <p:spTgt spid="33799"/>
                                        </p:tgtEl>
                                        <p:attrNameLst>
                                          <p:attrName>ppt_x</p:attrName>
                                        </p:attrNameLst>
                                      </p:cBhvr>
                                      <p:tavLst>
                                        <p:tav tm="0">
                                          <p:val>
                                            <p:strVal val="#ppt_x"/>
                                          </p:val>
                                        </p:tav>
                                        <p:tav tm="100000">
                                          <p:val>
                                            <p:strVal val="#ppt_x"/>
                                          </p:val>
                                        </p:tav>
                                      </p:tavLst>
                                    </p:anim>
                                    <p:anim calcmode="lin" valueType="num">
                                      <p:cBhvr additive="base">
                                        <p:cTn id="39" dur="1000" fill="hold"/>
                                        <p:tgtEl>
                                          <p:spTgt spid="3379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4" grpId="0"/>
      <p:bldP spid="33795" grpId="0" build="p"/>
      <p:bldP spid="33797" grpId="0"/>
      <p:bldP spid="33798" grpId="0"/>
      <p:bldP spid="33799" grpId="0"/>
      <p:bldP spid="33800" grpId="0" animBg="1"/>
      <p:bldP spid="33801" grpId="0" animBg="1"/>
      <p:bldP spid="33802"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idx="4294967295"/>
          </p:nvPr>
        </p:nvSpPr>
        <p:spPr>
          <a:xfrm>
            <a:off x="684213" y="1125538"/>
            <a:ext cx="7554912" cy="1600200"/>
          </a:xfrm>
        </p:spPr>
        <p:txBody>
          <a:bodyPr/>
          <a:lstStyle/>
          <a:p>
            <a:r>
              <a:rPr lang="sr-Latn-CS" sz="3000" b="1" smtClean="0">
                <a:solidFill>
                  <a:srgbClr val="FF3300"/>
                </a:solidFill>
              </a:rPr>
              <a:t>I </a:t>
            </a:r>
            <a:r>
              <a:rPr lang="sr-Cyrl-CS" sz="3000" b="1" smtClean="0">
                <a:solidFill>
                  <a:srgbClr val="FF0000"/>
                </a:solidFill>
              </a:rPr>
              <a:t>ПОВЕЋАН ЗАХТЕВ ЗА </a:t>
            </a:r>
            <a:r>
              <a:rPr lang="en-US" sz="3000" b="1" smtClean="0">
                <a:solidFill>
                  <a:srgbClr val="FF0000"/>
                </a:solidFill>
              </a:rPr>
              <a:t>Fe и/</a:t>
            </a:r>
            <a:r>
              <a:rPr lang="sr-Cyrl-CS" sz="3000" b="1" smtClean="0">
                <a:solidFill>
                  <a:srgbClr val="FF0000"/>
                </a:solidFill>
              </a:rPr>
              <a:t>или</a:t>
            </a:r>
            <a:r>
              <a:rPr lang="sr-Latn-CS" sz="3000" b="1" smtClean="0">
                <a:solidFill>
                  <a:srgbClr val="FF0000"/>
                </a:solidFill>
              </a:rPr>
              <a:t> ХЕМАТОПOEЗOM</a:t>
            </a:r>
            <a:r>
              <a:rPr lang="sr-Latn-CS" sz="3000" smtClean="0">
                <a:solidFill>
                  <a:srgbClr val="FF0000"/>
                </a:solidFill>
              </a:rPr>
              <a:t/>
            </a:r>
            <a:br>
              <a:rPr lang="sr-Latn-CS" sz="3000" smtClean="0">
                <a:solidFill>
                  <a:srgbClr val="FF0000"/>
                </a:solidFill>
              </a:rPr>
            </a:br>
            <a:endParaRPr lang="en-US" sz="3000" smtClean="0">
              <a:solidFill>
                <a:srgbClr val="FF0000"/>
              </a:solidFill>
            </a:endParaRPr>
          </a:p>
        </p:txBody>
      </p:sp>
      <p:sp>
        <p:nvSpPr>
          <p:cNvPr id="34819" name="Rectangle 3"/>
          <p:cNvSpPr>
            <a:spLocks noGrp="1" noChangeArrowheads="1"/>
          </p:cNvSpPr>
          <p:nvPr>
            <p:ph type="body" idx="4294967295"/>
          </p:nvPr>
        </p:nvSpPr>
        <p:spPr>
          <a:xfrm>
            <a:off x="611188" y="2492375"/>
            <a:ext cx="8208962" cy="2463800"/>
          </a:xfrm>
        </p:spPr>
        <p:txBody>
          <a:bodyPr/>
          <a:lstStyle/>
          <a:p>
            <a:pPr>
              <a:lnSpc>
                <a:spcPct val="90000"/>
              </a:lnSpc>
            </a:pPr>
            <a:r>
              <a:rPr lang="sr-Latn-CS" sz="2800" smtClean="0"/>
              <a:t>брз раст детета или адолесцента</a:t>
            </a:r>
            <a:endParaRPr lang="en-US" sz="2800" smtClean="0"/>
          </a:p>
          <a:p>
            <a:pPr>
              <a:lnSpc>
                <a:spcPct val="90000"/>
              </a:lnSpc>
              <a:buFontTx/>
              <a:buNone/>
            </a:pPr>
            <a:endParaRPr lang="sr-Latn-CS" sz="2800" smtClean="0"/>
          </a:p>
          <a:p>
            <a:pPr>
              <a:lnSpc>
                <a:spcPct val="90000"/>
              </a:lnSpc>
            </a:pPr>
            <a:r>
              <a:rPr lang="sr-Latn-CS" sz="2800" smtClean="0"/>
              <a:t>трудноћа, нарочито у последњем триместру</a:t>
            </a:r>
            <a:endParaRPr lang="en-US" sz="2800" smtClean="0"/>
          </a:p>
          <a:p>
            <a:pPr>
              <a:lnSpc>
                <a:spcPct val="90000"/>
              </a:lnSpc>
            </a:pPr>
            <a:endParaRPr lang="sr-Latn-CS" sz="2800" smtClean="0"/>
          </a:p>
          <a:p>
            <a:pPr>
              <a:lnSpc>
                <a:spcPct val="90000"/>
              </a:lnSpc>
            </a:pPr>
            <a:r>
              <a:rPr lang="sr-Latn-CS" sz="2800" smtClean="0"/>
              <a:t>терапија еритропоетином</a:t>
            </a:r>
            <a:endParaRPr lang="en-US" sz="2800" smtClean="0"/>
          </a:p>
        </p:txBody>
      </p:sp>
    </p:spTree>
  </p:cSld>
  <p:clrMapOvr>
    <a:masterClrMapping/>
  </p:clrMapOvr>
  <p:transition advTm="28037"/>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4818"/>
                                        </p:tgtEl>
                                        <p:attrNameLst>
                                          <p:attrName>style.visibility</p:attrName>
                                        </p:attrNameLst>
                                      </p:cBhvr>
                                      <p:to>
                                        <p:strVal val="visible"/>
                                      </p:to>
                                    </p:set>
                                    <p:animEffect transition="in" filter="fade">
                                      <p:cBhvr>
                                        <p:cTn id="7" dur="2000"/>
                                        <p:tgtEl>
                                          <p:spTgt spid="34818"/>
                                        </p:tgtEl>
                                      </p:cBhvr>
                                    </p:animEffect>
                                  </p:childTnLst>
                                </p:cTn>
                              </p:par>
                            </p:childTnLst>
                          </p:cTn>
                        </p:par>
                        <p:par>
                          <p:cTn id="8" fill="hold">
                            <p:stCondLst>
                              <p:cond delay="2000"/>
                            </p:stCondLst>
                            <p:childTnLst>
                              <p:par>
                                <p:cTn id="9" presetID="2" presetClass="entr" presetSubtype="4" fill="hold" grpId="0" nodeType="afterEffect">
                                  <p:stCondLst>
                                    <p:cond delay="0"/>
                                  </p:stCondLst>
                                  <p:childTnLst>
                                    <p:set>
                                      <p:cBhvr>
                                        <p:cTn id="10" dur="1" fill="hold">
                                          <p:stCondLst>
                                            <p:cond delay="0"/>
                                          </p:stCondLst>
                                        </p:cTn>
                                        <p:tgtEl>
                                          <p:spTgt spid="34819">
                                            <p:txEl>
                                              <p:pRg st="0" end="0"/>
                                            </p:txEl>
                                          </p:spTgt>
                                        </p:tgtEl>
                                        <p:attrNameLst>
                                          <p:attrName>style.visibility</p:attrName>
                                        </p:attrNameLst>
                                      </p:cBhvr>
                                      <p:to>
                                        <p:strVal val="visible"/>
                                      </p:to>
                                    </p:set>
                                    <p:anim calcmode="lin" valueType="num">
                                      <p:cBhvr additive="base">
                                        <p:cTn id="11" dur="1000" fill="hold"/>
                                        <p:tgtEl>
                                          <p:spTgt spid="34819">
                                            <p:txEl>
                                              <p:pRg st="0" end="0"/>
                                            </p:txEl>
                                          </p:spTgt>
                                        </p:tgtEl>
                                        <p:attrNameLst>
                                          <p:attrName>ppt_x</p:attrName>
                                        </p:attrNameLst>
                                      </p:cBhvr>
                                      <p:tavLst>
                                        <p:tav tm="0">
                                          <p:val>
                                            <p:strVal val="#ppt_x"/>
                                          </p:val>
                                        </p:tav>
                                        <p:tav tm="100000">
                                          <p:val>
                                            <p:strVal val="#ppt_x"/>
                                          </p:val>
                                        </p:tav>
                                      </p:tavLst>
                                    </p:anim>
                                    <p:anim calcmode="lin" valueType="num">
                                      <p:cBhvr additive="base">
                                        <p:cTn id="12" dur="1000" fill="hold"/>
                                        <p:tgtEl>
                                          <p:spTgt spid="34819">
                                            <p:txEl>
                                              <p:pRg st="0" end="0"/>
                                            </p:txEl>
                                          </p:spTgt>
                                        </p:tgtEl>
                                        <p:attrNameLst>
                                          <p:attrName>ppt_y</p:attrName>
                                        </p:attrNameLst>
                                      </p:cBhvr>
                                      <p:tavLst>
                                        <p:tav tm="0">
                                          <p:val>
                                            <p:strVal val="1+#ppt_h/2"/>
                                          </p:val>
                                        </p:tav>
                                        <p:tav tm="100000">
                                          <p:val>
                                            <p:strVal val="#ppt_y"/>
                                          </p:val>
                                        </p:tav>
                                      </p:tavLst>
                                    </p:anim>
                                  </p:childTnLst>
                                </p:cTn>
                              </p:par>
                            </p:childTnLst>
                          </p:cTn>
                        </p:par>
                        <p:par>
                          <p:cTn id="13" fill="hold">
                            <p:stCondLst>
                              <p:cond delay="3000"/>
                            </p:stCondLst>
                            <p:childTnLst>
                              <p:par>
                                <p:cTn id="14" presetID="2" presetClass="entr" presetSubtype="4" fill="hold" grpId="0" nodeType="afterEffect">
                                  <p:stCondLst>
                                    <p:cond delay="0"/>
                                  </p:stCondLst>
                                  <p:childTnLst>
                                    <p:set>
                                      <p:cBhvr>
                                        <p:cTn id="15" dur="1" fill="hold">
                                          <p:stCondLst>
                                            <p:cond delay="0"/>
                                          </p:stCondLst>
                                        </p:cTn>
                                        <p:tgtEl>
                                          <p:spTgt spid="34819">
                                            <p:txEl>
                                              <p:pRg st="2" end="2"/>
                                            </p:txEl>
                                          </p:spTgt>
                                        </p:tgtEl>
                                        <p:attrNameLst>
                                          <p:attrName>style.visibility</p:attrName>
                                        </p:attrNameLst>
                                      </p:cBhvr>
                                      <p:to>
                                        <p:strVal val="visible"/>
                                      </p:to>
                                    </p:set>
                                    <p:anim calcmode="lin" valueType="num">
                                      <p:cBhvr additive="base">
                                        <p:cTn id="16" dur="1000" fill="hold"/>
                                        <p:tgtEl>
                                          <p:spTgt spid="34819">
                                            <p:txEl>
                                              <p:pRg st="2" end="2"/>
                                            </p:txEl>
                                          </p:spTgt>
                                        </p:tgtEl>
                                        <p:attrNameLst>
                                          <p:attrName>ppt_x</p:attrName>
                                        </p:attrNameLst>
                                      </p:cBhvr>
                                      <p:tavLst>
                                        <p:tav tm="0">
                                          <p:val>
                                            <p:strVal val="#ppt_x"/>
                                          </p:val>
                                        </p:tav>
                                        <p:tav tm="100000">
                                          <p:val>
                                            <p:strVal val="#ppt_x"/>
                                          </p:val>
                                        </p:tav>
                                      </p:tavLst>
                                    </p:anim>
                                    <p:anim calcmode="lin" valueType="num">
                                      <p:cBhvr additive="base">
                                        <p:cTn id="17" dur="1000" fill="hold"/>
                                        <p:tgtEl>
                                          <p:spTgt spid="34819">
                                            <p:txEl>
                                              <p:pRg st="2" end="2"/>
                                            </p:txEl>
                                          </p:spTgt>
                                        </p:tgtEl>
                                        <p:attrNameLst>
                                          <p:attrName>ppt_y</p:attrName>
                                        </p:attrNameLst>
                                      </p:cBhvr>
                                      <p:tavLst>
                                        <p:tav tm="0">
                                          <p:val>
                                            <p:strVal val="1+#ppt_h/2"/>
                                          </p:val>
                                        </p:tav>
                                        <p:tav tm="100000">
                                          <p:val>
                                            <p:strVal val="#ppt_y"/>
                                          </p:val>
                                        </p:tav>
                                      </p:tavLst>
                                    </p:anim>
                                  </p:childTnLst>
                                </p:cTn>
                              </p:par>
                            </p:childTnLst>
                          </p:cTn>
                        </p:par>
                        <p:par>
                          <p:cTn id="18" fill="hold">
                            <p:stCondLst>
                              <p:cond delay="4000"/>
                            </p:stCondLst>
                            <p:childTnLst>
                              <p:par>
                                <p:cTn id="19" presetID="2" presetClass="entr" presetSubtype="4" fill="hold" grpId="0" nodeType="afterEffect">
                                  <p:stCondLst>
                                    <p:cond delay="0"/>
                                  </p:stCondLst>
                                  <p:childTnLst>
                                    <p:set>
                                      <p:cBhvr>
                                        <p:cTn id="20" dur="1" fill="hold">
                                          <p:stCondLst>
                                            <p:cond delay="0"/>
                                          </p:stCondLst>
                                        </p:cTn>
                                        <p:tgtEl>
                                          <p:spTgt spid="34819">
                                            <p:txEl>
                                              <p:pRg st="4" end="4"/>
                                            </p:txEl>
                                          </p:spTgt>
                                        </p:tgtEl>
                                        <p:attrNameLst>
                                          <p:attrName>style.visibility</p:attrName>
                                        </p:attrNameLst>
                                      </p:cBhvr>
                                      <p:to>
                                        <p:strVal val="visible"/>
                                      </p:to>
                                    </p:set>
                                    <p:anim calcmode="lin" valueType="num">
                                      <p:cBhvr additive="base">
                                        <p:cTn id="21" dur="1000" fill="hold"/>
                                        <p:tgtEl>
                                          <p:spTgt spid="34819">
                                            <p:txEl>
                                              <p:pRg st="4" end="4"/>
                                            </p:txEl>
                                          </p:spTgt>
                                        </p:tgtEl>
                                        <p:attrNameLst>
                                          <p:attrName>ppt_x</p:attrName>
                                        </p:attrNameLst>
                                      </p:cBhvr>
                                      <p:tavLst>
                                        <p:tav tm="0">
                                          <p:val>
                                            <p:strVal val="#ppt_x"/>
                                          </p:val>
                                        </p:tav>
                                        <p:tav tm="100000">
                                          <p:val>
                                            <p:strVal val="#ppt_x"/>
                                          </p:val>
                                        </p:tav>
                                      </p:tavLst>
                                    </p:anim>
                                    <p:anim calcmode="lin" valueType="num">
                                      <p:cBhvr additive="base">
                                        <p:cTn id="22" dur="1000" fill="hold"/>
                                        <p:tgtEl>
                                          <p:spTgt spid="34819">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8" grpId="0"/>
      <p:bldP spid="34819"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idx="4294967295"/>
          </p:nvPr>
        </p:nvSpPr>
        <p:spPr>
          <a:xfrm>
            <a:off x="468313" y="692150"/>
            <a:ext cx="8064500" cy="1079500"/>
          </a:xfrm>
        </p:spPr>
        <p:txBody>
          <a:bodyPr/>
          <a:lstStyle/>
          <a:p>
            <a:pPr algn="l"/>
            <a:r>
              <a:rPr lang="sr-Latn-CS" sz="3400" b="1" smtClean="0">
                <a:solidFill>
                  <a:srgbClr val="FF3300"/>
                </a:solidFill>
              </a:rPr>
              <a:t>II </a:t>
            </a:r>
            <a:r>
              <a:rPr lang="sr-Latn-CS" sz="3400" b="1" smtClean="0">
                <a:solidFill>
                  <a:srgbClr val="FF0000"/>
                </a:solidFill>
              </a:rPr>
              <a:t>ПОВЕЋАН ГУБИТАК</a:t>
            </a:r>
            <a:r>
              <a:rPr lang="en-US" sz="3400" b="1" smtClean="0">
                <a:solidFill>
                  <a:srgbClr val="FF0000"/>
                </a:solidFill>
              </a:rPr>
              <a:t> </a:t>
            </a:r>
            <a:r>
              <a:rPr lang="sr-Latn-CS" sz="3400" b="1" smtClean="0">
                <a:solidFill>
                  <a:srgbClr val="FF0000"/>
                </a:solidFill>
              </a:rPr>
              <a:t>Fe</a:t>
            </a:r>
            <a:r>
              <a:rPr lang="en-US" sz="4000" smtClean="0"/>
              <a:t> </a:t>
            </a:r>
          </a:p>
        </p:txBody>
      </p:sp>
      <p:sp>
        <p:nvSpPr>
          <p:cNvPr id="32771" name="Rectangle 3"/>
          <p:cNvSpPr>
            <a:spLocks noGrp="1" noChangeArrowheads="1"/>
          </p:cNvSpPr>
          <p:nvPr>
            <p:ph type="body" sz="half" idx="4294967295"/>
          </p:nvPr>
        </p:nvSpPr>
        <p:spPr>
          <a:xfrm>
            <a:off x="250825" y="2060575"/>
            <a:ext cx="4310063" cy="4530725"/>
          </a:xfrm>
        </p:spPr>
        <p:txBody>
          <a:bodyPr/>
          <a:lstStyle/>
          <a:p>
            <a:pPr>
              <a:lnSpc>
                <a:spcPct val="80000"/>
              </a:lnSpc>
              <a:buFontTx/>
              <a:buNone/>
            </a:pPr>
            <a:r>
              <a:rPr lang="sr-Cyrl-CS" sz="1800" b="1" i="1" smtClean="0">
                <a:solidFill>
                  <a:srgbClr val="FF3300"/>
                </a:solidFill>
              </a:rPr>
              <a:t>Гастроинтестинално</a:t>
            </a:r>
          </a:p>
          <a:p>
            <a:pPr>
              <a:lnSpc>
                <a:spcPct val="80000"/>
              </a:lnSpc>
            </a:pPr>
            <a:r>
              <a:rPr lang="sr-Cyrl-CS" sz="1800" smtClean="0"/>
              <a:t>хиатус херниа</a:t>
            </a:r>
          </a:p>
          <a:p>
            <a:pPr>
              <a:lnSpc>
                <a:spcPct val="80000"/>
              </a:lnSpc>
            </a:pPr>
            <a:r>
              <a:rPr lang="sr-Cyrl-CS" sz="1800" smtClean="0"/>
              <a:t>езофагеални варикси</a:t>
            </a:r>
          </a:p>
          <a:p>
            <a:pPr>
              <a:lnSpc>
                <a:spcPct val="80000"/>
              </a:lnSpc>
            </a:pPr>
            <a:r>
              <a:rPr lang="sr-Cyrl-CS" sz="1800" smtClean="0"/>
              <a:t>пептички улкус</a:t>
            </a:r>
          </a:p>
          <a:p>
            <a:pPr>
              <a:lnSpc>
                <a:spcPct val="80000"/>
              </a:lnSpc>
            </a:pPr>
            <a:r>
              <a:rPr lang="sr-Cyrl-CS" sz="1800" smtClean="0"/>
              <a:t>ингестија: аспирина, НСА,</a:t>
            </a:r>
          </a:p>
          <a:p>
            <a:pPr>
              <a:lnSpc>
                <a:spcPct val="80000"/>
              </a:lnSpc>
              <a:buFontTx/>
              <a:buNone/>
            </a:pPr>
            <a:r>
              <a:rPr lang="sr-Cyrl-CS" sz="1800" smtClean="0"/>
              <a:t>     кортикостероида и алкохола </a:t>
            </a:r>
          </a:p>
          <a:p>
            <a:pPr>
              <a:lnSpc>
                <a:spcPct val="80000"/>
              </a:lnSpc>
            </a:pPr>
            <a:r>
              <a:rPr lang="sr-Cyrl-CS" sz="1800" smtClean="0"/>
              <a:t>неоплазме</a:t>
            </a:r>
          </a:p>
          <a:p>
            <a:pPr>
              <a:lnSpc>
                <a:spcPct val="80000"/>
              </a:lnSpc>
            </a:pPr>
            <a:r>
              <a:rPr lang="sr-Cyrl-CS" sz="1800" smtClean="0"/>
              <a:t>улцерозни колитис</a:t>
            </a:r>
          </a:p>
          <a:p>
            <a:pPr>
              <a:lnSpc>
                <a:spcPct val="80000"/>
              </a:lnSpc>
            </a:pPr>
            <a:r>
              <a:rPr lang="sr-Cyrl-CS" sz="1800" smtClean="0"/>
              <a:t>телеангиектазије</a:t>
            </a:r>
          </a:p>
          <a:p>
            <a:pPr>
              <a:lnSpc>
                <a:spcPct val="80000"/>
              </a:lnSpc>
            </a:pPr>
            <a:r>
              <a:rPr lang="sr-Cyrl-CS" sz="1800" smtClean="0"/>
              <a:t>ангиодсплазије</a:t>
            </a:r>
          </a:p>
          <a:p>
            <a:pPr>
              <a:lnSpc>
                <a:spcPct val="80000"/>
              </a:lnSpc>
            </a:pPr>
            <a:r>
              <a:rPr lang="sr-Cyrl-CS" sz="1800" smtClean="0"/>
              <a:t>дивертикулоза</a:t>
            </a:r>
          </a:p>
          <a:p>
            <a:pPr>
              <a:lnSpc>
                <a:spcPct val="80000"/>
              </a:lnSpc>
            </a:pPr>
            <a:r>
              <a:rPr lang="sr-Cyrl-CS" sz="1800" smtClean="0"/>
              <a:t>хемороиди</a:t>
            </a:r>
          </a:p>
          <a:p>
            <a:pPr>
              <a:lnSpc>
                <a:spcPct val="80000"/>
              </a:lnSpc>
            </a:pPr>
            <a:r>
              <a:rPr lang="sr-Cyrl-CS" sz="1800" smtClean="0"/>
              <a:t>хелминтијаза </a:t>
            </a:r>
          </a:p>
          <a:p>
            <a:pPr>
              <a:lnSpc>
                <a:spcPct val="80000"/>
              </a:lnSpc>
              <a:buFontTx/>
              <a:buNone/>
            </a:pPr>
            <a:r>
              <a:rPr lang="sr-Latn-CS" sz="1800" smtClean="0"/>
              <a:t>    (Schistosoma mansoni,</a:t>
            </a:r>
          </a:p>
          <a:p>
            <a:pPr>
              <a:lnSpc>
                <a:spcPct val="80000"/>
              </a:lnSpc>
              <a:buFontTx/>
              <a:buNone/>
            </a:pPr>
            <a:r>
              <a:rPr lang="sr-Latn-CS" sz="1800" smtClean="0"/>
              <a:t>     Trichuris trichiura)</a:t>
            </a:r>
            <a:endParaRPr lang="sr-Latn-CS" sz="1800" i="1" smtClean="0"/>
          </a:p>
        </p:txBody>
      </p:sp>
      <p:sp>
        <p:nvSpPr>
          <p:cNvPr id="32772" name="Rectangle 4"/>
          <p:cNvSpPr>
            <a:spLocks noGrp="1" noChangeArrowheads="1"/>
          </p:cNvSpPr>
          <p:nvPr>
            <p:ph type="body" sz="half" idx="4294967295"/>
          </p:nvPr>
        </p:nvSpPr>
        <p:spPr>
          <a:xfrm>
            <a:off x="4859338" y="1557338"/>
            <a:ext cx="3738562" cy="5183187"/>
          </a:xfrm>
        </p:spPr>
        <p:txBody>
          <a:bodyPr/>
          <a:lstStyle/>
          <a:p>
            <a:pPr>
              <a:lnSpc>
                <a:spcPct val="80000"/>
              </a:lnSpc>
              <a:buFontTx/>
              <a:buNone/>
            </a:pPr>
            <a:r>
              <a:rPr lang="sr-Latn-CS" sz="1800" b="1" i="1" smtClean="0">
                <a:solidFill>
                  <a:srgbClr val="FF3300"/>
                </a:solidFill>
              </a:rPr>
              <a:t>Утерино</a:t>
            </a:r>
            <a:endParaRPr lang="sr-Latn-CS" sz="1800" b="1" smtClean="0">
              <a:solidFill>
                <a:srgbClr val="FF3300"/>
              </a:solidFill>
            </a:endParaRPr>
          </a:p>
          <a:p>
            <a:pPr>
              <a:lnSpc>
                <a:spcPct val="80000"/>
              </a:lnSpc>
            </a:pPr>
            <a:r>
              <a:rPr lang="sr-Latn-CS" sz="1800" smtClean="0"/>
              <a:t>менометрорагије</a:t>
            </a:r>
          </a:p>
          <a:p>
            <a:pPr>
              <a:lnSpc>
                <a:spcPct val="80000"/>
              </a:lnSpc>
            </a:pPr>
            <a:r>
              <a:rPr lang="sr-Latn-CS" sz="1800" smtClean="0"/>
              <a:t>поспартална крварења</a:t>
            </a:r>
            <a:endParaRPr lang="en-US" sz="1800" smtClean="0"/>
          </a:p>
          <a:p>
            <a:pPr>
              <a:lnSpc>
                <a:spcPct val="80000"/>
              </a:lnSpc>
              <a:buFontTx/>
              <a:buNone/>
            </a:pPr>
            <a:endParaRPr lang="sr-Latn-CS" sz="1800" i="1" smtClean="0"/>
          </a:p>
          <a:p>
            <a:pPr>
              <a:lnSpc>
                <a:spcPct val="80000"/>
              </a:lnSpc>
              <a:buFontTx/>
              <a:buNone/>
            </a:pPr>
            <a:r>
              <a:rPr lang="sr-Latn-CS" sz="1800" b="1" i="1" smtClean="0">
                <a:solidFill>
                  <a:srgbClr val="FF3300"/>
                </a:solidFill>
              </a:rPr>
              <a:t>Пулмонално</a:t>
            </a:r>
            <a:endParaRPr lang="sr-Latn-CS" sz="1800" b="1" smtClean="0">
              <a:solidFill>
                <a:srgbClr val="FF3300"/>
              </a:solidFill>
            </a:endParaRPr>
          </a:p>
          <a:p>
            <a:pPr>
              <a:lnSpc>
                <a:spcPct val="80000"/>
              </a:lnSpc>
            </a:pPr>
            <a:r>
              <a:rPr lang="sr-Latn-CS" sz="1800" smtClean="0"/>
              <a:t>пулмонална хемосидероза</a:t>
            </a:r>
          </a:p>
          <a:p>
            <a:pPr>
              <a:lnSpc>
                <a:spcPct val="80000"/>
              </a:lnSpc>
            </a:pPr>
            <a:r>
              <a:rPr lang="sr-Latn-CS" sz="1800" smtClean="0"/>
              <a:t>Goоdpasture-ов синдром</a:t>
            </a:r>
            <a:endParaRPr lang="en-US" sz="1800" smtClean="0"/>
          </a:p>
          <a:p>
            <a:pPr>
              <a:lnSpc>
                <a:spcPct val="80000"/>
              </a:lnSpc>
            </a:pPr>
            <a:endParaRPr lang="sr-Latn-CS" sz="1800" i="1" smtClean="0"/>
          </a:p>
          <a:p>
            <a:pPr>
              <a:lnSpc>
                <a:spcPct val="80000"/>
              </a:lnSpc>
              <a:buFontTx/>
              <a:buNone/>
            </a:pPr>
            <a:r>
              <a:rPr lang="sr-Latn-CS" sz="1800" b="1" i="1" smtClean="0">
                <a:solidFill>
                  <a:srgbClr val="FF3300"/>
                </a:solidFill>
              </a:rPr>
              <a:t>Уринарни тракт</a:t>
            </a:r>
          </a:p>
          <a:p>
            <a:pPr>
              <a:lnSpc>
                <a:spcPct val="80000"/>
              </a:lnSpc>
            </a:pPr>
            <a:r>
              <a:rPr lang="sr-Latn-CS" sz="1800" smtClean="0"/>
              <a:t>хематурија</a:t>
            </a:r>
            <a:endParaRPr lang="sr-Latn-CS" sz="1800" i="1" smtClean="0"/>
          </a:p>
          <a:p>
            <a:pPr>
              <a:lnSpc>
                <a:spcPct val="80000"/>
              </a:lnSpc>
            </a:pPr>
            <a:r>
              <a:rPr lang="sr-Latn-CS" sz="1800" smtClean="0"/>
              <a:t>хронична дијализа</a:t>
            </a:r>
            <a:endParaRPr lang="sr-Latn-CS" sz="1800" i="1" smtClean="0"/>
          </a:p>
          <a:p>
            <a:pPr>
              <a:lnSpc>
                <a:spcPct val="80000"/>
              </a:lnSpc>
            </a:pPr>
            <a:r>
              <a:rPr lang="sr-Latn-CS" sz="1800" smtClean="0"/>
              <a:t>хронична хемоглобинурија</a:t>
            </a:r>
            <a:r>
              <a:rPr lang="en-US" sz="1800" smtClean="0"/>
              <a:t> </a:t>
            </a:r>
            <a:r>
              <a:rPr lang="sr-Latn-CS" sz="1800" smtClean="0"/>
              <a:t>или хемосидеринурија</a:t>
            </a:r>
          </a:p>
          <a:p>
            <a:pPr>
              <a:lnSpc>
                <a:spcPct val="80000"/>
              </a:lnSpc>
              <a:buFontTx/>
              <a:buNone/>
            </a:pPr>
            <a:r>
              <a:rPr lang="en-US" sz="1800" smtClean="0"/>
              <a:t>	</a:t>
            </a:r>
            <a:r>
              <a:rPr lang="sr-Latn-CS" sz="1800" smtClean="0"/>
              <a:t>(ПНХ или хр.интраваск.хемолиза)</a:t>
            </a:r>
            <a:endParaRPr lang="en-US" sz="1800" smtClean="0"/>
          </a:p>
          <a:p>
            <a:pPr>
              <a:lnSpc>
                <a:spcPct val="80000"/>
              </a:lnSpc>
              <a:buFontTx/>
              <a:buNone/>
            </a:pPr>
            <a:endParaRPr lang="sr-Latn-CS" sz="1800" i="1" smtClean="0"/>
          </a:p>
          <a:p>
            <a:pPr>
              <a:lnSpc>
                <a:spcPct val="80000"/>
              </a:lnSpc>
              <a:buFontTx/>
              <a:buNone/>
            </a:pPr>
            <a:r>
              <a:rPr lang="sr-Latn-CS" sz="1800" b="1" i="1" smtClean="0">
                <a:solidFill>
                  <a:srgbClr val="FF3300"/>
                </a:solidFill>
              </a:rPr>
              <a:t>Остало</a:t>
            </a:r>
          </a:p>
          <a:p>
            <a:pPr>
              <a:lnSpc>
                <a:spcPct val="80000"/>
              </a:lnSpc>
            </a:pPr>
            <a:r>
              <a:rPr lang="sr-Latn-CS" sz="1800" i="1" smtClean="0"/>
              <a:t>-</a:t>
            </a:r>
            <a:r>
              <a:rPr lang="sr-Latn-CS" sz="1800" smtClean="0"/>
              <a:t>давалаштво крви</a:t>
            </a:r>
            <a:endParaRPr lang="sr-Latn-CS" sz="1800" i="1" smtClean="0"/>
          </a:p>
          <a:p>
            <a:pPr>
              <a:lnSpc>
                <a:spcPct val="80000"/>
              </a:lnSpc>
            </a:pPr>
            <a:r>
              <a:rPr lang="sr-Latn-CS" sz="1800" i="1" smtClean="0"/>
              <a:t>-</a:t>
            </a:r>
            <a:r>
              <a:rPr lang="sr-Latn-CS" sz="1800" smtClean="0"/>
              <a:t>самоповређивање</a:t>
            </a:r>
            <a:endParaRPr lang="en-US" sz="1800" smtClean="0"/>
          </a:p>
          <a:p>
            <a:pPr>
              <a:lnSpc>
                <a:spcPct val="80000"/>
              </a:lnSpc>
            </a:pPr>
            <a:endParaRPr lang="en-US" sz="1800" smtClean="0"/>
          </a:p>
        </p:txBody>
      </p:sp>
    </p:spTree>
  </p:cSld>
  <p:clrMapOvr>
    <a:masterClrMapping/>
  </p:clrMapOvr>
  <p:transition advTm="82041"/>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5842"/>
                                        </p:tgtEl>
                                        <p:attrNameLst>
                                          <p:attrName>style.visibility</p:attrName>
                                        </p:attrNameLst>
                                      </p:cBhvr>
                                      <p:to>
                                        <p:strVal val="visible"/>
                                      </p:to>
                                    </p:set>
                                    <p:animEffect transition="in" filter="fade">
                                      <p:cBhvr>
                                        <p:cTn id="7" dur="2000"/>
                                        <p:tgtEl>
                                          <p:spTgt spid="358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idx="4294967295"/>
          </p:nvPr>
        </p:nvSpPr>
        <p:spPr>
          <a:xfrm>
            <a:off x="323850" y="1196975"/>
            <a:ext cx="8675688" cy="1600200"/>
          </a:xfrm>
        </p:spPr>
        <p:txBody>
          <a:bodyPr/>
          <a:lstStyle/>
          <a:p>
            <a:r>
              <a:rPr lang="sr-Latn-CS" sz="3000" b="1" smtClean="0">
                <a:solidFill>
                  <a:srgbClr val="FF3300"/>
                </a:solidFill>
              </a:rPr>
              <a:t>III </a:t>
            </a:r>
            <a:r>
              <a:rPr lang="sr-Cyrl-CS" sz="3000" b="1" smtClean="0">
                <a:solidFill>
                  <a:srgbClr val="FF0000"/>
                </a:solidFill>
              </a:rPr>
              <a:t>СМАЊЕН УНОС, АПСОРПЦИЈА ИЛИ УГРАДЊA </a:t>
            </a:r>
            <a:r>
              <a:rPr lang="sr-Latn-CS" sz="3000" b="1" smtClean="0">
                <a:solidFill>
                  <a:srgbClr val="FF0000"/>
                </a:solidFill>
              </a:rPr>
              <a:t>Fe</a:t>
            </a:r>
            <a:endParaRPr lang="en-US" sz="3000" b="1" smtClean="0">
              <a:solidFill>
                <a:srgbClr val="FF0000"/>
              </a:solidFill>
            </a:endParaRPr>
          </a:p>
        </p:txBody>
      </p:sp>
      <p:sp>
        <p:nvSpPr>
          <p:cNvPr id="36867" name="Rectangle 3"/>
          <p:cNvSpPr>
            <a:spLocks noGrp="1" noChangeArrowheads="1"/>
          </p:cNvSpPr>
          <p:nvPr>
            <p:ph type="body" idx="4294967295"/>
          </p:nvPr>
        </p:nvSpPr>
        <p:spPr>
          <a:xfrm>
            <a:off x="323850" y="2781300"/>
            <a:ext cx="8569325" cy="3657600"/>
          </a:xfrm>
        </p:spPr>
        <p:txBody>
          <a:bodyPr/>
          <a:lstStyle/>
          <a:p>
            <a:r>
              <a:rPr lang="sr-Latn-CS" sz="2800" smtClean="0"/>
              <a:t>атрофични гастритис</a:t>
            </a:r>
            <a:endParaRPr lang="en-US" sz="2800" smtClean="0"/>
          </a:p>
          <a:p>
            <a:pPr>
              <a:buFontTx/>
              <a:buNone/>
            </a:pPr>
            <a:endParaRPr lang="sr-Latn-CS" sz="2800" smtClean="0"/>
          </a:p>
          <a:p>
            <a:r>
              <a:rPr lang="sr-Latn-CS" sz="2800" smtClean="0"/>
              <a:t>глутенска ентеропатија- спру</a:t>
            </a:r>
            <a:endParaRPr lang="en-US" sz="2800" smtClean="0"/>
          </a:p>
          <a:p>
            <a:pPr>
              <a:buFontTx/>
              <a:buNone/>
            </a:pPr>
            <a:endParaRPr lang="sr-Latn-CS" sz="2800" smtClean="0"/>
          </a:p>
          <a:p>
            <a:r>
              <a:rPr lang="sr-Latn-CS" sz="2800" smtClean="0"/>
              <a:t>парцијална гастректомија</a:t>
            </a:r>
            <a:endParaRPr lang="en-US" sz="2800" smtClean="0"/>
          </a:p>
          <a:p>
            <a:endParaRPr lang="sr-Latn-CS" sz="2800" smtClean="0"/>
          </a:p>
          <a:p>
            <a:r>
              <a:rPr lang="sr-Latn-CS" sz="2800" smtClean="0"/>
              <a:t>неадекватна исхрана, посебно</a:t>
            </a:r>
            <a:r>
              <a:rPr lang="en-US" sz="2800" smtClean="0"/>
              <a:t> </a:t>
            </a:r>
            <a:r>
              <a:rPr lang="sr-Latn-CS" sz="2800" smtClean="0"/>
              <a:t>вегетаријанство</a:t>
            </a:r>
            <a:endParaRPr lang="en-US" sz="2800" smtClean="0"/>
          </a:p>
        </p:txBody>
      </p:sp>
    </p:spTree>
  </p:cSld>
  <p:clrMapOvr>
    <a:masterClrMapping/>
  </p:clrMapOvr>
  <p:transition advTm="26971"/>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6866"/>
                                        </p:tgtEl>
                                        <p:attrNameLst>
                                          <p:attrName>style.visibility</p:attrName>
                                        </p:attrNameLst>
                                      </p:cBhvr>
                                      <p:to>
                                        <p:strVal val="visible"/>
                                      </p:to>
                                    </p:set>
                                    <p:animEffect transition="in" filter="fade">
                                      <p:cBhvr>
                                        <p:cTn id="7" dur="2000"/>
                                        <p:tgtEl>
                                          <p:spTgt spid="36866"/>
                                        </p:tgtEl>
                                      </p:cBhvr>
                                    </p:animEffect>
                                  </p:childTnLst>
                                </p:cTn>
                              </p:par>
                            </p:childTnLst>
                          </p:cTn>
                        </p:par>
                        <p:par>
                          <p:cTn id="8" fill="hold">
                            <p:stCondLst>
                              <p:cond delay="2000"/>
                            </p:stCondLst>
                            <p:childTnLst>
                              <p:par>
                                <p:cTn id="9" presetID="2" presetClass="entr" presetSubtype="4" fill="hold" grpId="0" nodeType="afterEffect">
                                  <p:stCondLst>
                                    <p:cond delay="0"/>
                                  </p:stCondLst>
                                  <p:childTnLst>
                                    <p:set>
                                      <p:cBhvr>
                                        <p:cTn id="10" dur="1" fill="hold">
                                          <p:stCondLst>
                                            <p:cond delay="0"/>
                                          </p:stCondLst>
                                        </p:cTn>
                                        <p:tgtEl>
                                          <p:spTgt spid="36867">
                                            <p:txEl>
                                              <p:pRg st="0" end="0"/>
                                            </p:txEl>
                                          </p:spTgt>
                                        </p:tgtEl>
                                        <p:attrNameLst>
                                          <p:attrName>style.visibility</p:attrName>
                                        </p:attrNameLst>
                                      </p:cBhvr>
                                      <p:to>
                                        <p:strVal val="visible"/>
                                      </p:to>
                                    </p:set>
                                    <p:anim calcmode="lin" valueType="num">
                                      <p:cBhvr additive="base">
                                        <p:cTn id="11" dur="1000" fill="hold"/>
                                        <p:tgtEl>
                                          <p:spTgt spid="36867">
                                            <p:txEl>
                                              <p:pRg st="0" end="0"/>
                                            </p:txEl>
                                          </p:spTgt>
                                        </p:tgtEl>
                                        <p:attrNameLst>
                                          <p:attrName>ppt_x</p:attrName>
                                        </p:attrNameLst>
                                      </p:cBhvr>
                                      <p:tavLst>
                                        <p:tav tm="0">
                                          <p:val>
                                            <p:strVal val="#ppt_x"/>
                                          </p:val>
                                        </p:tav>
                                        <p:tav tm="100000">
                                          <p:val>
                                            <p:strVal val="#ppt_x"/>
                                          </p:val>
                                        </p:tav>
                                      </p:tavLst>
                                    </p:anim>
                                    <p:anim calcmode="lin" valueType="num">
                                      <p:cBhvr additive="base">
                                        <p:cTn id="12" dur="1000" fill="hold"/>
                                        <p:tgtEl>
                                          <p:spTgt spid="36867">
                                            <p:txEl>
                                              <p:pRg st="0" end="0"/>
                                            </p:txEl>
                                          </p:spTgt>
                                        </p:tgtEl>
                                        <p:attrNameLst>
                                          <p:attrName>ppt_y</p:attrName>
                                        </p:attrNameLst>
                                      </p:cBhvr>
                                      <p:tavLst>
                                        <p:tav tm="0">
                                          <p:val>
                                            <p:strVal val="1+#ppt_h/2"/>
                                          </p:val>
                                        </p:tav>
                                        <p:tav tm="100000">
                                          <p:val>
                                            <p:strVal val="#ppt_y"/>
                                          </p:val>
                                        </p:tav>
                                      </p:tavLst>
                                    </p:anim>
                                  </p:childTnLst>
                                </p:cTn>
                              </p:par>
                            </p:childTnLst>
                          </p:cTn>
                        </p:par>
                        <p:par>
                          <p:cTn id="13" fill="hold">
                            <p:stCondLst>
                              <p:cond delay="3000"/>
                            </p:stCondLst>
                            <p:childTnLst>
                              <p:par>
                                <p:cTn id="14" presetID="2" presetClass="entr" presetSubtype="4" fill="hold" grpId="0" nodeType="afterEffect">
                                  <p:stCondLst>
                                    <p:cond delay="0"/>
                                  </p:stCondLst>
                                  <p:childTnLst>
                                    <p:set>
                                      <p:cBhvr>
                                        <p:cTn id="15" dur="1" fill="hold">
                                          <p:stCondLst>
                                            <p:cond delay="0"/>
                                          </p:stCondLst>
                                        </p:cTn>
                                        <p:tgtEl>
                                          <p:spTgt spid="36867">
                                            <p:txEl>
                                              <p:pRg st="2" end="2"/>
                                            </p:txEl>
                                          </p:spTgt>
                                        </p:tgtEl>
                                        <p:attrNameLst>
                                          <p:attrName>style.visibility</p:attrName>
                                        </p:attrNameLst>
                                      </p:cBhvr>
                                      <p:to>
                                        <p:strVal val="visible"/>
                                      </p:to>
                                    </p:set>
                                    <p:anim calcmode="lin" valueType="num">
                                      <p:cBhvr additive="base">
                                        <p:cTn id="16" dur="1000" fill="hold"/>
                                        <p:tgtEl>
                                          <p:spTgt spid="36867">
                                            <p:txEl>
                                              <p:pRg st="2" end="2"/>
                                            </p:txEl>
                                          </p:spTgt>
                                        </p:tgtEl>
                                        <p:attrNameLst>
                                          <p:attrName>ppt_x</p:attrName>
                                        </p:attrNameLst>
                                      </p:cBhvr>
                                      <p:tavLst>
                                        <p:tav tm="0">
                                          <p:val>
                                            <p:strVal val="#ppt_x"/>
                                          </p:val>
                                        </p:tav>
                                        <p:tav tm="100000">
                                          <p:val>
                                            <p:strVal val="#ppt_x"/>
                                          </p:val>
                                        </p:tav>
                                      </p:tavLst>
                                    </p:anim>
                                    <p:anim calcmode="lin" valueType="num">
                                      <p:cBhvr additive="base">
                                        <p:cTn id="17" dur="1000" fill="hold"/>
                                        <p:tgtEl>
                                          <p:spTgt spid="36867">
                                            <p:txEl>
                                              <p:pRg st="2" end="2"/>
                                            </p:txEl>
                                          </p:spTgt>
                                        </p:tgtEl>
                                        <p:attrNameLst>
                                          <p:attrName>ppt_y</p:attrName>
                                        </p:attrNameLst>
                                      </p:cBhvr>
                                      <p:tavLst>
                                        <p:tav tm="0">
                                          <p:val>
                                            <p:strVal val="1+#ppt_h/2"/>
                                          </p:val>
                                        </p:tav>
                                        <p:tav tm="100000">
                                          <p:val>
                                            <p:strVal val="#ppt_y"/>
                                          </p:val>
                                        </p:tav>
                                      </p:tavLst>
                                    </p:anim>
                                  </p:childTnLst>
                                </p:cTn>
                              </p:par>
                            </p:childTnLst>
                          </p:cTn>
                        </p:par>
                        <p:par>
                          <p:cTn id="18" fill="hold">
                            <p:stCondLst>
                              <p:cond delay="4000"/>
                            </p:stCondLst>
                            <p:childTnLst>
                              <p:par>
                                <p:cTn id="19" presetID="2" presetClass="entr" presetSubtype="4" fill="hold" grpId="0" nodeType="afterEffect">
                                  <p:stCondLst>
                                    <p:cond delay="0"/>
                                  </p:stCondLst>
                                  <p:childTnLst>
                                    <p:set>
                                      <p:cBhvr>
                                        <p:cTn id="20" dur="1" fill="hold">
                                          <p:stCondLst>
                                            <p:cond delay="0"/>
                                          </p:stCondLst>
                                        </p:cTn>
                                        <p:tgtEl>
                                          <p:spTgt spid="36867">
                                            <p:txEl>
                                              <p:pRg st="4" end="4"/>
                                            </p:txEl>
                                          </p:spTgt>
                                        </p:tgtEl>
                                        <p:attrNameLst>
                                          <p:attrName>style.visibility</p:attrName>
                                        </p:attrNameLst>
                                      </p:cBhvr>
                                      <p:to>
                                        <p:strVal val="visible"/>
                                      </p:to>
                                    </p:set>
                                    <p:anim calcmode="lin" valueType="num">
                                      <p:cBhvr additive="base">
                                        <p:cTn id="21" dur="1000" fill="hold"/>
                                        <p:tgtEl>
                                          <p:spTgt spid="36867">
                                            <p:txEl>
                                              <p:pRg st="4" end="4"/>
                                            </p:txEl>
                                          </p:spTgt>
                                        </p:tgtEl>
                                        <p:attrNameLst>
                                          <p:attrName>ppt_x</p:attrName>
                                        </p:attrNameLst>
                                      </p:cBhvr>
                                      <p:tavLst>
                                        <p:tav tm="0">
                                          <p:val>
                                            <p:strVal val="#ppt_x"/>
                                          </p:val>
                                        </p:tav>
                                        <p:tav tm="100000">
                                          <p:val>
                                            <p:strVal val="#ppt_x"/>
                                          </p:val>
                                        </p:tav>
                                      </p:tavLst>
                                    </p:anim>
                                    <p:anim calcmode="lin" valueType="num">
                                      <p:cBhvr additive="base">
                                        <p:cTn id="22" dur="1000" fill="hold"/>
                                        <p:tgtEl>
                                          <p:spTgt spid="36867">
                                            <p:txEl>
                                              <p:pRg st="4" end="4"/>
                                            </p:txEl>
                                          </p:spTgt>
                                        </p:tgtEl>
                                        <p:attrNameLst>
                                          <p:attrName>ppt_y</p:attrName>
                                        </p:attrNameLst>
                                      </p:cBhvr>
                                      <p:tavLst>
                                        <p:tav tm="0">
                                          <p:val>
                                            <p:strVal val="1+#ppt_h/2"/>
                                          </p:val>
                                        </p:tav>
                                        <p:tav tm="100000">
                                          <p:val>
                                            <p:strVal val="#ppt_y"/>
                                          </p:val>
                                        </p:tav>
                                      </p:tavLst>
                                    </p:anim>
                                  </p:childTnLst>
                                </p:cTn>
                              </p:par>
                            </p:childTnLst>
                          </p:cTn>
                        </p:par>
                        <p:par>
                          <p:cTn id="23" fill="hold">
                            <p:stCondLst>
                              <p:cond delay="5000"/>
                            </p:stCondLst>
                            <p:childTnLst>
                              <p:par>
                                <p:cTn id="24" presetID="2" presetClass="entr" presetSubtype="4" fill="hold" grpId="0" nodeType="afterEffect">
                                  <p:stCondLst>
                                    <p:cond delay="0"/>
                                  </p:stCondLst>
                                  <p:childTnLst>
                                    <p:set>
                                      <p:cBhvr>
                                        <p:cTn id="25" dur="1" fill="hold">
                                          <p:stCondLst>
                                            <p:cond delay="0"/>
                                          </p:stCondLst>
                                        </p:cTn>
                                        <p:tgtEl>
                                          <p:spTgt spid="36867">
                                            <p:txEl>
                                              <p:pRg st="6" end="6"/>
                                            </p:txEl>
                                          </p:spTgt>
                                        </p:tgtEl>
                                        <p:attrNameLst>
                                          <p:attrName>style.visibility</p:attrName>
                                        </p:attrNameLst>
                                      </p:cBhvr>
                                      <p:to>
                                        <p:strVal val="visible"/>
                                      </p:to>
                                    </p:set>
                                    <p:anim calcmode="lin" valueType="num">
                                      <p:cBhvr additive="base">
                                        <p:cTn id="26" dur="1000" fill="hold"/>
                                        <p:tgtEl>
                                          <p:spTgt spid="36867">
                                            <p:txEl>
                                              <p:pRg st="6" end="6"/>
                                            </p:txEl>
                                          </p:spTgt>
                                        </p:tgtEl>
                                        <p:attrNameLst>
                                          <p:attrName>ppt_x</p:attrName>
                                        </p:attrNameLst>
                                      </p:cBhvr>
                                      <p:tavLst>
                                        <p:tav tm="0">
                                          <p:val>
                                            <p:strVal val="#ppt_x"/>
                                          </p:val>
                                        </p:tav>
                                        <p:tav tm="100000">
                                          <p:val>
                                            <p:strVal val="#ppt_x"/>
                                          </p:val>
                                        </p:tav>
                                      </p:tavLst>
                                    </p:anim>
                                    <p:anim calcmode="lin" valueType="num">
                                      <p:cBhvr additive="base">
                                        <p:cTn id="27" dur="1000" fill="hold"/>
                                        <p:tgtEl>
                                          <p:spTgt spid="36867">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6" grpId="0"/>
      <p:bldP spid="36867"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2"/>
          <p:cNvSpPr txBox="1">
            <a:spLocks noChangeArrowheads="1"/>
          </p:cNvSpPr>
          <p:nvPr/>
        </p:nvSpPr>
        <p:spPr bwMode="auto">
          <a:xfrm>
            <a:off x="971550" y="692150"/>
            <a:ext cx="3671888" cy="2627313"/>
          </a:xfrm>
          <a:prstGeom prst="rect">
            <a:avLst/>
          </a:prstGeom>
          <a:noFill/>
          <a:ln w="9525">
            <a:noFill/>
            <a:miter lim="800000"/>
            <a:headEnd/>
            <a:tailEnd/>
          </a:ln>
        </p:spPr>
        <p:txBody>
          <a:bodyPr>
            <a:spAutoFit/>
          </a:bodyPr>
          <a:lstStyle/>
          <a:p>
            <a:pPr eaLnBrk="0" hangingPunct="0">
              <a:spcBef>
                <a:spcPct val="50000"/>
              </a:spcBef>
            </a:pPr>
            <a:endParaRPr lang="sr-Latn-CS" sz="2800" b="1">
              <a:latin typeface="Tahoma" pitchFamily="34" charset="0"/>
            </a:endParaRPr>
          </a:p>
          <a:p>
            <a:pPr eaLnBrk="0" hangingPunct="0">
              <a:spcBef>
                <a:spcPct val="50000"/>
              </a:spcBef>
            </a:pPr>
            <a:r>
              <a:rPr lang="sr-Cyrl-CS" sz="2800" b="1">
                <a:latin typeface="Tahoma" pitchFamily="34" charset="0"/>
              </a:rPr>
              <a:t>ЕРИТРОПОЕЗА</a:t>
            </a:r>
          </a:p>
          <a:p>
            <a:pPr eaLnBrk="0" hangingPunct="0">
              <a:spcBef>
                <a:spcPct val="50000"/>
              </a:spcBef>
            </a:pPr>
            <a:endParaRPr lang="sr-Latn-CS" sz="2800" b="1">
              <a:latin typeface="Tahoma" pitchFamily="34" charset="0"/>
            </a:endParaRPr>
          </a:p>
          <a:p>
            <a:pPr eaLnBrk="0" hangingPunct="0">
              <a:spcBef>
                <a:spcPct val="50000"/>
              </a:spcBef>
            </a:pPr>
            <a:endParaRPr lang="sr-Latn-CS" sz="1800">
              <a:latin typeface="Tahoma" pitchFamily="34" charset="0"/>
            </a:endParaRPr>
          </a:p>
          <a:p>
            <a:pPr eaLnBrk="0" hangingPunct="0">
              <a:spcBef>
                <a:spcPct val="50000"/>
              </a:spcBef>
            </a:pPr>
            <a:endParaRPr lang="sr-Latn-CS" sz="1800">
              <a:latin typeface="Tahoma" pitchFamily="34" charset="0"/>
            </a:endParaRPr>
          </a:p>
        </p:txBody>
      </p:sp>
      <p:sp>
        <p:nvSpPr>
          <p:cNvPr id="5123" name="Text Box 3"/>
          <p:cNvSpPr txBox="1">
            <a:spLocks noChangeArrowheads="1"/>
          </p:cNvSpPr>
          <p:nvPr/>
        </p:nvSpPr>
        <p:spPr bwMode="auto">
          <a:xfrm>
            <a:off x="971550" y="2349500"/>
            <a:ext cx="7848600" cy="2843213"/>
          </a:xfrm>
          <a:prstGeom prst="rect">
            <a:avLst/>
          </a:prstGeom>
          <a:noFill/>
          <a:ln w="9525">
            <a:noFill/>
            <a:miter lim="800000"/>
            <a:headEnd/>
            <a:tailEnd/>
          </a:ln>
        </p:spPr>
        <p:txBody>
          <a:bodyPr>
            <a:spAutoFit/>
          </a:bodyPr>
          <a:lstStyle/>
          <a:p>
            <a:pPr eaLnBrk="0" hangingPunct="0">
              <a:spcBef>
                <a:spcPct val="50000"/>
              </a:spcBef>
            </a:pPr>
            <a:r>
              <a:rPr lang="sr-Latn-CS" sz="1800" b="1">
                <a:latin typeface="Tahoma" pitchFamily="34" charset="0"/>
              </a:rPr>
              <a:t>Ретикулоцит</a:t>
            </a:r>
            <a:r>
              <a:rPr lang="en-US" sz="1800" b="1">
                <a:latin typeface="Tahoma" pitchFamily="34" charset="0"/>
              </a:rPr>
              <a:t>:</a:t>
            </a:r>
          </a:p>
          <a:p>
            <a:pPr eaLnBrk="0" hangingPunct="0">
              <a:spcBef>
                <a:spcPct val="50000"/>
              </a:spcBef>
              <a:buFontTx/>
              <a:buChar char="-"/>
            </a:pPr>
            <a:r>
              <a:rPr lang="sr-Latn-CS" sz="1800" b="1">
                <a:latin typeface="Tahoma" pitchFamily="34" charset="0"/>
              </a:rPr>
              <a:t> нема једро</a:t>
            </a:r>
          </a:p>
          <a:p>
            <a:pPr eaLnBrk="0" hangingPunct="0">
              <a:spcBef>
                <a:spcPct val="50000"/>
              </a:spcBef>
              <a:buFontTx/>
              <a:buChar char="-"/>
            </a:pPr>
            <a:r>
              <a:rPr lang="sr-Latn-CS" sz="1800" b="1">
                <a:latin typeface="Tahoma" pitchFamily="34" charset="0"/>
              </a:rPr>
              <a:t> цитоплазма још садржи рибозоме, митохондрије и </a:t>
            </a:r>
          </a:p>
          <a:p>
            <a:pPr eaLnBrk="0" hangingPunct="0">
              <a:spcBef>
                <a:spcPct val="50000"/>
              </a:spcBef>
            </a:pPr>
            <a:r>
              <a:rPr lang="sr-Latn-CS" sz="1800" b="1">
                <a:latin typeface="Tahoma" pitchFamily="34" charset="0"/>
              </a:rPr>
              <a:t>  Голџијев апарат </a:t>
            </a:r>
          </a:p>
          <a:p>
            <a:pPr eaLnBrk="0" hangingPunct="0">
              <a:spcBef>
                <a:spcPct val="50000"/>
              </a:spcBef>
              <a:buFontTx/>
              <a:buChar char="-"/>
            </a:pPr>
            <a:r>
              <a:rPr lang="sr-Latn-CS" sz="1800" b="1">
                <a:latin typeface="Tahoma" pitchFamily="34" charset="0"/>
              </a:rPr>
              <a:t> сазревањем губе се ове органеле</a:t>
            </a:r>
          </a:p>
          <a:p>
            <a:pPr eaLnBrk="0" hangingPunct="0">
              <a:spcBef>
                <a:spcPct val="50000"/>
              </a:spcBef>
              <a:buFontTx/>
              <a:buChar char="-"/>
            </a:pPr>
            <a:r>
              <a:rPr lang="sr-Latn-CS" sz="1800" b="1">
                <a:latin typeface="Tahoma" pitchFamily="34" charset="0"/>
              </a:rPr>
              <a:t> синтеза 10-20% Хб </a:t>
            </a:r>
          </a:p>
          <a:p>
            <a:pPr eaLnBrk="0" hangingPunct="0">
              <a:spcBef>
                <a:spcPct val="50000"/>
              </a:spcBef>
              <a:buFontTx/>
              <a:buChar char="-"/>
            </a:pPr>
            <a:r>
              <a:rPr lang="sr-Latn-CS" sz="1800" b="1">
                <a:latin typeface="Tahoma" pitchFamily="34" charset="0"/>
              </a:rPr>
              <a:t> губе рецепторе за  трансферин </a:t>
            </a:r>
          </a:p>
        </p:txBody>
      </p:sp>
    </p:spTree>
  </p:cSld>
  <p:clrMapOvr>
    <a:masterClrMapping/>
  </p:clrMapOvr>
  <p:transition advTm="24126"/>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idx="4294967295"/>
          </p:nvPr>
        </p:nvSpPr>
        <p:spPr>
          <a:xfrm>
            <a:off x="539750" y="1196975"/>
            <a:ext cx="8280400" cy="1116013"/>
          </a:xfrm>
        </p:spPr>
        <p:txBody>
          <a:bodyPr/>
          <a:lstStyle/>
          <a:p>
            <a:r>
              <a:rPr lang="sr-Cyrl-CS" sz="3400" b="1" smtClean="0">
                <a:solidFill>
                  <a:srgbClr val="FF3300"/>
                </a:solidFill>
              </a:rPr>
              <a:t>СТЕПЕНИ НЕДОСТАТКА </a:t>
            </a:r>
            <a:r>
              <a:rPr lang="sr-Latn-CS" sz="3400" b="1" smtClean="0">
                <a:solidFill>
                  <a:srgbClr val="FF3300"/>
                </a:solidFill>
              </a:rPr>
              <a:t>Fe</a:t>
            </a:r>
            <a:endParaRPr lang="en-US" sz="3400" b="1" smtClean="0">
              <a:solidFill>
                <a:srgbClr val="FF3300"/>
              </a:solidFill>
            </a:endParaRPr>
          </a:p>
        </p:txBody>
      </p:sp>
      <p:sp>
        <p:nvSpPr>
          <p:cNvPr id="37891" name="Rectangle 3"/>
          <p:cNvSpPr>
            <a:spLocks noGrp="1" noChangeArrowheads="1"/>
          </p:cNvSpPr>
          <p:nvPr>
            <p:ph type="body" idx="4294967295"/>
          </p:nvPr>
        </p:nvSpPr>
        <p:spPr>
          <a:xfrm>
            <a:off x="611188" y="2205038"/>
            <a:ext cx="8280400" cy="3657600"/>
          </a:xfrm>
        </p:spPr>
        <p:txBody>
          <a:bodyPr/>
          <a:lstStyle/>
          <a:p>
            <a:r>
              <a:rPr lang="sr-Latn-CS" smtClean="0"/>
              <a:t> </a:t>
            </a:r>
            <a:r>
              <a:rPr lang="sr-Cyrl-CS" smtClean="0"/>
              <a:t>Постоје најмање три степена недостатка  </a:t>
            </a:r>
            <a:r>
              <a:rPr lang="sr-Latn-CS" smtClean="0"/>
              <a:t>Fe </a:t>
            </a:r>
            <a:r>
              <a:rPr lang="sr-Cyrl-CS" smtClean="0"/>
              <a:t>у организмu:</a:t>
            </a:r>
          </a:p>
          <a:p>
            <a:pPr>
              <a:buFontTx/>
              <a:buNone/>
            </a:pPr>
            <a:r>
              <a:rPr lang="sr-Cyrl-CS" smtClean="0"/>
              <a:t>1</a:t>
            </a:r>
            <a:r>
              <a:rPr lang="sr-Cyrl-CS" baseline="30000" smtClean="0"/>
              <a:t>o 	</a:t>
            </a:r>
            <a:r>
              <a:rPr lang="sr-Cyrl-CS" smtClean="0"/>
              <a:t>ткивне</a:t>
            </a:r>
            <a:r>
              <a:rPr lang="sr-Cyrl-CS" baseline="30000" smtClean="0"/>
              <a:t> </a:t>
            </a:r>
            <a:r>
              <a:rPr lang="sr-Cyrl-CS" smtClean="0"/>
              <a:t>рeзeрвe </a:t>
            </a:r>
            <a:r>
              <a:rPr lang="sr-Latn-CS" smtClean="0"/>
              <a:t>Fe</a:t>
            </a:r>
          </a:p>
          <a:p>
            <a:pPr>
              <a:buFontTx/>
              <a:buNone/>
            </a:pPr>
            <a:r>
              <a:rPr lang="sr-Latn-CS" smtClean="0"/>
              <a:t>2</a:t>
            </a:r>
            <a:r>
              <a:rPr lang="sr-Latn-CS" baseline="30000" smtClean="0"/>
              <a:t>o	</a:t>
            </a:r>
            <a:r>
              <a:rPr lang="sr-Cyrl-CS" smtClean="0"/>
              <a:t>ферeмија, фeритин</a:t>
            </a:r>
          </a:p>
          <a:p>
            <a:pPr>
              <a:buFontTx/>
              <a:buNone/>
            </a:pPr>
            <a:r>
              <a:rPr lang="sr-Cyrl-CS" smtClean="0"/>
              <a:t>3</a:t>
            </a:r>
            <a:r>
              <a:rPr lang="sr-Cyrl-CS" baseline="30000" smtClean="0"/>
              <a:t>о</a:t>
            </a:r>
            <a:r>
              <a:rPr lang="sr-Cyrl-CS" smtClean="0"/>
              <a:t>     Хб и хематокрит, дисeритрoцитопоеза сa пoикилoцитозом</a:t>
            </a:r>
          </a:p>
        </p:txBody>
      </p:sp>
      <p:sp>
        <p:nvSpPr>
          <p:cNvPr id="37892" name="Line 4"/>
          <p:cNvSpPr>
            <a:spLocks noChangeShapeType="1"/>
          </p:cNvSpPr>
          <p:nvPr/>
        </p:nvSpPr>
        <p:spPr bwMode="auto">
          <a:xfrm>
            <a:off x="1403350" y="3500438"/>
            <a:ext cx="0" cy="288925"/>
          </a:xfrm>
          <a:prstGeom prst="line">
            <a:avLst/>
          </a:prstGeom>
          <a:noFill/>
          <a:ln w="57150">
            <a:solidFill>
              <a:schemeClr val="tx1"/>
            </a:solidFill>
            <a:round/>
            <a:headEnd/>
            <a:tailEnd type="triangle" w="med" len="med"/>
          </a:ln>
        </p:spPr>
        <p:txBody>
          <a:bodyPr/>
          <a:lstStyle/>
          <a:p>
            <a:endParaRPr lang="sr-Latn-CS"/>
          </a:p>
        </p:txBody>
      </p:sp>
      <p:sp>
        <p:nvSpPr>
          <p:cNvPr id="37893" name="Line 5"/>
          <p:cNvSpPr>
            <a:spLocks noChangeShapeType="1"/>
          </p:cNvSpPr>
          <p:nvPr/>
        </p:nvSpPr>
        <p:spPr bwMode="auto">
          <a:xfrm>
            <a:off x="1403350" y="4076700"/>
            <a:ext cx="0" cy="288925"/>
          </a:xfrm>
          <a:prstGeom prst="line">
            <a:avLst/>
          </a:prstGeom>
          <a:noFill/>
          <a:ln w="57150">
            <a:solidFill>
              <a:schemeClr val="tx1"/>
            </a:solidFill>
            <a:round/>
            <a:headEnd/>
            <a:tailEnd type="triangle" w="med" len="med"/>
          </a:ln>
        </p:spPr>
        <p:txBody>
          <a:bodyPr/>
          <a:lstStyle/>
          <a:p>
            <a:endParaRPr lang="sr-Latn-CS"/>
          </a:p>
        </p:txBody>
      </p:sp>
      <p:sp>
        <p:nvSpPr>
          <p:cNvPr id="37894" name="Line 6"/>
          <p:cNvSpPr>
            <a:spLocks noChangeShapeType="1"/>
          </p:cNvSpPr>
          <p:nvPr/>
        </p:nvSpPr>
        <p:spPr bwMode="auto">
          <a:xfrm>
            <a:off x="1403350" y="4581525"/>
            <a:ext cx="0" cy="288925"/>
          </a:xfrm>
          <a:prstGeom prst="line">
            <a:avLst/>
          </a:prstGeom>
          <a:noFill/>
          <a:ln w="57150">
            <a:solidFill>
              <a:schemeClr val="tx1"/>
            </a:solidFill>
            <a:round/>
            <a:headEnd/>
            <a:tailEnd type="triangle" w="med" len="med"/>
          </a:ln>
        </p:spPr>
        <p:txBody>
          <a:bodyPr/>
          <a:lstStyle/>
          <a:p>
            <a:endParaRPr lang="sr-Latn-CS"/>
          </a:p>
        </p:txBody>
      </p:sp>
    </p:spTree>
  </p:cSld>
  <p:clrMapOvr>
    <a:masterClrMapping/>
  </p:clrMapOvr>
  <p:transition advTm="29155"/>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7890"/>
                                        </p:tgtEl>
                                        <p:attrNameLst>
                                          <p:attrName>style.visibility</p:attrName>
                                        </p:attrNameLst>
                                      </p:cBhvr>
                                      <p:to>
                                        <p:strVal val="visible"/>
                                      </p:to>
                                    </p:set>
                                    <p:animEffect transition="in" filter="fade">
                                      <p:cBhvr>
                                        <p:cTn id="7" dur="2000"/>
                                        <p:tgtEl>
                                          <p:spTgt spid="37890"/>
                                        </p:tgtEl>
                                      </p:cBhvr>
                                    </p:animEffect>
                                  </p:childTnLst>
                                </p:cTn>
                              </p:par>
                            </p:childTnLst>
                          </p:cTn>
                        </p:par>
                        <p:par>
                          <p:cTn id="8" fill="hold">
                            <p:stCondLst>
                              <p:cond delay="2000"/>
                            </p:stCondLst>
                            <p:childTnLst>
                              <p:par>
                                <p:cTn id="9" presetID="2" presetClass="entr" presetSubtype="4" fill="hold" grpId="0" nodeType="afterEffect">
                                  <p:stCondLst>
                                    <p:cond delay="0"/>
                                  </p:stCondLst>
                                  <p:childTnLst>
                                    <p:set>
                                      <p:cBhvr>
                                        <p:cTn id="10" dur="1" fill="hold">
                                          <p:stCondLst>
                                            <p:cond delay="0"/>
                                          </p:stCondLst>
                                        </p:cTn>
                                        <p:tgtEl>
                                          <p:spTgt spid="37891">
                                            <p:txEl>
                                              <p:pRg st="0" end="0"/>
                                            </p:txEl>
                                          </p:spTgt>
                                        </p:tgtEl>
                                        <p:attrNameLst>
                                          <p:attrName>style.visibility</p:attrName>
                                        </p:attrNameLst>
                                      </p:cBhvr>
                                      <p:to>
                                        <p:strVal val="visible"/>
                                      </p:to>
                                    </p:set>
                                    <p:anim calcmode="lin" valueType="num">
                                      <p:cBhvr additive="base">
                                        <p:cTn id="11" dur="1000" fill="hold"/>
                                        <p:tgtEl>
                                          <p:spTgt spid="37891">
                                            <p:txEl>
                                              <p:pRg st="0" end="0"/>
                                            </p:txEl>
                                          </p:spTgt>
                                        </p:tgtEl>
                                        <p:attrNameLst>
                                          <p:attrName>ppt_x</p:attrName>
                                        </p:attrNameLst>
                                      </p:cBhvr>
                                      <p:tavLst>
                                        <p:tav tm="0">
                                          <p:val>
                                            <p:strVal val="#ppt_x"/>
                                          </p:val>
                                        </p:tav>
                                        <p:tav tm="100000">
                                          <p:val>
                                            <p:strVal val="#ppt_x"/>
                                          </p:val>
                                        </p:tav>
                                      </p:tavLst>
                                    </p:anim>
                                    <p:anim calcmode="lin" valueType="num">
                                      <p:cBhvr additive="base">
                                        <p:cTn id="12" dur="1000" fill="hold"/>
                                        <p:tgtEl>
                                          <p:spTgt spid="37891">
                                            <p:txEl>
                                              <p:pRg st="0" end="0"/>
                                            </p:txEl>
                                          </p:spTgt>
                                        </p:tgtEl>
                                        <p:attrNameLst>
                                          <p:attrName>ppt_y</p:attrName>
                                        </p:attrNameLst>
                                      </p:cBhvr>
                                      <p:tavLst>
                                        <p:tav tm="0">
                                          <p:val>
                                            <p:strVal val="1+#ppt_h/2"/>
                                          </p:val>
                                        </p:tav>
                                        <p:tav tm="100000">
                                          <p:val>
                                            <p:strVal val="#ppt_y"/>
                                          </p:val>
                                        </p:tav>
                                      </p:tavLst>
                                    </p:anim>
                                  </p:childTnLst>
                                </p:cTn>
                              </p:par>
                            </p:childTnLst>
                          </p:cTn>
                        </p:par>
                        <p:par>
                          <p:cTn id="13" fill="hold">
                            <p:stCondLst>
                              <p:cond delay="3000"/>
                            </p:stCondLst>
                            <p:childTnLst>
                              <p:par>
                                <p:cTn id="14" presetID="2" presetClass="entr" presetSubtype="4" fill="hold" grpId="0" nodeType="afterEffect">
                                  <p:stCondLst>
                                    <p:cond delay="0"/>
                                  </p:stCondLst>
                                  <p:childTnLst>
                                    <p:set>
                                      <p:cBhvr>
                                        <p:cTn id="15" dur="1" fill="hold">
                                          <p:stCondLst>
                                            <p:cond delay="0"/>
                                          </p:stCondLst>
                                        </p:cTn>
                                        <p:tgtEl>
                                          <p:spTgt spid="37891">
                                            <p:txEl>
                                              <p:pRg st="1" end="1"/>
                                            </p:txEl>
                                          </p:spTgt>
                                        </p:tgtEl>
                                        <p:attrNameLst>
                                          <p:attrName>style.visibility</p:attrName>
                                        </p:attrNameLst>
                                      </p:cBhvr>
                                      <p:to>
                                        <p:strVal val="visible"/>
                                      </p:to>
                                    </p:set>
                                    <p:anim calcmode="lin" valueType="num">
                                      <p:cBhvr additive="base">
                                        <p:cTn id="16" dur="1000" fill="hold"/>
                                        <p:tgtEl>
                                          <p:spTgt spid="37891">
                                            <p:txEl>
                                              <p:pRg st="1" end="1"/>
                                            </p:txEl>
                                          </p:spTgt>
                                        </p:tgtEl>
                                        <p:attrNameLst>
                                          <p:attrName>ppt_x</p:attrName>
                                        </p:attrNameLst>
                                      </p:cBhvr>
                                      <p:tavLst>
                                        <p:tav tm="0">
                                          <p:val>
                                            <p:strVal val="#ppt_x"/>
                                          </p:val>
                                        </p:tav>
                                        <p:tav tm="100000">
                                          <p:val>
                                            <p:strVal val="#ppt_x"/>
                                          </p:val>
                                        </p:tav>
                                      </p:tavLst>
                                    </p:anim>
                                    <p:anim calcmode="lin" valueType="num">
                                      <p:cBhvr additive="base">
                                        <p:cTn id="17" dur="1000" fill="hold"/>
                                        <p:tgtEl>
                                          <p:spTgt spid="37891">
                                            <p:txEl>
                                              <p:pRg st="1" end="1"/>
                                            </p:txEl>
                                          </p:spTgt>
                                        </p:tgtEl>
                                        <p:attrNameLst>
                                          <p:attrName>ppt_y</p:attrName>
                                        </p:attrNameLst>
                                      </p:cBhvr>
                                      <p:tavLst>
                                        <p:tav tm="0">
                                          <p:val>
                                            <p:strVal val="1+#ppt_h/2"/>
                                          </p:val>
                                        </p:tav>
                                        <p:tav tm="100000">
                                          <p:val>
                                            <p:strVal val="#ppt_y"/>
                                          </p:val>
                                        </p:tav>
                                      </p:tavLst>
                                    </p:anim>
                                  </p:childTnLst>
                                </p:cTn>
                              </p:par>
                            </p:childTnLst>
                          </p:cTn>
                        </p:par>
                        <p:par>
                          <p:cTn id="18" fill="hold">
                            <p:stCondLst>
                              <p:cond delay="4000"/>
                            </p:stCondLst>
                            <p:childTnLst>
                              <p:par>
                                <p:cTn id="19" presetID="2" presetClass="entr" presetSubtype="8" fill="hold" grpId="0" nodeType="afterEffect">
                                  <p:stCondLst>
                                    <p:cond delay="0"/>
                                  </p:stCondLst>
                                  <p:childTnLst>
                                    <p:set>
                                      <p:cBhvr>
                                        <p:cTn id="20" dur="1" fill="hold">
                                          <p:stCondLst>
                                            <p:cond delay="0"/>
                                          </p:stCondLst>
                                        </p:cTn>
                                        <p:tgtEl>
                                          <p:spTgt spid="37892"/>
                                        </p:tgtEl>
                                        <p:attrNameLst>
                                          <p:attrName>style.visibility</p:attrName>
                                        </p:attrNameLst>
                                      </p:cBhvr>
                                      <p:to>
                                        <p:strVal val="visible"/>
                                      </p:to>
                                    </p:set>
                                    <p:anim calcmode="lin" valueType="num">
                                      <p:cBhvr additive="base">
                                        <p:cTn id="21" dur="500" fill="hold"/>
                                        <p:tgtEl>
                                          <p:spTgt spid="37892"/>
                                        </p:tgtEl>
                                        <p:attrNameLst>
                                          <p:attrName>ppt_x</p:attrName>
                                        </p:attrNameLst>
                                      </p:cBhvr>
                                      <p:tavLst>
                                        <p:tav tm="0">
                                          <p:val>
                                            <p:strVal val="0-#ppt_w/2"/>
                                          </p:val>
                                        </p:tav>
                                        <p:tav tm="100000">
                                          <p:val>
                                            <p:strVal val="#ppt_x"/>
                                          </p:val>
                                        </p:tav>
                                      </p:tavLst>
                                    </p:anim>
                                    <p:anim calcmode="lin" valueType="num">
                                      <p:cBhvr additive="base">
                                        <p:cTn id="22" dur="500" fill="hold"/>
                                        <p:tgtEl>
                                          <p:spTgt spid="37892"/>
                                        </p:tgtEl>
                                        <p:attrNameLst>
                                          <p:attrName>ppt_y</p:attrName>
                                        </p:attrNameLst>
                                      </p:cBhvr>
                                      <p:tavLst>
                                        <p:tav tm="0">
                                          <p:val>
                                            <p:strVal val="#ppt_y"/>
                                          </p:val>
                                        </p:tav>
                                        <p:tav tm="100000">
                                          <p:val>
                                            <p:strVal val="#ppt_y"/>
                                          </p:val>
                                        </p:tav>
                                      </p:tavLst>
                                    </p:anim>
                                  </p:childTnLst>
                                </p:cTn>
                              </p:par>
                            </p:childTnLst>
                          </p:cTn>
                        </p:par>
                        <p:par>
                          <p:cTn id="23" fill="hold">
                            <p:stCondLst>
                              <p:cond delay="4500"/>
                            </p:stCondLst>
                            <p:childTnLst>
                              <p:par>
                                <p:cTn id="24" presetID="2" presetClass="entr" presetSubtype="4" fill="hold" grpId="0" nodeType="afterEffect">
                                  <p:stCondLst>
                                    <p:cond delay="0"/>
                                  </p:stCondLst>
                                  <p:childTnLst>
                                    <p:set>
                                      <p:cBhvr>
                                        <p:cTn id="25" dur="1" fill="hold">
                                          <p:stCondLst>
                                            <p:cond delay="0"/>
                                          </p:stCondLst>
                                        </p:cTn>
                                        <p:tgtEl>
                                          <p:spTgt spid="37891">
                                            <p:txEl>
                                              <p:pRg st="2" end="2"/>
                                            </p:txEl>
                                          </p:spTgt>
                                        </p:tgtEl>
                                        <p:attrNameLst>
                                          <p:attrName>style.visibility</p:attrName>
                                        </p:attrNameLst>
                                      </p:cBhvr>
                                      <p:to>
                                        <p:strVal val="visible"/>
                                      </p:to>
                                    </p:set>
                                    <p:anim calcmode="lin" valueType="num">
                                      <p:cBhvr additive="base">
                                        <p:cTn id="26" dur="1000" fill="hold"/>
                                        <p:tgtEl>
                                          <p:spTgt spid="37891">
                                            <p:txEl>
                                              <p:pRg st="2" end="2"/>
                                            </p:txEl>
                                          </p:spTgt>
                                        </p:tgtEl>
                                        <p:attrNameLst>
                                          <p:attrName>ppt_x</p:attrName>
                                        </p:attrNameLst>
                                      </p:cBhvr>
                                      <p:tavLst>
                                        <p:tav tm="0">
                                          <p:val>
                                            <p:strVal val="#ppt_x"/>
                                          </p:val>
                                        </p:tav>
                                        <p:tav tm="100000">
                                          <p:val>
                                            <p:strVal val="#ppt_x"/>
                                          </p:val>
                                        </p:tav>
                                      </p:tavLst>
                                    </p:anim>
                                    <p:anim calcmode="lin" valueType="num">
                                      <p:cBhvr additive="base">
                                        <p:cTn id="27" dur="1000" fill="hold"/>
                                        <p:tgtEl>
                                          <p:spTgt spid="37891">
                                            <p:txEl>
                                              <p:pRg st="2" end="2"/>
                                            </p:txEl>
                                          </p:spTgt>
                                        </p:tgtEl>
                                        <p:attrNameLst>
                                          <p:attrName>ppt_y</p:attrName>
                                        </p:attrNameLst>
                                      </p:cBhvr>
                                      <p:tavLst>
                                        <p:tav tm="0">
                                          <p:val>
                                            <p:strVal val="1+#ppt_h/2"/>
                                          </p:val>
                                        </p:tav>
                                        <p:tav tm="100000">
                                          <p:val>
                                            <p:strVal val="#ppt_y"/>
                                          </p:val>
                                        </p:tav>
                                      </p:tavLst>
                                    </p:anim>
                                  </p:childTnLst>
                                </p:cTn>
                              </p:par>
                            </p:childTnLst>
                          </p:cTn>
                        </p:par>
                        <p:par>
                          <p:cTn id="28" fill="hold">
                            <p:stCondLst>
                              <p:cond delay="5500"/>
                            </p:stCondLst>
                            <p:childTnLst>
                              <p:par>
                                <p:cTn id="29" presetID="2" presetClass="entr" presetSubtype="8" fill="hold" grpId="0" nodeType="afterEffect">
                                  <p:stCondLst>
                                    <p:cond delay="0"/>
                                  </p:stCondLst>
                                  <p:childTnLst>
                                    <p:set>
                                      <p:cBhvr>
                                        <p:cTn id="30" dur="1" fill="hold">
                                          <p:stCondLst>
                                            <p:cond delay="0"/>
                                          </p:stCondLst>
                                        </p:cTn>
                                        <p:tgtEl>
                                          <p:spTgt spid="37893"/>
                                        </p:tgtEl>
                                        <p:attrNameLst>
                                          <p:attrName>style.visibility</p:attrName>
                                        </p:attrNameLst>
                                      </p:cBhvr>
                                      <p:to>
                                        <p:strVal val="visible"/>
                                      </p:to>
                                    </p:set>
                                    <p:anim calcmode="lin" valueType="num">
                                      <p:cBhvr additive="base">
                                        <p:cTn id="31" dur="500" fill="hold"/>
                                        <p:tgtEl>
                                          <p:spTgt spid="37893"/>
                                        </p:tgtEl>
                                        <p:attrNameLst>
                                          <p:attrName>ppt_x</p:attrName>
                                        </p:attrNameLst>
                                      </p:cBhvr>
                                      <p:tavLst>
                                        <p:tav tm="0">
                                          <p:val>
                                            <p:strVal val="0-#ppt_w/2"/>
                                          </p:val>
                                        </p:tav>
                                        <p:tav tm="100000">
                                          <p:val>
                                            <p:strVal val="#ppt_x"/>
                                          </p:val>
                                        </p:tav>
                                      </p:tavLst>
                                    </p:anim>
                                    <p:anim calcmode="lin" valueType="num">
                                      <p:cBhvr additive="base">
                                        <p:cTn id="32" dur="500" fill="hold"/>
                                        <p:tgtEl>
                                          <p:spTgt spid="37893"/>
                                        </p:tgtEl>
                                        <p:attrNameLst>
                                          <p:attrName>ppt_y</p:attrName>
                                        </p:attrNameLst>
                                      </p:cBhvr>
                                      <p:tavLst>
                                        <p:tav tm="0">
                                          <p:val>
                                            <p:strVal val="#ppt_y"/>
                                          </p:val>
                                        </p:tav>
                                        <p:tav tm="100000">
                                          <p:val>
                                            <p:strVal val="#ppt_y"/>
                                          </p:val>
                                        </p:tav>
                                      </p:tavLst>
                                    </p:anim>
                                  </p:childTnLst>
                                </p:cTn>
                              </p:par>
                            </p:childTnLst>
                          </p:cTn>
                        </p:par>
                        <p:par>
                          <p:cTn id="33" fill="hold">
                            <p:stCondLst>
                              <p:cond delay="6000"/>
                            </p:stCondLst>
                            <p:childTnLst>
                              <p:par>
                                <p:cTn id="34" presetID="2" presetClass="entr" presetSubtype="4" fill="hold" grpId="0" nodeType="afterEffect">
                                  <p:stCondLst>
                                    <p:cond delay="0"/>
                                  </p:stCondLst>
                                  <p:childTnLst>
                                    <p:set>
                                      <p:cBhvr>
                                        <p:cTn id="35" dur="1" fill="hold">
                                          <p:stCondLst>
                                            <p:cond delay="0"/>
                                          </p:stCondLst>
                                        </p:cTn>
                                        <p:tgtEl>
                                          <p:spTgt spid="37891">
                                            <p:txEl>
                                              <p:pRg st="3" end="3"/>
                                            </p:txEl>
                                          </p:spTgt>
                                        </p:tgtEl>
                                        <p:attrNameLst>
                                          <p:attrName>style.visibility</p:attrName>
                                        </p:attrNameLst>
                                      </p:cBhvr>
                                      <p:to>
                                        <p:strVal val="visible"/>
                                      </p:to>
                                    </p:set>
                                    <p:anim calcmode="lin" valueType="num">
                                      <p:cBhvr additive="base">
                                        <p:cTn id="36" dur="1000" fill="hold"/>
                                        <p:tgtEl>
                                          <p:spTgt spid="37891">
                                            <p:txEl>
                                              <p:pRg st="3" end="3"/>
                                            </p:txEl>
                                          </p:spTgt>
                                        </p:tgtEl>
                                        <p:attrNameLst>
                                          <p:attrName>ppt_x</p:attrName>
                                        </p:attrNameLst>
                                      </p:cBhvr>
                                      <p:tavLst>
                                        <p:tav tm="0">
                                          <p:val>
                                            <p:strVal val="#ppt_x"/>
                                          </p:val>
                                        </p:tav>
                                        <p:tav tm="100000">
                                          <p:val>
                                            <p:strVal val="#ppt_x"/>
                                          </p:val>
                                        </p:tav>
                                      </p:tavLst>
                                    </p:anim>
                                    <p:anim calcmode="lin" valueType="num">
                                      <p:cBhvr additive="base">
                                        <p:cTn id="37" dur="1000" fill="hold"/>
                                        <p:tgtEl>
                                          <p:spTgt spid="37891">
                                            <p:txEl>
                                              <p:pRg st="3" end="3"/>
                                            </p:txEl>
                                          </p:spTgt>
                                        </p:tgtEl>
                                        <p:attrNameLst>
                                          <p:attrName>ppt_y</p:attrName>
                                        </p:attrNameLst>
                                      </p:cBhvr>
                                      <p:tavLst>
                                        <p:tav tm="0">
                                          <p:val>
                                            <p:strVal val="1+#ppt_h/2"/>
                                          </p:val>
                                        </p:tav>
                                        <p:tav tm="100000">
                                          <p:val>
                                            <p:strVal val="#ppt_y"/>
                                          </p:val>
                                        </p:tav>
                                      </p:tavLst>
                                    </p:anim>
                                  </p:childTnLst>
                                </p:cTn>
                              </p:par>
                            </p:childTnLst>
                          </p:cTn>
                        </p:par>
                        <p:par>
                          <p:cTn id="38" fill="hold">
                            <p:stCondLst>
                              <p:cond delay="7000"/>
                            </p:stCondLst>
                            <p:childTnLst>
                              <p:par>
                                <p:cTn id="39" presetID="2" presetClass="entr" presetSubtype="8" fill="hold" grpId="0" nodeType="afterEffect">
                                  <p:stCondLst>
                                    <p:cond delay="0"/>
                                  </p:stCondLst>
                                  <p:childTnLst>
                                    <p:set>
                                      <p:cBhvr>
                                        <p:cTn id="40" dur="1" fill="hold">
                                          <p:stCondLst>
                                            <p:cond delay="0"/>
                                          </p:stCondLst>
                                        </p:cTn>
                                        <p:tgtEl>
                                          <p:spTgt spid="37894"/>
                                        </p:tgtEl>
                                        <p:attrNameLst>
                                          <p:attrName>style.visibility</p:attrName>
                                        </p:attrNameLst>
                                      </p:cBhvr>
                                      <p:to>
                                        <p:strVal val="visible"/>
                                      </p:to>
                                    </p:set>
                                    <p:anim calcmode="lin" valueType="num">
                                      <p:cBhvr additive="base">
                                        <p:cTn id="41" dur="500" fill="hold"/>
                                        <p:tgtEl>
                                          <p:spTgt spid="37894"/>
                                        </p:tgtEl>
                                        <p:attrNameLst>
                                          <p:attrName>ppt_x</p:attrName>
                                        </p:attrNameLst>
                                      </p:cBhvr>
                                      <p:tavLst>
                                        <p:tav tm="0">
                                          <p:val>
                                            <p:strVal val="0-#ppt_w/2"/>
                                          </p:val>
                                        </p:tav>
                                        <p:tav tm="100000">
                                          <p:val>
                                            <p:strVal val="#ppt_x"/>
                                          </p:val>
                                        </p:tav>
                                      </p:tavLst>
                                    </p:anim>
                                    <p:anim calcmode="lin" valueType="num">
                                      <p:cBhvr additive="base">
                                        <p:cTn id="42" dur="500" fill="hold"/>
                                        <p:tgtEl>
                                          <p:spTgt spid="3789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0" grpId="0"/>
      <p:bldP spid="37891" grpId="0" build="p"/>
      <p:bldP spid="37892" grpId="0" animBg="1"/>
      <p:bldP spid="37893" grpId="0" animBg="1"/>
      <p:bldP spid="37894"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idx="4294967295"/>
          </p:nvPr>
        </p:nvSpPr>
        <p:spPr>
          <a:xfrm>
            <a:off x="755650" y="1117600"/>
            <a:ext cx="6870700" cy="987425"/>
          </a:xfrm>
        </p:spPr>
        <p:txBody>
          <a:bodyPr/>
          <a:lstStyle/>
          <a:p>
            <a:r>
              <a:rPr lang="sr-Cyrl-CS" b="1" smtClean="0">
                <a:solidFill>
                  <a:srgbClr val="FF3300"/>
                </a:solidFill>
              </a:rPr>
              <a:t>КЛИНИЧКА СЛИКА </a:t>
            </a:r>
            <a:r>
              <a:rPr lang="sr-Latn-CS" b="1" smtClean="0">
                <a:solidFill>
                  <a:srgbClr val="FF3300"/>
                </a:solidFill>
              </a:rPr>
              <a:t>I</a:t>
            </a:r>
            <a:endParaRPr lang="en-US" b="1" smtClean="0">
              <a:solidFill>
                <a:srgbClr val="FF3300"/>
              </a:solidFill>
            </a:endParaRPr>
          </a:p>
        </p:txBody>
      </p:sp>
      <p:sp>
        <p:nvSpPr>
          <p:cNvPr id="38915" name="Rectangle 3"/>
          <p:cNvSpPr>
            <a:spLocks noGrp="1" noChangeArrowheads="1"/>
          </p:cNvSpPr>
          <p:nvPr>
            <p:ph type="body" idx="4294967295"/>
          </p:nvPr>
        </p:nvSpPr>
        <p:spPr>
          <a:xfrm>
            <a:off x="0" y="1828800"/>
            <a:ext cx="9144000" cy="3657600"/>
          </a:xfrm>
        </p:spPr>
        <p:txBody>
          <a:bodyPr/>
          <a:lstStyle/>
          <a:p>
            <a:r>
              <a:rPr lang="sr-Latn-CS" smtClean="0"/>
              <a:t> </a:t>
            </a:r>
            <a:r>
              <a:rPr lang="sr-Cyrl-CS" sz="1800" smtClean="0"/>
              <a:t>Уобичајени симптоми анемије су: </a:t>
            </a:r>
          </a:p>
          <a:p>
            <a:pPr>
              <a:buFontTx/>
              <a:buNone/>
            </a:pPr>
            <a:r>
              <a:rPr lang="sr-Cyrl-CS" sz="1800" smtClean="0"/>
              <a:t>	умор, поспаност, слабија концентрација, </a:t>
            </a:r>
          </a:p>
          <a:p>
            <a:pPr>
              <a:buFontTx/>
              <a:buNone/>
            </a:pPr>
            <a:r>
              <a:rPr lang="sr-Cyrl-CS" sz="1800" smtClean="0"/>
              <a:t>	бледило коже, појава плавичастих склера, </a:t>
            </a:r>
          </a:p>
          <a:p>
            <a:pPr>
              <a:buFontTx/>
              <a:buNone/>
            </a:pPr>
            <a:r>
              <a:rPr lang="sr-Cyrl-CS" sz="1800" smtClean="0"/>
              <a:t>	затим палпитације, главобоље и </a:t>
            </a:r>
            <a:r>
              <a:rPr lang="sr-Latn-CS" sz="1800" smtClean="0"/>
              <a:t>tinitus auris.</a:t>
            </a:r>
          </a:p>
          <a:p>
            <a:pPr>
              <a:buFontTx/>
              <a:buNone/>
            </a:pPr>
            <a:endParaRPr lang="sr-Latn-CS" sz="1800" smtClean="0"/>
          </a:p>
          <a:p>
            <a:r>
              <a:rPr lang="sr-Latn-CS" sz="1800" smtClean="0"/>
              <a:t>St</a:t>
            </a:r>
            <a:r>
              <a:rPr lang="en-US" sz="1800" smtClean="0"/>
              <a:t>o</a:t>
            </a:r>
            <a:r>
              <a:rPr lang="sr-Latn-CS" sz="1800" smtClean="0"/>
              <a:t>matitis angularis тј. фисуре на </a:t>
            </a:r>
            <a:r>
              <a:rPr lang="sr-Cyrl-CS" sz="1800" smtClean="0"/>
              <a:t>у</a:t>
            </a:r>
            <a:r>
              <a:rPr lang="sr-Latn-CS" sz="1800" smtClean="0"/>
              <a:t>глов</a:t>
            </a:r>
            <a:r>
              <a:rPr lang="sr-Cyrl-CS" sz="1800" smtClean="0"/>
              <a:t>и</a:t>
            </a:r>
            <a:r>
              <a:rPr lang="sr-Latn-CS" sz="1800" smtClean="0"/>
              <a:t>мa </a:t>
            </a:r>
            <a:r>
              <a:rPr lang="sr-Cyrl-CS" sz="1800" smtClean="0"/>
              <a:t>ус</a:t>
            </a:r>
            <a:r>
              <a:rPr lang="sr-Latn-CS" sz="1800" smtClean="0"/>
              <a:t>a</a:t>
            </a:r>
            <a:r>
              <a:rPr lang="sr-Cyrl-CS" sz="1800" smtClean="0"/>
              <a:t>н</a:t>
            </a:r>
            <a:r>
              <a:rPr lang="sr-Latn-CS" sz="1800" smtClean="0"/>
              <a:t>a, </a:t>
            </a:r>
            <a:r>
              <a:rPr lang="en-US" sz="1800" smtClean="0"/>
              <a:t>к</a:t>
            </a:r>
            <a:r>
              <a:rPr lang="sr-Cyrl-CS" sz="1800" smtClean="0"/>
              <a:t>ртост</a:t>
            </a:r>
            <a:r>
              <a:rPr lang="en-US" sz="1800" smtClean="0"/>
              <a:t> </a:t>
            </a:r>
            <a:r>
              <a:rPr lang="sr-Cyrl-CS" sz="1800" smtClean="0"/>
              <a:t>н</a:t>
            </a:r>
            <a:r>
              <a:rPr lang="en-US" sz="1800" smtClean="0"/>
              <a:t>o</a:t>
            </a:r>
            <a:r>
              <a:rPr lang="sr-Cyrl-CS" sz="1800" smtClean="0"/>
              <a:t>ктију</a:t>
            </a:r>
            <a:r>
              <a:rPr lang="en-US" sz="1800" smtClean="0"/>
              <a:t> </a:t>
            </a:r>
            <a:r>
              <a:rPr lang="sr-Cyrl-CS" sz="1800" smtClean="0"/>
              <a:t>и</a:t>
            </a:r>
            <a:r>
              <a:rPr lang="en-US" sz="1800" smtClean="0"/>
              <a:t> </a:t>
            </a:r>
            <a:r>
              <a:rPr lang="sr-Latn-CS" sz="1800" smtClean="0"/>
              <a:t>ko</a:t>
            </a:r>
            <a:r>
              <a:rPr lang="sr-Cyrl-CS" sz="1800" smtClean="0"/>
              <a:t>илонихија</a:t>
            </a:r>
            <a:r>
              <a:rPr lang="sr-Latn-CS" sz="1800" smtClean="0"/>
              <a:t> (kaш</a:t>
            </a:r>
            <a:r>
              <a:rPr lang="sr-Cyrl-CS" sz="1800" smtClean="0"/>
              <a:t>икасто</a:t>
            </a:r>
            <a:r>
              <a:rPr lang="sr-Latn-CS" sz="1800" smtClean="0"/>
              <a:t> </a:t>
            </a:r>
            <a:r>
              <a:rPr lang="sr-Cyrl-CS" sz="1800" smtClean="0"/>
              <a:t>у</a:t>
            </a:r>
            <a:r>
              <a:rPr lang="sr-Latn-CS" sz="1800" smtClean="0"/>
              <a:t>д</a:t>
            </a:r>
            <a:r>
              <a:rPr lang="sr-Cyrl-CS" sz="1800" smtClean="0"/>
              <a:t>у</a:t>
            </a:r>
            <a:r>
              <a:rPr lang="sr-Latn-CS" sz="1800" smtClean="0"/>
              <a:t>бљe</a:t>
            </a:r>
            <a:r>
              <a:rPr lang="sr-Cyrl-CS" sz="1800" smtClean="0"/>
              <a:t>н</a:t>
            </a:r>
            <a:r>
              <a:rPr lang="sr-Latn-CS" sz="1800" smtClean="0"/>
              <a:t>a </a:t>
            </a:r>
            <a:r>
              <a:rPr lang="sr-Cyrl-CS" sz="1800" smtClean="0"/>
              <a:t>н</a:t>
            </a:r>
            <a:r>
              <a:rPr lang="sr-Latn-CS" sz="1800" smtClean="0"/>
              <a:t>oka</a:t>
            </a:r>
            <a:r>
              <a:rPr lang="sr-Cyrl-CS" sz="1800" smtClean="0"/>
              <a:t>тна</a:t>
            </a:r>
            <a:r>
              <a:rPr lang="sr-Latn-CS" sz="1800" smtClean="0"/>
              <a:t> п</a:t>
            </a:r>
            <a:r>
              <a:rPr lang="sr-Cyrl-CS" sz="1800" smtClean="0"/>
              <a:t>л</a:t>
            </a:r>
            <a:r>
              <a:rPr lang="sr-Latn-CS" sz="1800" smtClean="0"/>
              <a:t>oчa) </a:t>
            </a:r>
            <a:r>
              <a:rPr lang="sr-Cyrl-CS" sz="1800" smtClean="0"/>
              <a:t>су знаци одмaклoг недoстaтka </a:t>
            </a:r>
            <a:r>
              <a:rPr lang="sr-Latn-CS" sz="1800" smtClean="0"/>
              <a:t>Fe.</a:t>
            </a:r>
          </a:p>
          <a:p>
            <a:pPr>
              <a:buFontTx/>
              <a:buNone/>
            </a:pPr>
            <a:endParaRPr lang="sr-Latn-CS" sz="1800" smtClean="0"/>
          </a:p>
        </p:txBody>
      </p:sp>
      <p:sp>
        <p:nvSpPr>
          <p:cNvPr id="38916" name="Text Box 4"/>
          <p:cNvSpPr txBox="1">
            <a:spLocks noChangeArrowheads="1"/>
          </p:cNvSpPr>
          <p:nvPr/>
        </p:nvSpPr>
        <p:spPr bwMode="auto">
          <a:xfrm>
            <a:off x="3203575" y="5118100"/>
            <a:ext cx="5761038" cy="1190625"/>
          </a:xfrm>
          <a:prstGeom prst="rect">
            <a:avLst/>
          </a:prstGeom>
          <a:noFill/>
          <a:ln w="9525">
            <a:noFill/>
            <a:miter lim="800000"/>
            <a:headEnd/>
            <a:tailEnd/>
          </a:ln>
        </p:spPr>
        <p:txBody>
          <a:bodyPr>
            <a:spAutoFit/>
          </a:bodyPr>
          <a:lstStyle/>
          <a:p>
            <a:pPr eaLnBrk="0" hangingPunct="0"/>
            <a:r>
              <a:rPr lang="sr-Cyrl-CS" sz="1800">
                <a:latin typeface="Comic Sans MS" pitchFamily="66" charset="0"/>
              </a:rPr>
              <a:t>Може се јавити атрофични глоситис као и дисфагија (због појаве набора посткрикоидне хрскавице </a:t>
            </a:r>
            <a:r>
              <a:rPr lang="sr-Latn-CS" sz="1800">
                <a:latin typeface="Comic Sans MS" pitchFamily="66" charset="0"/>
              </a:rPr>
              <a:t>Plummer- Vinsonov ili Peterson- Kelly sy)</a:t>
            </a:r>
            <a:endParaRPr lang="en-US" sz="1800">
              <a:latin typeface="Comic Sans MS" pitchFamily="66" charset="0"/>
            </a:endParaRPr>
          </a:p>
          <a:p>
            <a:pPr eaLnBrk="0" hangingPunct="0"/>
            <a:endParaRPr lang="en-US" sz="1800">
              <a:latin typeface="Comic Sans MS" pitchFamily="66" charset="0"/>
            </a:endParaRPr>
          </a:p>
        </p:txBody>
      </p:sp>
    </p:spTree>
  </p:cSld>
  <p:clrMapOvr>
    <a:masterClrMapping/>
  </p:clrMapOvr>
  <p:transition advTm="6663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8914"/>
                                        </p:tgtEl>
                                        <p:attrNameLst>
                                          <p:attrName>style.visibility</p:attrName>
                                        </p:attrNameLst>
                                      </p:cBhvr>
                                      <p:to>
                                        <p:strVal val="visible"/>
                                      </p:to>
                                    </p:set>
                                    <p:animEffect transition="in" filter="fade">
                                      <p:cBhvr>
                                        <p:cTn id="7" dur="2000"/>
                                        <p:tgtEl>
                                          <p:spTgt spid="38914"/>
                                        </p:tgtEl>
                                      </p:cBhvr>
                                    </p:animEffect>
                                  </p:childTnLst>
                                </p:cTn>
                              </p:par>
                            </p:childTnLst>
                          </p:cTn>
                        </p:par>
                        <p:par>
                          <p:cTn id="8" fill="hold">
                            <p:stCondLst>
                              <p:cond delay="2000"/>
                            </p:stCondLst>
                            <p:childTnLst>
                              <p:par>
                                <p:cTn id="9" presetID="2" presetClass="entr" presetSubtype="4" fill="hold" grpId="0" nodeType="afterEffect">
                                  <p:stCondLst>
                                    <p:cond delay="0"/>
                                  </p:stCondLst>
                                  <p:childTnLst>
                                    <p:set>
                                      <p:cBhvr>
                                        <p:cTn id="10" dur="1" fill="hold">
                                          <p:stCondLst>
                                            <p:cond delay="0"/>
                                          </p:stCondLst>
                                        </p:cTn>
                                        <p:tgtEl>
                                          <p:spTgt spid="38915">
                                            <p:txEl>
                                              <p:pRg st="0" end="0"/>
                                            </p:txEl>
                                          </p:spTgt>
                                        </p:tgtEl>
                                        <p:attrNameLst>
                                          <p:attrName>style.visibility</p:attrName>
                                        </p:attrNameLst>
                                      </p:cBhvr>
                                      <p:to>
                                        <p:strVal val="visible"/>
                                      </p:to>
                                    </p:set>
                                    <p:anim calcmode="lin" valueType="num">
                                      <p:cBhvr additive="base">
                                        <p:cTn id="11" dur="1000" fill="hold"/>
                                        <p:tgtEl>
                                          <p:spTgt spid="38915">
                                            <p:txEl>
                                              <p:pRg st="0" end="0"/>
                                            </p:txEl>
                                          </p:spTgt>
                                        </p:tgtEl>
                                        <p:attrNameLst>
                                          <p:attrName>ppt_x</p:attrName>
                                        </p:attrNameLst>
                                      </p:cBhvr>
                                      <p:tavLst>
                                        <p:tav tm="0">
                                          <p:val>
                                            <p:strVal val="#ppt_x"/>
                                          </p:val>
                                        </p:tav>
                                        <p:tav tm="100000">
                                          <p:val>
                                            <p:strVal val="#ppt_x"/>
                                          </p:val>
                                        </p:tav>
                                      </p:tavLst>
                                    </p:anim>
                                    <p:anim calcmode="lin" valueType="num">
                                      <p:cBhvr additive="base">
                                        <p:cTn id="12" dur="1000" fill="hold"/>
                                        <p:tgtEl>
                                          <p:spTgt spid="38915">
                                            <p:txEl>
                                              <p:pRg st="0" end="0"/>
                                            </p:txEl>
                                          </p:spTgt>
                                        </p:tgtEl>
                                        <p:attrNameLst>
                                          <p:attrName>ppt_y</p:attrName>
                                        </p:attrNameLst>
                                      </p:cBhvr>
                                      <p:tavLst>
                                        <p:tav tm="0">
                                          <p:val>
                                            <p:strVal val="1+#ppt_h/2"/>
                                          </p:val>
                                        </p:tav>
                                        <p:tav tm="100000">
                                          <p:val>
                                            <p:strVal val="#ppt_y"/>
                                          </p:val>
                                        </p:tav>
                                      </p:tavLst>
                                    </p:anim>
                                  </p:childTnLst>
                                </p:cTn>
                              </p:par>
                            </p:childTnLst>
                          </p:cTn>
                        </p:par>
                        <p:par>
                          <p:cTn id="13" fill="hold">
                            <p:stCondLst>
                              <p:cond delay="3000"/>
                            </p:stCondLst>
                            <p:childTnLst>
                              <p:par>
                                <p:cTn id="14" presetID="2" presetClass="entr" presetSubtype="4" fill="hold" grpId="0" nodeType="afterEffect">
                                  <p:stCondLst>
                                    <p:cond delay="0"/>
                                  </p:stCondLst>
                                  <p:childTnLst>
                                    <p:set>
                                      <p:cBhvr>
                                        <p:cTn id="15" dur="1" fill="hold">
                                          <p:stCondLst>
                                            <p:cond delay="0"/>
                                          </p:stCondLst>
                                        </p:cTn>
                                        <p:tgtEl>
                                          <p:spTgt spid="38915">
                                            <p:txEl>
                                              <p:pRg st="1" end="1"/>
                                            </p:txEl>
                                          </p:spTgt>
                                        </p:tgtEl>
                                        <p:attrNameLst>
                                          <p:attrName>style.visibility</p:attrName>
                                        </p:attrNameLst>
                                      </p:cBhvr>
                                      <p:to>
                                        <p:strVal val="visible"/>
                                      </p:to>
                                    </p:set>
                                    <p:anim calcmode="lin" valueType="num">
                                      <p:cBhvr additive="base">
                                        <p:cTn id="16" dur="1000" fill="hold"/>
                                        <p:tgtEl>
                                          <p:spTgt spid="38915">
                                            <p:txEl>
                                              <p:pRg st="1" end="1"/>
                                            </p:txEl>
                                          </p:spTgt>
                                        </p:tgtEl>
                                        <p:attrNameLst>
                                          <p:attrName>ppt_x</p:attrName>
                                        </p:attrNameLst>
                                      </p:cBhvr>
                                      <p:tavLst>
                                        <p:tav tm="0">
                                          <p:val>
                                            <p:strVal val="#ppt_x"/>
                                          </p:val>
                                        </p:tav>
                                        <p:tav tm="100000">
                                          <p:val>
                                            <p:strVal val="#ppt_x"/>
                                          </p:val>
                                        </p:tav>
                                      </p:tavLst>
                                    </p:anim>
                                    <p:anim calcmode="lin" valueType="num">
                                      <p:cBhvr additive="base">
                                        <p:cTn id="17" dur="1000" fill="hold"/>
                                        <p:tgtEl>
                                          <p:spTgt spid="38915">
                                            <p:txEl>
                                              <p:pRg st="1" end="1"/>
                                            </p:txEl>
                                          </p:spTgt>
                                        </p:tgtEl>
                                        <p:attrNameLst>
                                          <p:attrName>ppt_y</p:attrName>
                                        </p:attrNameLst>
                                      </p:cBhvr>
                                      <p:tavLst>
                                        <p:tav tm="0">
                                          <p:val>
                                            <p:strVal val="1+#ppt_h/2"/>
                                          </p:val>
                                        </p:tav>
                                        <p:tav tm="100000">
                                          <p:val>
                                            <p:strVal val="#ppt_y"/>
                                          </p:val>
                                        </p:tav>
                                      </p:tavLst>
                                    </p:anim>
                                  </p:childTnLst>
                                </p:cTn>
                              </p:par>
                            </p:childTnLst>
                          </p:cTn>
                        </p:par>
                        <p:par>
                          <p:cTn id="18" fill="hold">
                            <p:stCondLst>
                              <p:cond delay="4000"/>
                            </p:stCondLst>
                            <p:childTnLst>
                              <p:par>
                                <p:cTn id="19" presetID="2" presetClass="entr" presetSubtype="4" fill="hold" grpId="0" nodeType="afterEffect">
                                  <p:stCondLst>
                                    <p:cond delay="0"/>
                                  </p:stCondLst>
                                  <p:childTnLst>
                                    <p:set>
                                      <p:cBhvr>
                                        <p:cTn id="20" dur="1" fill="hold">
                                          <p:stCondLst>
                                            <p:cond delay="0"/>
                                          </p:stCondLst>
                                        </p:cTn>
                                        <p:tgtEl>
                                          <p:spTgt spid="38915">
                                            <p:txEl>
                                              <p:pRg st="2" end="2"/>
                                            </p:txEl>
                                          </p:spTgt>
                                        </p:tgtEl>
                                        <p:attrNameLst>
                                          <p:attrName>style.visibility</p:attrName>
                                        </p:attrNameLst>
                                      </p:cBhvr>
                                      <p:to>
                                        <p:strVal val="visible"/>
                                      </p:to>
                                    </p:set>
                                    <p:anim calcmode="lin" valueType="num">
                                      <p:cBhvr additive="base">
                                        <p:cTn id="21" dur="1000" fill="hold"/>
                                        <p:tgtEl>
                                          <p:spTgt spid="38915">
                                            <p:txEl>
                                              <p:pRg st="2" end="2"/>
                                            </p:txEl>
                                          </p:spTgt>
                                        </p:tgtEl>
                                        <p:attrNameLst>
                                          <p:attrName>ppt_x</p:attrName>
                                        </p:attrNameLst>
                                      </p:cBhvr>
                                      <p:tavLst>
                                        <p:tav tm="0">
                                          <p:val>
                                            <p:strVal val="#ppt_x"/>
                                          </p:val>
                                        </p:tav>
                                        <p:tav tm="100000">
                                          <p:val>
                                            <p:strVal val="#ppt_x"/>
                                          </p:val>
                                        </p:tav>
                                      </p:tavLst>
                                    </p:anim>
                                    <p:anim calcmode="lin" valueType="num">
                                      <p:cBhvr additive="base">
                                        <p:cTn id="22" dur="1000" fill="hold"/>
                                        <p:tgtEl>
                                          <p:spTgt spid="38915">
                                            <p:txEl>
                                              <p:pRg st="2" end="2"/>
                                            </p:txEl>
                                          </p:spTgt>
                                        </p:tgtEl>
                                        <p:attrNameLst>
                                          <p:attrName>ppt_y</p:attrName>
                                        </p:attrNameLst>
                                      </p:cBhvr>
                                      <p:tavLst>
                                        <p:tav tm="0">
                                          <p:val>
                                            <p:strVal val="1+#ppt_h/2"/>
                                          </p:val>
                                        </p:tav>
                                        <p:tav tm="100000">
                                          <p:val>
                                            <p:strVal val="#ppt_y"/>
                                          </p:val>
                                        </p:tav>
                                      </p:tavLst>
                                    </p:anim>
                                  </p:childTnLst>
                                </p:cTn>
                              </p:par>
                            </p:childTnLst>
                          </p:cTn>
                        </p:par>
                        <p:par>
                          <p:cTn id="23" fill="hold">
                            <p:stCondLst>
                              <p:cond delay="5000"/>
                            </p:stCondLst>
                            <p:childTnLst>
                              <p:par>
                                <p:cTn id="24" presetID="2" presetClass="entr" presetSubtype="4" fill="hold" grpId="0" nodeType="afterEffect">
                                  <p:stCondLst>
                                    <p:cond delay="0"/>
                                  </p:stCondLst>
                                  <p:childTnLst>
                                    <p:set>
                                      <p:cBhvr>
                                        <p:cTn id="25" dur="1" fill="hold">
                                          <p:stCondLst>
                                            <p:cond delay="0"/>
                                          </p:stCondLst>
                                        </p:cTn>
                                        <p:tgtEl>
                                          <p:spTgt spid="38915">
                                            <p:txEl>
                                              <p:pRg st="3" end="3"/>
                                            </p:txEl>
                                          </p:spTgt>
                                        </p:tgtEl>
                                        <p:attrNameLst>
                                          <p:attrName>style.visibility</p:attrName>
                                        </p:attrNameLst>
                                      </p:cBhvr>
                                      <p:to>
                                        <p:strVal val="visible"/>
                                      </p:to>
                                    </p:set>
                                    <p:anim calcmode="lin" valueType="num">
                                      <p:cBhvr additive="base">
                                        <p:cTn id="26" dur="1000" fill="hold"/>
                                        <p:tgtEl>
                                          <p:spTgt spid="38915">
                                            <p:txEl>
                                              <p:pRg st="3" end="3"/>
                                            </p:txEl>
                                          </p:spTgt>
                                        </p:tgtEl>
                                        <p:attrNameLst>
                                          <p:attrName>ppt_x</p:attrName>
                                        </p:attrNameLst>
                                      </p:cBhvr>
                                      <p:tavLst>
                                        <p:tav tm="0">
                                          <p:val>
                                            <p:strVal val="#ppt_x"/>
                                          </p:val>
                                        </p:tav>
                                        <p:tav tm="100000">
                                          <p:val>
                                            <p:strVal val="#ppt_x"/>
                                          </p:val>
                                        </p:tav>
                                      </p:tavLst>
                                    </p:anim>
                                    <p:anim calcmode="lin" valueType="num">
                                      <p:cBhvr additive="base">
                                        <p:cTn id="27" dur="1000" fill="hold"/>
                                        <p:tgtEl>
                                          <p:spTgt spid="38915">
                                            <p:txEl>
                                              <p:pRg st="3" end="3"/>
                                            </p:txEl>
                                          </p:spTgt>
                                        </p:tgtEl>
                                        <p:attrNameLst>
                                          <p:attrName>ppt_y</p:attrName>
                                        </p:attrNameLst>
                                      </p:cBhvr>
                                      <p:tavLst>
                                        <p:tav tm="0">
                                          <p:val>
                                            <p:strVal val="1+#ppt_h/2"/>
                                          </p:val>
                                        </p:tav>
                                        <p:tav tm="100000">
                                          <p:val>
                                            <p:strVal val="#ppt_y"/>
                                          </p:val>
                                        </p:tav>
                                      </p:tavLst>
                                    </p:anim>
                                  </p:childTnLst>
                                </p:cTn>
                              </p:par>
                            </p:childTnLst>
                          </p:cTn>
                        </p:par>
                        <p:par>
                          <p:cTn id="28" fill="hold">
                            <p:stCondLst>
                              <p:cond delay="6000"/>
                            </p:stCondLst>
                            <p:childTnLst>
                              <p:par>
                                <p:cTn id="29" presetID="2" presetClass="entr" presetSubtype="4" fill="hold" grpId="0" nodeType="afterEffect">
                                  <p:stCondLst>
                                    <p:cond delay="0"/>
                                  </p:stCondLst>
                                  <p:childTnLst>
                                    <p:set>
                                      <p:cBhvr>
                                        <p:cTn id="30" dur="1" fill="hold">
                                          <p:stCondLst>
                                            <p:cond delay="0"/>
                                          </p:stCondLst>
                                        </p:cTn>
                                        <p:tgtEl>
                                          <p:spTgt spid="38915">
                                            <p:txEl>
                                              <p:pRg st="5" end="5"/>
                                            </p:txEl>
                                          </p:spTgt>
                                        </p:tgtEl>
                                        <p:attrNameLst>
                                          <p:attrName>style.visibility</p:attrName>
                                        </p:attrNameLst>
                                      </p:cBhvr>
                                      <p:to>
                                        <p:strVal val="visible"/>
                                      </p:to>
                                    </p:set>
                                    <p:anim calcmode="lin" valueType="num">
                                      <p:cBhvr additive="base">
                                        <p:cTn id="31" dur="1000" fill="hold"/>
                                        <p:tgtEl>
                                          <p:spTgt spid="38915">
                                            <p:txEl>
                                              <p:pRg st="5" end="5"/>
                                            </p:txEl>
                                          </p:spTgt>
                                        </p:tgtEl>
                                        <p:attrNameLst>
                                          <p:attrName>ppt_x</p:attrName>
                                        </p:attrNameLst>
                                      </p:cBhvr>
                                      <p:tavLst>
                                        <p:tav tm="0">
                                          <p:val>
                                            <p:strVal val="#ppt_x"/>
                                          </p:val>
                                        </p:tav>
                                        <p:tav tm="100000">
                                          <p:val>
                                            <p:strVal val="#ppt_x"/>
                                          </p:val>
                                        </p:tav>
                                      </p:tavLst>
                                    </p:anim>
                                    <p:anim calcmode="lin" valueType="num">
                                      <p:cBhvr additive="base">
                                        <p:cTn id="32" dur="1000" fill="hold"/>
                                        <p:tgtEl>
                                          <p:spTgt spid="38915">
                                            <p:txEl>
                                              <p:pRg st="5" end="5"/>
                                            </p:txEl>
                                          </p:spTgt>
                                        </p:tgtEl>
                                        <p:attrNameLst>
                                          <p:attrName>ppt_y</p:attrName>
                                        </p:attrNameLst>
                                      </p:cBhvr>
                                      <p:tavLst>
                                        <p:tav tm="0">
                                          <p:val>
                                            <p:strVal val="1+#ppt_h/2"/>
                                          </p:val>
                                        </p:tav>
                                        <p:tav tm="100000">
                                          <p:val>
                                            <p:strVal val="#ppt_y"/>
                                          </p:val>
                                        </p:tav>
                                      </p:tavLst>
                                    </p:anim>
                                  </p:childTnLst>
                                </p:cTn>
                              </p:par>
                            </p:childTnLst>
                          </p:cTn>
                        </p:par>
                        <p:par>
                          <p:cTn id="33" fill="hold">
                            <p:stCondLst>
                              <p:cond delay="7000"/>
                            </p:stCondLst>
                            <p:childTnLst>
                              <p:par>
                                <p:cTn id="34" presetID="2" presetClass="entr" presetSubtype="4" fill="hold" grpId="0" nodeType="afterEffect">
                                  <p:stCondLst>
                                    <p:cond delay="0"/>
                                  </p:stCondLst>
                                  <p:childTnLst>
                                    <p:set>
                                      <p:cBhvr>
                                        <p:cTn id="35" dur="1" fill="hold">
                                          <p:stCondLst>
                                            <p:cond delay="0"/>
                                          </p:stCondLst>
                                        </p:cTn>
                                        <p:tgtEl>
                                          <p:spTgt spid="38916"/>
                                        </p:tgtEl>
                                        <p:attrNameLst>
                                          <p:attrName>style.visibility</p:attrName>
                                        </p:attrNameLst>
                                      </p:cBhvr>
                                      <p:to>
                                        <p:strVal val="visible"/>
                                      </p:to>
                                    </p:set>
                                    <p:anim calcmode="lin" valueType="num">
                                      <p:cBhvr additive="base">
                                        <p:cTn id="36" dur="1000" fill="hold"/>
                                        <p:tgtEl>
                                          <p:spTgt spid="38916"/>
                                        </p:tgtEl>
                                        <p:attrNameLst>
                                          <p:attrName>ppt_x</p:attrName>
                                        </p:attrNameLst>
                                      </p:cBhvr>
                                      <p:tavLst>
                                        <p:tav tm="0">
                                          <p:val>
                                            <p:strVal val="#ppt_x"/>
                                          </p:val>
                                        </p:tav>
                                        <p:tav tm="100000">
                                          <p:val>
                                            <p:strVal val="#ppt_x"/>
                                          </p:val>
                                        </p:tav>
                                      </p:tavLst>
                                    </p:anim>
                                    <p:anim calcmode="lin" valueType="num">
                                      <p:cBhvr additive="base">
                                        <p:cTn id="37" dur="1000" fill="hold"/>
                                        <p:tgtEl>
                                          <p:spTgt spid="389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4" grpId="0"/>
      <p:bldP spid="38915" grpId="0" build="p"/>
      <p:bldP spid="38916"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idx="4294967295"/>
          </p:nvPr>
        </p:nvSpPr>
        <p:spPr>
          <a:xfrm>
            <a:off x="455613" y="1190625"/>
            <a:ext cx="8229600" cy="642938"/>
          </a:xfrm>
        </p:spPr>
        <p:txBody>
          <a:bodyPr/>
          <a:lstStyle/>
          <a:p>
            <a:r>
              <a:rPr lang="sr-Cyrl-CS" b="1" smtClean="0">
                <a:solidFill>
                  <a:srgbClr val="FF3300"/>
                </a:solidFill>
              </a:rPr>
              <a:t>Дг – биохемијске промене</a:t>
            </a:r>
          </a:p>
        </p:txBody>
      </p:sp>
      <p:sp>
        <p:nvSpPr>
          <p:cNvPr id="39939" name="Text Box 3"/>
          <p:cNvSpPr txBox="1">
            <a:spLocks noChangeArrowheads="1"/>
          </p:cNvSpPr>
          <p:nvPr/>
        </p:nvSpPr>
        <p:spPr bwMode="auto">
          <a:xfrm>
            <a:off x="395288" y="1628775"/>
            <a:ext cx="8208962" cy="3630613"/>
          </a:xfrm>
          <a:prstGeom prst="rect">
            <a:avLst/>
          </a:prstGeom>
          <a:noFill/>
          <a:ln w="9525">
            <a:noFill/>
            <a:miter lim="800000"/>
            <a:headEnd/>
            <a:tailEnd/>
          </a:ln>
        </p:spPr>
        <p:txBody>
          <a:bodyPr>
            <a:spAutoFit/>
          </a:bodyPr>
          <a:lstStyle/>
          <a:p>
            <a:pPr eaLnBrk="0" hangingPunct="0"/>
            <a:endParaRPr lang="sr-Latn-CS" sz="1800">
              <a:latin typeface="Comic Sans MS" pitchFamily="66" charset="0"/>
            </a:endParaRPr>
          </a:p>
          <a:p>
            <a:pPr eaLnBrk="0" hangingPunct="0"/>
            <a:endParaRPr lang="sr-Latn-CS" sz="1800">
              <a:latin typeface="Comic Sans MS" pitchFamily="66" charset="0"/>
            </a:endParaRPr>
          </a:p>
          <a:p>
            <a:pPr eaLnBrk="0" hangingPunct="0">
              <a:buFontTx/>
              <a:buChar char="-"/>
            </a:pPr>
            <a:r>
              <a:rPr lang="sr-Latn-CS" sz="2800">
                <a:latin typeface="Comic Sans MS" pitchFamily="66" charset="0"/>
              </a:rPr>
              <a:t> </a:t>
            </a:r>
            <a:r>
              <a:rPr lang="sr-Cyrl-CS" sz="2800">
                <a:latin typeface="Comic Sans MS" pitchFamily="66" charset="0"/>
              </a:rPr>
              <a:t>снижењe</a:t>
            </a:r>
            <a:r>
              <a:rPr lang="sr-Latn-CS" sz="2800">
                <a:latin typeface="Comic Sans MS" pitchFamily="66" charset="0"/>
              </a:rPr>
              <a:t> Fe </a:t>
            </a:r>
            <a:r>
              <a:rPr lang="sr-Cyrl-CS" sz="2800">
                <a:latin typeface="Comic Sans MS" pitchFamily="66" charset="0"/>
              </a:rPr>
              <a:t>у серuмu</a:t>
            </a:r>
          </a:p>
          <a:p>
            <a:pPr eaLnBrk="0" hangingPunct="0">
              <a:buFontTx/>
              <a:buChar char="-"/>
            </a:pPr>
            <a:r>
              <a:rPr lang="sr-Cyrl-CS" sz="2800">
                <a:latin typeface="Comic Sans MS" pitchFamily="66" charset="0"/>
              </a:rPr>
              <a:t> снижeњe феритина у сeруму</a:t>
            </a:r>
          </a:p>
          <a:p>
            <a:pPr eaLnBrk="0" hangingPunct="0">
              <a:buFontTx/>
              <a:buChar char="-"/>
            </a:pPr>
            <a:r>
              <a:rPr lang="sr-Cyrl-CS" sz="2800">
                <a:latin typeface="Comic Sans MS" pitchFamily="66" charset="0"/>
              </a:rPr>
              <a:t> порaст ТИБЦ</a:t>
            </a:r>
          </a:p>
          <a:p>
            <a:pPr eaLnBrk="0" hangingPunct="0">
              <a:buFontTx/>
              <a:buChar char="-"/>
            </a:pPr>
            <a:r>
              <a:rPr lang="sr-Cyrl-CS" sz="2800">
                <a:latin typeface="Comic Sans MS" pitchFamily="66" charset="0"/>
              </a:rPr>
              <a:t> пoрасt УИБЦ</a:t>
            </a:r>
          </a:p>
          <a:p>
            <a:pPr eaLnBrk="0" hangingPunct="0">
              <a:buFontTx/>
              <a:buChar char="-"/>
            </a:pPr>
            <a:r>
              <a:rPr lang="sr-Cyrl-CS" sz="2800">
                <a:latin typeface="Comic Sans MS" pitchFamily="66" charset="0"/>
              </a:rPr>
              <a:t> тест оралног oптерећeња </a:t>
            </a:r>
            <a:r>
              <a:rPr lang="sr-Latn-CS" sz="2800">
                <a:latin typeface="Comic Sans MS" pitchFamily="66" charset="0"/>
              </a:rPr>
              <a:t>Fe </a:t>
            </a:r>
            <a:r>
              <a:rPr lang="sr-Cyrl-CS" sz="2800">
                <a:latin typeface="Comic Sans MS" pitchFamily="66" charset="0"/>
              </a:rPr>
              <a:t>је прeко 200%</a:t>
            </a:r>
          </a:p>
          <a:p>
            <a:pPr eaLnBrk="0" hangingPunct="0">
              <a:buFontTx/>
              <a:buChar char="-"/>
            </a:pPr>
            <a:r>
              <a:rPr lang="sr-Cyrl-CS" sz="2800">
                <a:latin typeface="Comic Sans MS" pitchFamily="66" charset="0"/>
              </a:rPr>
              <a:t> засићeњe трaнсфeринa гвoжђeм мање oд 16%</a:t>
            </a:r>
          </a:p>
          <a:p>
            <a:pPr eaLnBrk="0" hangingPunct="0">
              <a:buFontTx/>
              <a:buChar char="-"/>
            </a:pPr>
            <a:r>
              <a:rPr lang="sr-Cyrl-CS" sz="2800">
                <a:latin typeface="Comic Sans MS" pitchFamily="66" charset="0"/>
              </a:rPr>
              <a:t> слoбoдни порфирин у Ер пoвишен</a:t>
            </a:r>
            <a:endParaRPr lang="sr-Cyrl-CS" sz="2800">
              <a:solidFill>
                <a:srgbClr val="FF3300"/>
              </a:solidFill>
              <a:latin typeface="Comic Sans MS" pitchFamily="66" charset="0"/>
            </a:endParaRPr>
          </a:p>
        </p:txBody>
      </p:sp>
    </p:spTree>
  </p:cSld>
  <p:clrMapOvr>
    <a:masterClrMapping/>
  </p:clrMapOvr>
  <p:transition advTm="89528"/>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9938"/>
                                        </p:tgtEl>
                                        <p:attrNameLst>
                                          <p:attrName>style.visibility</p:attrName>
                                        </p:attrNameLst>
                                      </p:cBhvr>
                                      <p:to>
                                        <p:strVal val="visible"/>
                                      </p:to>
                                    </p:set>
                                    <p:animEffect transition="in" filter="fade">
                                      <p:cBhvr>
                                        <p:cTn id="7" dur="2000"/>
                                        <p:tgtEl>
                                          <p:spTgt spid="39938"/>
                                        </p:tgtEl>
                                      </p:cBhvr>
                                    </p:animEffect>
                                  </p:childTnLst>
                                </p:cTn>
                              </p:par>
                            </p:childTnLst>
                          </p:cTn>
                        </p:par>
                        <p:par>
                          <p:cTn id="8" fill="hold">
                            <p:stCondLst>
                              <p:cond delay="2000"/>
                            </p:stCondLst>
                            <p:childTnLst>
                              <p:par>
                                <p:cTn id="9" presetID="2" presetClass="entr" presetSubtype="4" fill="hold" grpId="0" nodeType="afterEffect">
                                  <p:stCondLst>
                                    <p:cond delay="0"/>
                                  </p:stCondLst>
                                  <p:childTnLst>
                                    <p:set>
                                      <p:cBhvr>
                                        <p:cTn id="10" dur="1" fill="hold">
                                          <p:stCondLst>
                                            <p:cond delay="0"/>
                                          </p:stCondLst>
                                        </p:cTn>
                                        <p:tgtEl>
                                          <p:spTgt spid="39939"/>
                                        </p:tgtEl>
                                        <p:attrNameLst>
                                          <p:attrName>style.visibility</p:attrName>
                                        </p:attrNameLst>
                                      </p:cBhvr>
                                      <p:to>
                                        <p:strVal val="visible"/>
                                      </p:to>
                                    </p:set>
                                    <p:anim calcmode="lin" valueType="num">
                                      <p:cBhvr additive="base">
                                        <p:cTn id="11" dur="1000" fill="hold"/>
                                        <p:tgtEl>
                                          <p:spTgt spid="39939"/>
                                        </p:tgtEl>
                                        <p:attrNameLst>
                                          <p:attrName>ppt_x</p:attrName>
                                        </p:attrNameLst>
                                      </p:cBhvr>
                                      <p:tavLst>
                                        <p:tav tm="0">
                                          <p:val>
                                            <p:strVal val="#ppt_x"/>
                                          </p:val>
                                        </p:tav>
                                        <p:tav tm="100000">
                                          <p:val>
                                            <p:strVal val="#ppt_x"/>
                                          </p:val>
                                        </p:tav>
                                      </p:tavLst>
                                    </p:anim>
                                    <p:anim calcmode="lin" valueType="num">
                                      <p:cBhvr additive="base">
                                        <p:cTn id="12" dur="1000" fill="hold"/>
                                        <p:tgtEl>
                                          <p:spTgt spid="3993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8" grpId="0"/>
      <p:bldP spid="39939"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idx="4294967295"/>
          </p:nvPr>
        </p:nvSpPr>
        <p:spPr>
          <a:xfrm>
            <a:off x="455613" y="1190625"/>
            <a:ext cx="8229600" cy="642938"/>
          </a:xfrm>
        </p:spPr>
        <p:txBody>
          <a:bodyPr/>
          <a:lstStyle/>
          <a:p>
            <a:r>
              <a:rPr lang="sr-Cyrl-CS" b="1" smtClean="0">
                <a:solidFill>
                  <a:srgbClr val="FF3300"/>
                </a:solidFill>
              </a:rPr>
              <a:t>ДИФ ДГ </a:t>
            </a:r>
            <a:r>
              <a:rPr lang="sr-Latn-CS" b="1" smtClean="0">
                <a:solidFill>
                  <a:srgbClr val="FF3300"/>
                </a:solidFill>
              </a:rPr>
              <a:t>I</a:t>
            </a:r>
            <a:endParaRPr lang="en-US" b="1" smtClean="0">
              <a:solidFill>
                <a:srgbClr val="FF3300"/>
              </a:solidFill>
            </a:endParaRPr>
          </a:p>
        </p:txBody>
      </p:sp>
      <p:sp>
        <p:nvSpPr>
          <p:cNvPr id="40963" name="Text Box 3"/>
          <p:cNvSpPr txBox="1">
            <a:spLocks noChangeArrowheads="1"/>
          </p:cNvSpPr>
          <p:nvPr/>
        </p:nvSpPr>
        <p:spPr bwMode="auto">
          <a:xfrm>
            <a:off x="468313" y="1700213"/>
            <a:ext cx="8208962" cy="3927475"/>
          </a:xfrm>
          <a:prstGeom prst="rect">
            <a:avLst/>
          </a:prstGeom>
          <a:noFill/>
          <a:ln w="9525">
            <a:noFill/>
            <a:miter lim="800000"/>
            <a:headEnd/>
            <a:tailEnd/>
          </a:ln>
        </p:spPr>
        <p:txBody>
          <a:bodyPr>
            <a:spAutoFit/>
          </a:bodyPr>
          <a:lstStyle/>
          <a:p>
            <a:pPr eaLnBrk="0" hangingPunct="0"/>
            <a:endParaRPr lang="sr-Latn-CS" sz="1800">
              <a:latin typeface="Comic Sans MS" pitchFamily="66" charset="0"/>
            </a:endParaRPr>
          </a:p>
          <a:p>
            <a:pPr eaLnBrk="0" hangingPunct="0"/>
            <a:endParaRPr lang="sr-Latn-CS" sz="1800">
              <a:latin typeface="Comic Sans MS" pitchFamily="66" charset="0"/>
            </a:endParaRPr>
          </a:p>
          <a:p>
            <a:pPr eaLnBrk="0" hangingPunct="0"/>
            <a:r>
              <a:rPr lang="sr-Cyrl-CS" sz="2400">
                <a:latin typeface="Comic Sans MS" pitchFamily="66" charset="0"/>
              </a:rPr>
              <a:t>Осим недостаtка гвожђа, само се три стањa разматрају u диферeнцијалној  дијагнози хипохромне, микроцитне анемије: </a:t>
            </a:r>
          </a:p>
          <a:p>
            <a:pPr eaLnBrk="0" hangingPunct="0"/>
            <a:endParaRPr lang="sr-Cyrl-CS" sz="2400">
              <a:latin typeface="Comic Sans MS" pitchFamily="66" charset="0"/>
            </a:endParaRPr>
          </a:p>
          <a:p>
            <a:pPr eaLnBrk="0" hangingPunct="0">
              <a:buFontTx/>
              <a:buChar char="•"/>
            </a:pPr>
            <a:r>
              <a:rPr lang="sr-Cyrl-CS" sz="2400" b="1">
                <a:solidFill>
                  <a:srgbClr val="FF3300"/>
                </a:solidFill>
                <a:latin typeface="Comic Sans MS" pitchFamily="66" charset="0"/>
              </a:rPr>
              <a:t> талaсемије</a:t>
            </a:r>
          </a:p>
          <a:p>
            <a:pPr eaLnBrk="0" hangingPunct="0"/>
            <a:endParaRPr lang="sr-Cyrl-CS" sz="2400">
              <a:latin typeface="Comic Sans MS" pitchFamily="66" charset="0"/>
            </a:endParaRPr>
          </a:p>
          <a:p>
            <a:pPr eaLnBrk="0" hangingPunct="0">
              <a:buFontTx/>
              <a:buChar char="•"/>
            </a:pPr>
            <a:r>
              <a:rPr lang="sr-Cyrl-CS" sz="2400" b="1">
                <a:solidFill>
                  <a:srgbClr val="FF3300"/>
                </a:solidFill>
                <a:latin typeface="Comic Sans MS" pitchFamily="66" charset="0"/>
              </a:rPr>
              <a:t> хроничне запaљенске и незапaљенске болести</a:t>
            </a:r>
          </a:p>
          <a:p>
            <a:pPr eaLnBrk="0" hangingPunct="0"/>
            <a:endParaRPr lang="sr-Cyrl-CS" sz="2400">
              <a:latin typeface="Comic Sans MS" pitchFamily="66" charset="0"/>
            </a:endParaRPr>
          </a:p>
          <a:p>
            <a:pPr eaLnBrk="0" hangingPunct="0">
              <a:buFontTx/>
              <a:buChar char="•"/>
            </a:pPr>
            <a:r>
              <a:rPr lang="sr-Cyrl-CS" sz="2400" b="1">
                <a:solidFill>
                  <a:srgbClr val="FF3300"/>
                </a:solidFill>
                <a:latin typeface="Comic Sans MS" pitchFamily="66" charset="0"/>
              </a:rPr>
              <a:t> сидеробластне анемије</a:t>
            </a:r>
            <a:r>
              <a:rPr lang="sr-Cyrl-CS" sz="2400">
                <a:solidFill>
                  <a:srgbClr val="FF3300"/>
                </a:solidFill>
                <a:latin typeface="Comic Sans MS" pitchFamily="66" charset="0"/>
              </a:rPr>
              <a:t>.</a:t>
            </a:r>
          </a:p>
        </p:txBody>
      </p:sp>
    </p:spTree>
  </p:cSld>
  <p:clrMapOvr>
    <a:masterClrMapping/>
  </p:clrMapOvr>
  <p:transition advTm="16527"/>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0962"/>
                                        </p:tgtEl>
                                        <p:attrNameLst>
                                          <p:attrName>style.visibility</p:attrName>
                                        </p:attrNameLst>
                                      </p:cBhvr>
                                      <p:to>
                                        <p:strVal val="visible"/>
                                      </p:to>
                                    </p:set>
                                    <p:animEffect transition="in" filter="fade">
                                      <p:cBhvr>
                                        <p:cTn id="7" dur="2000"/>
                                        <p:tgtEl>
                                          <p:spTgt spid="40962"/>
                                        </p:tgtEl>
                                      </p:cBhvr>
                                    </p:animEffect>
                                  </p:childTnLst>
                                </p:cTn>
                              </p:par>
                            </p:childTnLst>
                          </p:cTn>
                        </p:par>
                        <p:par>
                          <p:cTn id="8" fill="hold">
                            <p:stCondLst>
                              <p:cond delay="2000"/>
                            </p:stCondLst>
                            <p:childTnLst>
                              <p:par>
                                <p:cTn id="9" presetID="2" presetClass="entr" presetSubtype="4" fill="hold" grpId="0" nodeType="afterEffect">
                                  <p:stCondLst>
                                    <p:cond delay="0"/>
                                  </p:stCondLst>
                                  <p:childTnLst>
                                    <p:set>
                                      <p:cBhvr>
                                        <p:cTn id="10" dur="1" fill="hold">
                                          <p:stCondLst>
                                            <p:cond delay="0"/>
                                          </p:stCondLst>
                                        </p:cTn>
                                        <p:tgtEl>
                                          <p:spTgt spid="40963"/>
                                        </p:tgtEl>
                                        <p:attrNameLst>
                                          <p:attrName>style.visibility</p:attrName>
                                        </p:attrNameLst>
                                      </p:cBhvr>
                                      <p:to>
                                        <p:strVal val="visible"/>
                                      </p:to>
                                    </p:set>
                                    <p:anim calcmode="lin" valueType="num">
                                      <p:cBhvr additive="base">
                                        <p:cTn id="11" dur="1000" fill="hold"/>
                                        <p:tgtEl>
                                          <p:spTgt spid="40963"/>
                                        </p:tgtEl>
                                        <p:attrNameLst>
                                          <p:attrName>ppt_x</p:attrName>
                                        </p:attrNameLst>
                                      </p:cBhvr>
                                      <p:tavLst>
                                        <p:tav tm="0">
                                          <p:val>
                                            <p:strVal val="#ppt_x"/>
                                          </p:val>
                                        </p:tav>
                                        <p:tav tm="100000">
                                          <p:val>
                                            <p:strVal val="#ppt_x"/>
                                          </p:val>
                                        </p:tav>
                                      </p:tavLst>
                                    </p:anim>
                                    <p:anim calcmode="lin" valueType="num">
                                      <p:cBhvr additive="base">
                                        <p:cTn id="12" dur="1000" fill="hold"/>
                                        <p:tgtEl>
                                          <p:spTgt spid="4096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2" grpId="0"/>
      <p:bldP spid="40963"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ext Box 2"/>
          <p:cNvSpPr txBox="1">
            <a:spLocks noChangeArrowheads="1"/>
          </p:cNvSpPr>
          <p:nvPr/>
        </p:nvSpPr>
        <p:spPr bwMode="auto">
          <a:xfrm>
            <a:off x="1187450" y="1268413"/>
            <a:ext cx="6962775" cy="641350"/>
          </a:xfrm>
          <a:prstGeom prst="rect">
            <a:avLst/>
          </a:prstGeom>
          <a:noFill/>
          <a:ln w="9525">
            <a:noFill/>
            <a:miter lim="800000"/>
            <a:headEnd/>
            <a:tailEnd/>
          </a:ln>
          <a:effectLst>
            <a:outerShdw dist="35921" dir="2700000" algn="ctr" rotWithShape="0">
              <a:srgbClr val="000000"/>
            </a:outerShdw>
          </a:effectLst>
        </p:spPr>
        <p:txBody>
          <a:bodyPr wrap="none">
            <a:spAutoFit/>
          </a:bodyPr>
          <a:lstStyle/>
          <a:p>
            <a:pPr eaLnBrk="0" hangingPunct="0">
              <a:defRPr/>
            </a:pPr>
            <a:r>
              <a:rPr lang="sr-Cyrl-CS" sz="3600">
                <a:solidFill>
                  <a:srgbClr val="FF0000"/>
                </a:solidFill>
                <a:latin typeface="Tahoma" pitchFamily="34" charset="0"/>
              </a:rPr>
              <a:t>ЛЕЧЕЊЕ НЕДОСТАТКА ГВОЖЂА</a:t>
            </a:r>
          </a:p>
        </p:txBody>
      </p:sp>
      <p:sp>
        <p:nvSpPr>
          <p:cNvPr id="41987" name="Rectangle 3"/>
          <p:cNvSpPr>
            <a:spLocks noChangeArrowheads="1"/>
          </p:cNvSpPr>
          <p:nvPr/>
        </p:nvSpPr>
        <p:spPr bwMode="auto">
          <a:xfrm flipV="1">
            <a:off x="827088" y="2133600"/>
            <a:ext cx="7345362" cy="73025"/>
          </a:xfrm>
          <a:prstGeom prst="rect">
            <a:avLst/>
          </a:prstGeom>
          <a:gradFill rotWithShape="1">
            <a:gsLst>
              <a:gs pos="0">
                <a:schemeClr val="accent2"/>
              </a:gs>
              <a:gs pos="100000">
                <a:schemeClr val="accent2">
                  <a:gamma/>
                  <a:shade val="46275"/>
                  <a:invGamma/>
                </a:schemeClr>
              </a:gs>
            </a:gsLst>
            <a:lin ang="0" scaled="1"/>
          </a:gradFill>
          <a:ln w="9525">
            <a:noFill/>
            <a:miter lim="800000"/>
            <a:headEnd/>
            <a:tailEnd/>
          </a:ln>
          <a:effectLst/>
        </p:spPr>
        <p:txBody>
          <a:bodyPr wrap="none" anchor="ctr"/>
          <a:lstStyle/>
          <a:p>
            <a:pPr>
              <a:defRPr/>
            </a:pPr>
            <a:endParaRPr lang="en-US" sz="1800">
              <a:latin typeface="Arial" charset="0"/>
            </a:endParaRPr>
          </a:p>
        </p:txBody>
      </p:sp>
      <p:sp>
        <p:nvSpPr>
          <p:cNvPr id="41988" name="Rectangle 4"/>
          <p:cNvSpPr>
            <a:spLocks noGrp="1" noChangeArrowheads="1"/>
          </p:cNvSpPr>
          <p:nvPr>
            <p:ph type="body" idx="4294967295"/>
          </p:nvPr>
        </p:nvSpPr>
        <p:spPr>
          <a:xfrm>
            <a:off x="827088" y="2482850"/>
            <a:ext cx="7199312" cy="3579813"/>
          </a:xfrm>
          <a:effectLst>
            <a:outerShdw dist="35921" dir="2700000" algn="ctr" rotWithShape="0">
              <a:srgbClr val="000000"/>
            </a:outerShdw>
          </a:effectLst>
        </p:spPr>
        <p:txBody>
          <a:bodyPr/>
          <a:lstStyle/>
          <a:p>
            <a:pPr marL="609600" indent="-609600">
              <a:lnSpc>
                <a:spcPct val="130000"/>
              </a:lnSpc>
              <a:buFont typeface="Wingdings" pitchFamily="2" charset="2"/>
              <a:buAutoNum type="arabicPeriod"/>
              <a:defRPr/>
            </a:pPr>
            <a:r>
              <a:rPr lang="hr-HR" smtClean="0"/>
              <a:t>Идентификација и лечење узрока који је довео до ане</a:t>
            </a:r>
            <a:r>
              <a:rPr lang="en-US" smtClean="0"/>
              <a:t>м</a:t>
            </a:r>
            <a:r>
              <a:rPr lang="hr-HR" smtClean="0"/>
              <a:t>ије</a:t>
            </a:r>
          </a:p>
          <a:p>
            <a:pPr marL="609600" indent="-609600">
              <a:lnSpc>
                <a:spcPct val="90000"/>
              </a:lnSpc>
              <a:buFont typeface="Wingdings" pitchFamily="2" charset="2"/>
              <a:buAutoNum type="arabicPeriod"/>
              <a:defRPr/>
            </a:pPr>
            <a:endParaRPr lang="hr-HR" smtClean="0"/>
          </a:p>
          <a:p>
            <a:pPr marL="609600" indent="-609600">
              <a:lnSpc>
                <a:spcPct val="130000"/>
              </a:lnSpc>
              <a:buFont typeface="Wingdings" pitchFamily="2" charset="2"/>
              <a:buAutoNum type="arabicPeriod"/>
              <a:defRPr/>
            </a:pPr>
            <a:r>
              <a:rPr lang="hr-HR" smtClean="0"/>
              <a:t>Корекција дефицита применом неорганског гвожђа у терапији</a:t>
            </a:r>
            <a:endParaRPr lang="en-GB" smtClean="0"/>
          </a:p>
        </p:txBody>
      </p:sp>
    </p:spTree>
  </p:cSld>
  <p:clrMapOvr>
    <a:masterClrMapping/>
  </p:clrMapOvr>
  <p:transition advTm="47826"/>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ChangeArrowheads="1"/>
          </p:cNvSpPr>
          <p:nvPr/>
        </p:nvSpPr>
        <p:spPr bwMode="auto">
          <a:xfrm>
            <a:off x="1908175" y="2636838"/>
            <a:ext cx="5256213" cy="1296987"/>
          </a:xfrm>
          <a:prstGeom prst="rect">
            <a:avLst/>
          </a:prstGeom>
          <a:solidFill>
            <a:schemeClr val="bg2"/>
          </a:solidFill>
          <a:ln w="9525">
            <a:solidFill>
              <a:srgbClr val="000000"/>
            </a:solidFill>
            <a:miter lim="800000"/>
            <a:headEnd/>
            <a:tailEnd/>
          </a:ln>
        </p:spPr>
        <p:txBody>
          <a:bodyPr wrap="none" anchor="ctr"/>
          <a:lstStyle/>
          <a:p>
            <a:endParaRPr lang="en-US" sz="1800"/>
          </a:p>
        </p:txBody>
      </p:sp>
      <p:sp>
        <p:nvSpPr>
          <p:cNvPr id="43011" name="Text Box 3"/>
          <p:cNvSpPr txBox="1">
            <a:spLocks noChangeArrowheads="1"/>
          </p:cNvSpPr>
          <p:nvPr/>
        </p:nvSpPr>
        <p:spPr bwMode="auto">
          <a:xfrm>
            <a:off x="2195513" y="1125538"/>
            <a:ext cx="4735512" cy="1066800"/>
          </a:xfrm>
          <a:prstGeom prst="rect">
            <a:avLst/>
          </a:prstGeom>
          <a:noFill/>
          <a:ln w="9525">
            <a:noFill/>
            <a:miter lim="800000"/>
            <a:headEnd/>
            <a:tailEnd/>
          </a:ln>
          <a:effectLst>
            <a:outerShdw dist="35921" dir="2700000" algn="ctr" rotWithShape="0">
              <a:srgbClr val="000000"/>
            </a:outerShdw>
          </a:effectLst>
        </p:spPr>
        <p:txBody>
          <a:bodyPr wrap="none">
            <a:spAutoFit/>
          </a:bodyPr>
          <a:lstStyle/>
          <a:p>
            <a:pPr algn="ctr" eaLnBrk="0" hangingPunct="0">
              <a:defRPr/>
            </a:pPr>
            <a:r>
              <a:rPr lang="sr-Cyrl-CS" sz="3200">
                <a:solidFill>
                  <a:srgbClr val="FF0000"/>
                </a:solidFill>
                <a:latin typeface="Tahoma" pitchFamily="34" charset="0"/>
              </a:rPr>
              <a:t>СТРАТЕГИЈА У ЛЕЧЕЊУ </a:t>
            </a:r>
          </a:p>
          <a:p>
            <a:pPr algn="ctr" eaLnBrk="0" hangingPunct="0">
              <a:defRPr/>
            </a:pPr>
            <a:r>
              <a:rPr lang="sr-Cyrl-CS" sz="3200">
                <a:solidFill>
                  <a:srgbClr val="FF0000"/>
                </a:solidFill>
                <a:latin typeface="Tahoma" pitchFamily="34" charset="0"/>
              </a:rPr>
              <a:t>НЕДОСТАТКА ГВОЖЂА</a:t>
            </a:r>
          </a:p>
        </p:txBody>
      </p:sp>
      <p:sp>
        <p:nvSpPr>
          <p:cNvPr id="43012" name="Rectangle 4"/>
          <p:cNvSpPr>
            <a:spLocks noChangeArrowheads="1"/>
          </p:cNvSpPr>
          <p:nvPr/>
        </p:nvSpPr>
        <p:spPr bwMode="auto">
          <a:xfrm flipV="1">
            <a:off x="900113" y="2133600"/>
            <a:ext cx="7345362" cy="73025"/>
          </a:xfrm>
          <a:prstGeom prst="rect">
            <a:avLst/>
          </a:prstGeom>
          <a:gradFill rotWithShape="1">
            <a:gsLst>
              <a:gs pos="0">
                <a:schemeClr val="accent2"/>
              </a:gs>
              <a:gs pos="100000">
                <a:schemeClr val="accent2">
                  <a:gamma/>
                  <a:shade val="46275"/>
                  <a:invGamma/>
                </a:schemeClr>
              </a:gs>
            </a:gsLst>
            <a:lin ang="0" scaled="1"/>
          </a:gradFill>
          <a:ln w="9525">
            <a:noFill/>
            <a:miter lim="800000"/>
            <a:headEnd/>
            <a:tailEnd/>
          </a:ln>
          <a:effectLst/>
        </p:spPr>
        <p:txBody>
          <a:bodyPr wrap="none" anchor="ctr"/>
          <a:lstStyle/>
          <a:p>
            <a:pPr>
              <a:defRPr/>
            </a:pPr>
            <a:endParaRPr lang="en-US" sz="1800">
              <a:latin typeface="Arial" charset="0"/>
            </a:endParaRPr>
          </a:p>
        </p:txBody>
      </p:sp>
      <p:sp>
        <p:nvSpPr>
          <p:cNvPr id="43013" name="Text Box 5"/>
          <p:cNvSpPr txBox="1">
            <a:spLocks noChangeArrowheads="1"/>
          </p:cNvSpPr>
          <p:nvPr/>
        </p:nvSpPr>
        <p:spPr bwMode="auto">
          <a:xfrm>
            <a:off x="2339975" y="2492375"/>
            <a:ext cx="4224338" cy="1374775"/>
          </a:xfrm>
          <a:prstGeom prst="rect">
            <a:avLst/>
          </a:prstGeom>
          <a:noFill/>
          <a:ln w="9525">
            <a:noFill/>
            <a:miter lim="800000"/>
            <a:headEnd/>
            <a:tailEnd/>
          </a:ln>
          <a:effectLst>
            <a:outerShdw dist="35921" dir="2700000" algn="ctr" rotWithShape="0">
              <a:srgbClr val="000000"/>
            </a:outerShdw>
          </a:effectLst>
        </p:spPr>
        <p:txBody>
          <a:bodyPr wrap="none">
            <a:spAutoFit/>
          </a:bodyPr>
          <a:lstStyle/>
          <a:p>
            <a:pPr eaLnBrk="0" hangingPunct="0">
              <a:lnSpc>
                <a:spcPct val="150000"/>
              </a:lnSpc>
              <a:buClr>
                <a:srgbClr val="FF0000"/>
              </a:buClr>
              <a:buSzPct val="80000"/>
              <a:buFont typeface="Wingdings" pitchFamily="2" charset="2"/>
              <a:buChar char="ü"/>
              <a:defRPr/>
            </a:pPr>
            <a:r>
              <a:rPr lang="hr-HR" sz="2800">
                <a:latin typeface="Tahoma" pitchFamily="34" charset="0"/>
              </a:rPr>
              <a:t> Надокнада недостатка</a:t>
            </a:r>
          </a:p>
          <a:p>
            <a:pPr eaLnBrk="0" hangingPunct="0">
              <a:lnSpc>
                <a:spcPct val="150000"/>
              </a:lnSpc>
              <a:buClr>
                <a:srgbClr val="FF0000"/>
              </a:buClr>
              <a:buSzPct val="80000"/>
              <a:buFont typeface="Wingdings" pitchFamily="2" charset="2"/>
              <a:buChar char="ü"/>
              <a:defRPr/>
            </a:pPr>
            <a:r>
              <a:rPr lang="hr-HR" sz="2800">
                <a:latin typeface="Tahoma" pitchFamily="34" charset="0"/>
              </a:rPr>
              <a:t> Попуна депоа гвожђа</a:t>
            </a:r>
            <a:endParaRPr lang="en-US" sz="2800">
              <a:latin typeface="Tahoma" pitchFamily="34" charset="0"/>
            </a:endParaRPr>
          </a:p>
        </p:txBody>
      </p:sp>
      <p:sp>
        <p:nvSpPr>
          <p:cNvPr id="43014" name="Text Box 6"/>
          <p:cNvSpPr txBox="1">
            <a:spLocks noChangeArrowheads="1"/>
          </p:cNvSpPr>
          <p:nvPr/>
        </p:nvSpPr>
        <p:spPr bwMode="auto">
          <a:xfrm>
            <a:off x="1331913" y="4076700"/>
            <a:ext cx="6446837" cy="1203325"/>
          </a:xfrm>
          <a:prstGeom prst="rect">
            <a:avLst/>
          </a:prstGeom>
          <a:noFill/>
          <a:ln w="9525">
            <a:noFill/>
            <a:miter lim="800000"/>
            <a:headEnd/>
            <a:tailEnd/>
          </a:ln>
          <a:effectLst>
            <a:outerShdw dist="35921" dir="2700000" algn="ctr" rotWithShape="0">
              <a:srgbClr val="000000"/>
            </a:outerShdw>
          </a:effectLst>
        </p:spPr>
        <p:txBody>
          <a:bodyPr wrap="none">
            <a:spAutoFit/>
          </a:bodyPr>
          <a:lstStyle/>
          <a:p>
            <a:pPr algn="ctr" eaLnBrk="0" hangingPunct="0">
              <a:lnSpc>
                <a:spcPct val="130000"/>
              </a:lnSpc>
              <a:defRPr/>
            </a:pPr>
            <a:r>
              <a:rPr lang="hr-HR" sz="2800" u="sng">
                <a:latin typeface="Tahoma" pitchFamily="34" charset="0"/>
              </a:rPr>
              <a:t>ПРИМЕНА ПРЕПАРАТА ГВОЖЂА</a:t>
            </a:r>
          </a:p>
          <a:p>
            <a:pPr algn="ctr" eaLnBrk="0" hangingPunct="0">
              <a:lnSpc>
                <a:spcPct val="130000"/>
              </a:lnSpc>
              <a:defRPr/>
            </a:pPr>
            <a:r>
              <a:rPr lang="hr-HR" sz="2800">
                <a:latin typeface="Tahoma" pitchFamily="34" charset="0"/>
              </a:rPr>
              <a:t>Једини начин лечења ових болесника</a:t>
            </a:r>
            <a:endParaRPr lang="en-US" sz="2800">
              <a:latin typeface="Tahoma" pitchFamily="34" charset="0"/>
            </a:endParaRPr>
          </a:p>
        </p:txBody>
      </p:sp>
      <p:sp>
        <p:nvSpPr>
          <p:cNvPr id="43015" name="Text Box 7"/>
          <p:cNvSpPr txBox="1">
            <a:spLocks noChangeArrowheads="1"/>
          </p:cNvSpPr>
          <p:nvPr/>
        </p:nvSpPr>
        <p:spPr bwMode="auto">
          <a:xfrm>
            <a:off x="1042988" y="5300663"/>
            <a:ext cx="7004050" cy="1260475"/>
          </a:xfrm>
          <a:prstGeom prst="rect">
            <a:avLst/>
          </a:prstGeom>
          <a:noFill/>
          <a:ln w="9525">
            <a:noFill/>
            <a:miter lim="800000"/>
            <a:headEnd/>
            <a:tailEnd/>
          </a:ln>
          <a:effectLst>
            <a:outerShdw dist="35921" dir="2700000" algn="ctr" rotWithShape="0">
              <a:srgbClr val="000000"/>
            </a:outerShdw>
          </a:effectLst>
        </p:spPr>
        <p:txBody>
          <a:bodyPr wrap="none">
            <a:spAutoFit/>
          </a:bodyPr>
          <a:lstStyle/>
          <a:p>
            <a:pPr algn="ctr" eaLnBrk="0" hangingPunct="0">
              <a:lnSpc>
                <a:spcPct val="160000"/>
              </a:lnSpc>
              <a:defRPr/>
            </a:pPr>
            <a:r>
              <a:rPr lang="hr-HR" sz="2400" u="sng">
                <a:latin typeface="Tahoma" pitchFamily="34" charset="0"/>
              </a:rPr>
              <a:t>НЕОПХОДНО ЛЕЧИТИ УЗРОК ХИПОСИДЕРЕМИЈЕ</a:t>
            </a:r>
          </a:p>
          <a:p>
            <a:pPr algn="ctr" eaLnBrk="0" hangingPunct="0">
              <a:lnSpc>
                <a:spcPct val="160000"/>
              </a:lnSpc>
              <a:defRPr/>
            </a:pPr>
            <a:r>
              <a:rPr lang="hr-HR" sz="2400">
                <a:latin typeface="Tahoma" pitchFamily="34" charset="0"/>
              </a:rPr>
              <a:t>80 – 85% болесника</a:t>
            </a:r>
            <a:endParaRPr lang="en-US" sz="2400">
              <a:latin typeface="Tahoma" pitchFamily="34" charset="0"/>
            </a:endParaRPr>
          </a:p>
        </p:txBody>
      </p:sp>
    </p:spTree>
  </p:cSld>
  <p:clrMapOvr>
    <a:masterClrMapping/>
  </p:clrMapOvr>
  <p:transition advTm="3839"/>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ext Box 2"/>
          <p:cNvSpPr txBox="1">
            <a:spLocks noChangeArrowheads="1"/>
          </p:cNvSpPr>
          <p:nvPr/>
        </p:nvSpPr>
        <p:spPr bwMode="auto">
          <a:xfrm>
            <a:off x="1547813" y="1341438"/>
            <a:ext cx="5835650" cy="641350"/>
          </a:xfrm>
          <a:prstGeom prst="rect">
            <a:avLst/>
          </a:prstGeom>
          <a:noFill/>
          <a:ln w="9525">
            <a:noFill/>
            <a:miter lim="800000"/>
            <a:headEnd/>
            <a:tailEnd/>
          </a:ln>
          <a:effectLst>
            <a:outerShdw dist="35921" dir="2700000" algn="ctr" rotWithShape="0">
              <a:srgbClr val="000000"/>
            </a:outerShdw>
          </a:effectLst>
        </p:spPr>
        <p:txBody>
          <a:bodyPr wrap="none">
            <a:spAutoFit/>
          </a:bodyPr>
          <a:lstStyle/>
          <a:p>
            <a:pPr eaLnBrk="0" hangingPunct="0">
              <a:defRPr/>
            </a:pPr>
            <a:r>
              <a:rPr lang="sr-Cyrl-CS" sz="3600">
                <a:solidFill>
                  <a:srgbClr val="FF0000"/>
                </a:solidFill>
                <a:latin typeface="Tahoma" pitchFamily="34" charset="0"/>
              </a:rPr>
              <a:t>НАЧИН ПРИМЕНЕ ГВОЖЂА</a:t>
            </a:r>
          </a:p>
        </p:txBody>
      </p:sp>
      <p:sp>
        <p:nvSpPr>
          <p:cNvPr id="44035" name="Rectangle 3"/>
          <p:cNvSpPr>
            <a:spLocks noChangeArrowheads="1"/>
          </p:cNvSpPr>
          <p:nvPr/>
        </p:nvSpPr>
        <p:spPr bwMode="auto">
          <a:xfrm flipV="1">
            <a:off x="827088" y="2133600"/>
            <a:ext cx="7345362" cy="73025"/>
          </a:xfrm>
          <a:prstGeom prst="rect">
            <a:avLst/>
          </a:prstGeom>
          <a:gradFill rotWithShape="1">
            <a:gsLst>
              <a:gs pos="0">
                <a:schemeClr val="accent2"/>
              </a:gs>
              <a:gs pos="100000">
                <a:schemeClr val="accent2">
                  <a:gamma/>
                  <a:shade val="46275"/>
                  <a:invGamma/>
                </a:schemeClr>
              </a:gs>
            </a:gsLst>
            <a:lin ang="0" scaled="1"/>
          </a:gradFill>
          <a:ln w="9525">
            <a:noFill/>
            <a:miter lim="800000"/>
            <a:headEnd/>
            <a:tailEnd/>
          </a:ln>
          <a:effectLst/>
        </p:spPr>
        <p:txBody>
          <a:bodyPr wrap="none" anchor="ctr"/>
          <a:lstStyle/>
          <a:p>
            <a:pPr>
              <a:defRPr/>
            </a:pPr>
            <a:endParaRPr lang="en-US" sz="1800">
              <a:latin typeface="Arial" charset="0"/>
            </a:endParaRPr>
          </a:p>
        </p:txBody>
      </p:sp>
      <p:sp>
        <p:nvSpPr>
          <p:cNvPr id="40964" name="Text Box 4"/>
          <p:cNvSpPr txBox="1">
            <a:spLocks noChangeArrowheads="1"/>
          </p:cNvSpPr>
          <p:nvPr/>
        </p:nvSpPr>
        <p:spPr bwMode="auto">
          <a:xfrm>
            <a:off x="1239838" y="5100638"/>
            <a:ext cx="184150" cy="366712"/>
          </a:xfrm>
          <a:prstGeom prst="rect">
            <a:avLst/>
          </a:prstGeom>
          <a:noFill/>
          <a:ln w="9525">
            <a:noFill/>
            <a:miter lim="800000"/>
            <a:headEnd/>
            <a:tailEnd/>
          </a:ln>
        </p:spPr>
        <p:txBody>
          <a:bodyPr wrap="none">
            <a:spAutoFit/>
          </a:bodyPr>
          <a:lstStyle/>
          <a:p>
            <a:pPr eaLnBrk="0" hangingPunct="0"/>
            <a:endParaRPr lang="en-US" sz="1800">
              <a:latin typeface="Tahoma" pitchFamily="34" charset="0"/>
            </a:endParaRPr>
          </a:p>
        </p:txBody>
      </p:sp>
      <p:sp>
        <p:nvSpPr>
          <p:cNvPr id="44037" name="Rectangle 5"/>
          <p:cNvSpPr>
            <a:spLocks noGrp="1" noChangeArrowheads="1"/>
          </p:cNvSpPr>
          <p:nvPr>
            <p:ph type="body" idx="4294967295"/>
          </p:nvPr>
        </p:nvSpPr>
        <p:spPr>
          <a:xfrm>
            <a:off x="1763713" y="2205038"/>
            <a:ext cx="5832475" cy="4462462"/>
          </a:xfrm>
          <a:effectLst>
            <a:outerShdw dist="35921" dir="2700000" algn="ctr" rotWithShape="0">
              <a:srgbClr val="000000"/>
            </a:outerShdw>
          </a:effectLst>
        </p:spPr>
        <p:txBody>
          <a:bodyPr/>
          <a:lstStyle/>
          <a:p>
            <a:pPr>
              <a:lnSpc>
                <a:spcPct val="150000"/>
              </a:lnSpc>
              <a:buClr>
                <a:srgbClr val="FFFF00"/>
              </a:buClr>
              <a:buSzPct val="85000"/>
              <a:defRPr/>
            </a:pPr>
            <a:r>
              <a:rPr lang="hr-HR" sz="2800" u="sng" smtClean="0"/>
              <a:t>ОРАЛНО</a:t>
            </a:r>
          </a:p>
          <a:p>
            <a:pPr>
              <a:lnSpc>
                <a:spcPct val="150000"/>
              </a:lnSpc>
              <a:buClr>
                <a:srgbClr val="FFFF00"/>
              </a:buClr>
              <a:buSzPct val="85000"/>
              <a:buFontTx/>
              <a:buNone/>
              <a:defRPr/>
            </a:pPr>
            <a:r>
              <a:rPr lang="hr-HR" sz="2800" smtClean="0"/>
              <a:t>	Најадекватније</a:t>
            </a:r>
          </a:p>
          <a:p>
            <a:pPr>
              <a:lnSpc>
                <a:spcPct val="150000"/>
              </a:lnSpc>
              <a:buClr>
                <a:srgbClr val="FFFF00"/>
              </a:buClr>
              <a:buSzPct val="85000"/>
              <a:buFontTx/>
              <a:buNone/>
              <a:defRPr/>
            </a:pPr>
            <a:r>
              <a:rPr lang="hr-HR" sz="2800" smtClean="0"/>
              <a:t>	Најсигурније</a:t>
            </a:r>
          </a:p>
          <a:p>
            <a:pPr>
              <a:lnSpc>
                <a:spcPct val="150000"/>
              </a:lnSpc>
              <a:buClr>
                <a:srgbClr val="FFFF00"/>
              </a:buClr>
              <a:buSzPct val="85000"/>
              <a:buFontTx/>
              <a:buNone/>
              <a:defRPr/>
            </a:pPr>
            <a:r>
              <a:rPr lang="hr-HR" sz="2800" smtClean="0"/>
              <a:t>	Најјефтиније</a:t>
            </a:r>
          </a:p>
          <a:p>
            <a:pPr>
              <a:lnSpc>
                <a:spcPct val="150000"/>
              </a:lnSpc>
              <a:buClr>
                <a:srgbClr val="FFFF00"/>
              </a:buClr>
              <a:buSzPct val="85000"/>
              <a:defRPr/>
            </a:pPr>
            <a:r>
              <a:rPr lang="hr-HR" sz="2800" u="sng" smtClean="0"/>
              <a:t>ПАРЕНТЕРАЛНО (и.м. или и.в.)</a:t>
            </a:r>
          </a:p>
          <a:p>
            <a:pPr>
              <a:lnSpc>
                <a:spcPct val="150000"/>
              </a:lnSpc>
              <a:buClr>
                <a:srgbClr val="FFFF00"/>
              </a:buClr>
              <a:buSzPct val="85000"/>
              <a:buFontTx/>
              <a:buNone/>
              <a:defRPr/>
            </a:pPr>
            <a:r>
              <a:rPr lang="hr-HR" sz="2800" smtClean="0"/>
              <a:t>	Индикације изузетно ретке</a:t>
            </a:r>
          </a:p>
          <a:p>
            <a:pPr lvl="2">
              <a:lnSpc>
                <a:spcPct val="150000"/>
              </a:lnSpc>
              <a:buClr>
                <a:srgbClr val="FFFF00"/>
              </a:buClr>
              <a:buSzPct val="85000"/>
              <a:defRPr/>
            </a:pPr>
            <a:endParaRPr lang="hr-HR" sz="2200" smtClean="0"/>
          </a:p>
          <a:p>
            <a:pPr lvl="2">
              <a:lnSpc>
                <a:spcPct val="150000"/>
              </a:lnSpc>
              <a:buClr>
                <a:srgbClr val="FFFF00"/>
              </a:buClr>
              <a:buSzPct val="85000"/>
              <a:defRPr/>
            </a:pPr>
            <a:endParaRPr lang="en-GB" smtClean="0"/>
          </a:p>
        </p:txBody>
      </p:sp>
    </p:spTree>
  </p:cSld>
  <p:clrMapOvr>
    <a:masterClrMapping/>
  </p:clrMapOvr>
  <p:transition advTm="30861"/>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ChangeArrowheads="1"/>
          </p:cNvSpPr>
          <p:nvPr/>
        </p:nvSpPr>
        <p:spPr bwMode="auto">
          <a:xfrm flipV="1">
            <a:off x="827088" y="2349500"/>
            <a:ext cx="7345362" cy="73025"/>
          </a:xfrm>
          <a:prstGeom prst="rect">
            <a:avLst/>
          </a:prstGeom>
          <a:gradFill rotWithShape="1">
            <a:gsLst>
              <a:gs pos="0">
                <a:schemeClr val="accent2"/>
              </a:gs>
              <a:gs pos="100000">
                <a:schemeClr val="accent2">
                  <a:gamma/>
                  <a:shade val="46275"/>
                  <a:invGamma/>
                </a:schemeClr>
              </a:gs>
            </a:gsLst>
            <a:lin ang="0" scaled="1"/>
          </a:gradFill>
          <a:ln w="9525">
            <a:noFill/>
            <a:miter lim="800000"/>
            <a:headEnd/>
            <a:tailEnd/>
          </a:ln>
          <a:effectLst/>
        </p:spPr>
        <p:txBody>
          <a:bodyPr wrap="none" anchor="ctr"/>
          <a:lstStyle/>
          <a:p>
            <a:pPr>
              <a:defRPr/>
            </a:pPr>
            <a:endParaRPr lang="en-US" sz="1800">
              <a:latin typeface="Arial" charset="0"/>
            </a:endParaRPr>
          </a:p>
        </p:txBody>
      </p:sp>
      <p:sp>
        <p:nvSpPr>
          <p:cNvPr id="45059" name="Text Box 3"/>
          <p:cNvSpPr txBox="1">
            <a:spLocks noChangeArrowheads="1"/>
          </p:cNvSpPr>
          <p:nvPr/>
        </p:nvSpPr>
        <p:spPr bwMode="auto">
          <a:xfrm>
            <a:off x="1042988" y="1412875"/>
            <a:ext cx="7199312" cy="641350"/>
          </a:xfrm>
          <a:prstGeom prst="rect">
            <a:avLst/>
          </a:prstGeom>
          <a:noFill/>
          <a:ln w="9525">
            <a:noFill/>
            <a:miter lim="800000"/>
            <a:headEnd/>
            <a:tailEnd/>
          </a:ln>
          <a:effectLst>
            <a:outerShdw dist="35921" dir="2700000" algn="ctr" rotWithShape="0">
              <a:srgbClr val="000000"/>
            </a:outerShdw>
          </a:effectLst>
        </p:spPr>
        <p:txBody>
          <a:bodyPr wrap="none">
            <a:spAutoFit/>
          </a:bodyPr>
          <a:lstStyle/>
          <a:p>
            <a:pPr eaLnBrk="0" hangingPunct="0">
              <a:defRPr/>
            </a:pPr>
            <a:r>
              <a:rPr lang="sr-Cyrl-CS" sz="3600">
                <a:solidFill>
                  <a:srgbClr val="FF0000"/>
                </a:solidFill>
                <a:latin typeface="Tahoma" pitchFamily="34" charset="0"/>
              </a:rPr>
              <a:t>ЛЕЧЕЊЕ ХИПОХРОМНЕ АНЕМИЈЕ</a:t>
            </a:r>
          </a:p>
        </p:txBody>
      </p:sp>
      <p:sp>
        <p:nvSpPr>
          <p:cNvPr id="45062" name="Rectangle 6"/>
          <p:cNvSpPr>
            <a:spLocks noChangeArrowheads="1"/>
          </p:cNvSpPr>
          <p:nvPr/>
        </p:nvSpPr>
        <p:spPr bwMode="auto">
          <a:xfrm>
            <a:off x="179388" y="2565400"/>
            <a:ext cx="4176712" cy="2940050"/>
          </a:xfrm>
          <a:prstGeom prst="rect">
            <a:avLst/>
          </a:prstGeom>
          <a:noFill/>
          <a:ln w="9525">
            <a:noFill/>
            <a:miter lim="800000"/>
            <a:headEnd/>
            <a:tailEnd/>
          </a:ln>
          <a:effectLst>
            <a:outerShdw dist="35921" dir="2700000" algn="ctr" rotWithShape="0">
              <a:srgbClr val="000000"/>
            </a:outerShdw>
          </a:effectLst>
        </p:spPr>
        <p:txBody>
          <a:bodyPr>
            <a:spAutoFit/>
          </a:bodyPr>
          <a:lstStyle/>
          <a:p>
            <a:pPr eaLnBrk="0" hangingPunct="0">
              <a:lnSpc>
                <a:spcPct val="130000"/>
              </a:lnSpc>
              <a:defRPr/>
            </a:pPr>
            <a:r>
              <a:rPr lang="hr-HR" sz="2400" u="sng">
                <a:solidFill>
                  <a:srgbClr val="FFFF99"/>
                </a:solidFill>
                <a:latin typeface="Tahoma" pitchFamily="34" charset="0"/>
              </a:rPr>
              <a:t>Орални препарати гвожђа</a:t>
            </a:r>
          </a:p>
          <a:p>
            <a:pPr eaLnBrk="0" hangingPunct="0">
              <a:lnSpc>
                <a:spcPct val="130000"/>
              </a:lnSpc>
              <a:defRPr/>
            </a:pPr>
            <a:r>
              <a:rPr lang="hr-HR" sz="2400">
                <a:latin typeface="Tahoma" pitchFamily="34" charset="0"/>
              </a:rPr>
              <a:t>Фери-хидроксид </a:t>
            </a:r>
            <a:endParaRPr lang="en-US" sz="2400">
              <a:latin typeface="Tahoma" pitchFamily="34" charset="0"/>
            </a:endParaRPr>
          </a:p>
          <a:p>
            <a:pPr eaLnBrk="0" hangingPunct="0">
              <a:lnSpc>
                <a:spcPct val="130000"/>
              </a:lnSpc>
              <a:defRPr/>
            </a:pPr>
            <a:r>
              <a:rPr lang="en-US" sz="2400">
                <a:latin typeface="Tahoma" pitchFamily="34" charset="0"/>
              </a:rPr>
              <a:t>феро-фумарат</a:t>
            </a:r>
            <a:endParaRPr lang="hr-HR" sz="2400">
              <a:latin typeface="Tahoma" pitchFamily="34" charset="0"/>
            </a:endParaRPr>
          </a:p>
          <a:p>
            <a:pPr eaLnBrk="0" hangingPunct="0">
              <a:lnSpc>
                <a:spcPct val="130000"/>
              </a:lnSpc>
              <a:defRPr/>
            </a:pPr>
            <a:r>
              <a:rPr lang="hr-HR" sz="2400">
                <a:latin typeface="Tahoma" pitchFamily="34" charset="0"/>
              </a:rPr>
              <a:t>Феро-глуцонат	</a:t>
            </a:r>
          </a:p>
          <a:p>
            <a:pPr eaLnBrk="0" hangingPunct="0">
              <a:lnSpc>
                <a:spcPct val="130000"/>
              </a:lnSpc>
              <a:defRPr/>
            </a:pPr>
            <a:r>
              <a:rPr lang="hr-HR" sz="2400">
                <a:latin typeface="Tahoma" pitchFamily="34" charset="0"/>
              </a:rPr>
              <a:t>Феро-сулфат</a:t>
            </a:r>
          </a:p>
          <a:p>
            <a:pPr eaLnBrk="0" hangingPunct="0">
              <a:lnSpc>
                <a:spcPct val="130000"/>
              </a:lnSpc>
              <a:defRPr/>
            </a:pPr>
            <a:r>
              <a:rPr lang="hr-HR" sz="2400">
                <a:latin typeface="Tahoma" pitchFamily="34" charset="0"/>
              </a:rPr>
              <a:t>	</a:t>
            </a:r>
          </a:p>
        </p:txBody>
      </p:sp>
      <p:sp>
        <p:nvSpPr>
          <p:cNvPr id="45063" name="Rectangle 7"/>
          <p:cNvSpPr>
            <a:spLocks noChangeArrowheads="1"/>
          </p:cNvSpPr>
          <p:nvPr/>
        </p:nvSpPr>
        <p:spPr bwMode="auto">
          <a:xfrm>
            <a:off x="2987675" y="3284538"/>
            <a:ext cx="7054850" cy="3414712"/>
          </a:xfrm>
          <a:prstGeom prst="rect">
            <a:avLst/>
          </a:prstGeom>
          <a:noFill/>
          <a:ln w="9525">
            <a:noFill/>
            <a:miter lim="800000"/>
            <a:headEnd/>
            <a:tailEnd/>
          </a:ln>
          <a:effectLst>
            <a:outerShdw dist="35921" dir="2700000" algn="ctr" rotWithShape="0">
              <a:srgbClr val="000000"/>
            </a:outerShdw>
          </a:effectLst>
        </p:spPr>
        <p:txBody>
          <a:bodyPr>
            <a:spAutoFit/>
          </a:bodyPr>
          <a:lstStyle/>
          <a:p>
            <a:pPr eaLnBrk="0" hangingPunct="0">
              <a:lnSpc>
                <a:spcPct val="130000"/>
              </a:lnSpc>
              <a:defRPr/>
            </a:pPr>
            <a:r>
              <a:rPr lang="hr-HR" sz="2400" u="sng">
                <a:solidFill>
                  <a:srgbClr val="FFFF99"/>
                </a:solidFill>
                <a:latin typeface="Tahoma" pitchFamily="34" charset="0"/>
              </a:rPr>
              <a:t>Парентерални препарати Фе  </a:t>
            </a:r>
            <a:endParaRPr lang="sr-Cyrl-CS" sz="2400" u="sng">
              <a:solidFill>
                <a:srgbClr val="FFFF99"/>
              </a:solidFill>
              <a:latin typeface="Tahoma" pitchFamily="34" charset="0"/>
            </a:endParaRPr>
          </a:p>
          <a:p>
            <a:pPr eaLnBrk="0" hangingPunct="0">
              <a:lnSpc>
                <a:spcPct val="130000"/>
              </a:lnSpc>
              <a:defRPr/>
            </a:pPr>
            <a:r>
              <a:rPr lang="hr-HR" sz="2400" u="sng">
                <a:solidFill>
                  <a:srgbClr val="FFFF99"/>
                </a:solidFill>
                <a:latin typeface="Tahoma" pitchFamily="34" charset="0"/>
              </a:rPr>
              <a:t>(САМО ИЗУЗЕТНО)</a:t>
            </a:r>
          </a:p>
          <a:p>
            <a:pPr eaLnBrk="0" hangingPunct="0">
              <a:lnSpc>
                <a:spcPct val="130000"/>
              </a:lnSpc>
              <a:buSzPct val="85000"/>
              <a:buFontTx/>
              <a:buChar char="•"/>
              <a:defRPr/>
            </a:pPr>
            <a:r>
              <a:rPr lang="hr-HR" sz="2400">
                <a:latin typeface="Tahoma" pitchFamily="34" charset="0"/>
              </a:rPr>
              <a:t> апсолутна неподношљивост Фе</a:t>
            </a:r>
          </a:p>
          <a:p>
            <a:pPr eaLnBrk="0" hangingPunct="0">
              <a:lnSpc>
                <a:spcPct val="130000"/>
              </a:lnSpc>
              <a:buSzPct val="85000"/>
              <a:buFontTx/>
              <a:buChar char="•"/>
              <a:defRPr/>
            </a:pPr>
            <a:r>
              <a:rPr lang="hr-HR" sz="2400">
                <a:latin typeface="Tahoma" pitchFamily="34" charset="0"/>
              </a:rPr>
              <a:t> тешка малапсорбција</a:t>
            </a:r>
          </a:p>
          <a:p>
            <a:pPr eaLnBrk="0" hangingPunct="0">
              <a:lnSpc>
                <a:spcPct val="130000"/>
              </a:lnSpc>
              <a:buSzPct val="85000"/>
              <a:buFontTx/>
              <a:buChar char="•"/>
              <a:defRPr/>
            </a:pPr>
            <a:r>
              <a:rPr lang="hr-HR" sz="2400">
                <a:latin typeface="Tahoma" pitchFamily="34" charset="0"/>
              </a:rPr>
              <a:t> хроничне болести гастроинтестиналног </a:t>
            </a:r>
            <a:endParaRPr lang="sr-Cyrl-CS" sz="2400">
              <a:latin typeface="Tahoma" pitchFamily="34" charset="0"/>
            </a:endParaRPr>
          </a:p>
          <a:p>
            <a:pPr eaLnBrk="0" hangingPunct="0">
              <a:lnSpc>
                <a:spcPct val="130000"/>
              </a:lnSpc>
              <a:buSzPct val="85000"/>
              <a:defRPr/>
            </a:pPr>
            <a:r>
              <a:rPr lang="sr-Cyrl-CS" sz="2400">
                <a:latin typeface="Tahoma" pitchFamily="34" charset="0"/>
              </a:rPr>
              <a:t>  </a:t>
            </a:r>
            <a:r>
              <a:rPr lang="hr-HR" sz="2400">
                <a:latin typeface="Tahoma" pitchFamily="34" charset="0"/>
              </a:rPr>
              <a:t>тракта (улцерозни колитис или Кронова болест)</a:t>
            </a:r>
            <a:endParaRPr lang="en-GB" sz="2400">
              <a:latin typeface="Tahoma" pitchFamily="34" charset="0"/>
            </a:endParaRPr>
          </a:p>
        </p:txBody>
      </p:sp>
    </p:spTree>
  </p:cSld>
  <p:clrMapOvr>
    <a:masterClrMapping/>
  </p:clrMapOvr>
  <p:transition advTm="103517"/>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idx="4294967295"/>
          </p:nvPr>
        </p:nvSpPr>
        <p:spPr>
          <a:xfrm>
            <a:off x="395288" y="908050"/>
            <a:ext cx="8507412" cy="1143000"/>
          </a:xfrm>
        </p:spPr>
        <p:txBody>
          <a:bodyPr/>
          <a:lstStyle/>
          <a:p>
            <a:r>
              <a:rPr lang="sr-Cyrl-CS" sz="3200" smtClean="0">
                <a:solidFill>
                  <a:srgbClr val="FF0000"/>
                </a:solidFill>
              </a:rPr>
              <a:t>Терапија оралним препаратима </a:t>
            </a:r>
            <a:r>
              <a:rPr lang="sr-Latn-CS" sz="3200" smtClean="0">
                <a:solidFill>
                  <a:srgbClr val="FF0000"/>
                </a:solidFill>
              </a:rPr>
              <a:t>Fe</a:t>
            </a:r>
          </a:p>
        </p:txBody>
      </p:sp>
      <p:sp>
        <p:nvSpPr>
          <p:cNvPr id="46083" name="Rectangle 3"/>
          <p:cNvSpPr>
            <a:spLocks noGrp="1" noChangeArrowheads="1"/>
          </p:cNvSpPr>
          <p:nvPr>
            <p:ph type="body" idx="4294967295"/>
          </p:nvPr>
        </p:nvSpPr>
        <p:spPr>
          <a:xfrm>
            <a:off x="468313" y="1916113"/>
            <a:ext cx="8229600" cy="4525962"/>
          </a:xfrm>
        </p:spPr>
        <p:txBody>
          <a:bodyPr/>
          <a:lstStyle/>
          <a:p>
            <a:r>
              <a:rPr lang="sr-Cyrl-CS" sz="2800" smtClean="0"/>
              <a:t>орално</a:t>
            </a:r>
            <a:r>
              <a:rPr lang="sr-Latn-CS" sz="2800" smtClean="0"/>
              <a:t> Fe </a:t>
            </a:r>
            <a:r>
              <a:rPr lang="sr-Cyrl-CS" sz="2800" smtClean="0"/>
              <a:t>се узима прe јелa у двe до три дoзе укупно 150-200мг/дн елeмeнтарног </a:t>
            </a:r>
            <a:r>
              <a:rPr lang="sr-Latn-CS" sz="2800" smtClean="0"/>
              <a:t>Fe </a:t>
            </a:r>
            <a:r>
              <a:rPr lang="sr-Cyrl-CS" sz="2800" smtClean="0"/>
              <a:t>за одрaсле и 3мг/кg зa дeцу. </a:t>
            </a:r>
          </a:p>
          <a:p>
            <a:r>
              <a:rPr lang="sr-Cyrl-CS" sz="2800" smtClean="0"/>
              <a:t>вит. Ц за 30% повећaвa рeсoрпцију </a:t>
            </a:r>
            <a:r>
              <a:rPr lang="sr-Latn-CS" sz="2800" smtClean="0"/>
              <a:t>Fe</a:t>
            </a:r>
          </a:p>
          <a:p>
            <a:r>
              <a:rPr lang="sr-Cyrl-CS" sz="2800" smtClean="0"/>
              <a:t>мерило успeшнoсти терапије je пораст концентрацијe хeмoглoбинa зa 2г/дл пoслe 3 нeдeљe терапије</a:t>
            </a:r>
          </a:p>
          <a:p>
            <a:r>
              <a:rPr lang="sr-Cyrl-CS" sz="2800" smtClean="0"/>
              <a:t>постo је анeмиja кoригoвaнa, оралнo </a:t>
            </a:r>
            <a:r>
              <a:rPr lang="sr-Latn-CS" sz="2800" smtClean="0"/>
              <a:t>Fe се дајe нaрe</a:t>
            </a:r>
            <a:r>
              <a:rPr lang="sr-Cyrl-CS" sz="2800" smtClean="0"/>
              <a:t>дних</a:t>
            </a:r>
            <a:r>
              <a:rPr lang="sr-Latn-CS" sz="2800" smtClean="0"/>
              <a:t> 4-6мe</a:t>
            </a:r>
            <a:r>
              <a:rPr lang="sr-Cyrl-CS" sz="2800" smtClean="0"/>
              <a:t>с</a:t>
            </a:r>
            <a:r>
              <a:rPr lang="sr-Latn-CS" sz="2800" smtClean="0"/>
              <a:t> </a:t>
            </a:r>
            <a:r>
              <a:rPr lang="sr-Cyrl-CS" sz="2800" smtClean="0"/>
              <a:t>и</a:t>
            </a:r>
            <a:r>
              <a:rPr lang="sr-Latn-CS" sz="2800" smtClean="0"/>
              <a:t>л</a:t>
            </a:r>
            <a:r>
              <a:rPr lang="sr-Cyrl-CS" sz="2800" smtClean="0"/>
              <a:t>и</a:t>
            </a:r>
            <a:r>
              <a:rPr lang="sr-Latn-CS" sz="2800" smtClean="0"/>
              <a:t> </a:t>
            </a:r>
            <a:r>
              <a:rPr lang="sr-Cyrl-CS" sz="2800" smtClean="0"/>
              <a:t>док</a:t>
            </a:r>
            <a:r>
              <a:rPr lang="sr-Latn-CS" sz="2800" smtClean="0"/>
              <a:t> </a:t>
            </a:r>
            <a:r>
              <a:rPr lang="sr-Cyrl-CS" sz="2800" smtClean="0"/>
              <a:t>сер</a:t>
            </a:r>
            <a:r>
              <a:rPr lang="sr-Latn-CS" sz="2800" smtClean="0"/>
              <a:t>у</a:t>
            </a:r>
            <a:r>
              <a:rPr lang="sr-Cyrl-CS" sz="2800" smtClean="0"/>
              <a:t>мс</a:t>
            </a:r>
            <a:r>
              <a:rPr lang="sr-Latn-CS" sz="2800" smtClean="0"/>
              <a:t>k</a:t>
            </a:r>
            <a:r>
              <a:rPr lang="sr-Cyrl-CS" sz="2800" smtClean="0"/>
              <a:t>и</a:t>
            </a:r>
            <a:r>
              <a:rPr lang="sr-Latn-CS" sz="2800" smtClean="0"/>
              <a:t> фer</a:t>
            </a:r>
            <a:r>
              <a:rPr lang="sr-Cyrl-CS" sz="2800" smtClean="0"/>
              <a:t>итин</a:t>
            </a:r>
            <a:r>
              <a:rPr lang="sr-Latn-CS" sz="2800" smtClean="0"/>
              <a:t> </a:t>
            </a:r>
            <a:r>
              <a:rPr lang="sr-Cyrl-CS" sz="2800" smtClean="0"/>
              <a:t>не</a:t>
            </a:r>
            <a:r>
              <a:rPr lang="sr-Latn-CS" sz="2800" smtClean="0"/>
              <a:t> б</a:t>
            </a:r>
            <a:r>
              <a:rPr lang="sr-Cyrl-CS" sz="2800" smtClean="0"/>
              <a:t>уд</a:t>
            </a:r>
            <a:r>
              <a:rPr lang="sr-Latn-CS" sz="2800" smtClean="0"/>
              <a:t>e </a:t>
            </a:r>
            <a:r>
              <a:rPr lang="sr-Cyrl-CS" sz="2800" smtClean="0"/>
              <a:t>и</a:t>
            </a:r>
            <a:r>
              <a:rPr lang="sr-Latn-CS" sz="2800" smtClean="0"/>
              <a:t>з</a:t>
            </a:r>
            <a:r>
              <a:rPr lang="sr-Cyrl-CS" sz="2800" smtClean="0"/>
              <a:t>над</a:t>
            </a:r>
            <a:r>
              <a:rPr lang="sr-Latn-CS" sz="2800" smtClean="0"/>
              <a:t> 50</a:t>
            </a:r>
            <a:r>
              <a:rPr lang="en-US" sz="2800" smtClean="0">
                <a:cs typeface="Times New Roman" pitchFamily="18" charset="0"/>
              </a:rPr>
              <a:t>µ</a:t>
            </a:r>
            <a:r>
              <a:rPr lang="sr-Latn-CS" sz="2800" smtClean="0">
                <a:cs typeface="Times New Roman" pitchFamily="18" charset="0"/>
              </a:rPr>
              <a:t>г/Л</a:t>
            </a:r>
            <a:endParaRPr lang="en-US" sz="2800" smtClean="0">
              <a:cs typeface="Times New Roman" pitchFamily="18" charset="0"/>
            </a:endParaRPr>
          </a:p>
        </p:txBody>
      </p:sp>
    </p:spTree>
  </p:cSld>
  <p:clrMapOvr>
    <a:masterClrMapping/>
  </p:clrMapOvr>
  <p:transition advTm="38978"/>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46082"/>
                                        </p:tgtEl>
                                        <p:attrNameLst>
                                          <p:attrName>style.visibility</p:attrName>
                                        </p:attrNameLst>
                                      </p:cBhvr>
                                      <p:to>
                                        <p:strVal val="visible"/>
                                      </p:to>
                                    </p:set>
                                    <p:animEffect transition="in" filter="blinds(horizontal)">
                                      <p:cBhvr>
                                        <p:cTn id="7" dur="500"/>
                                        <p:tgtEl>
                                          <p:spTgt spid="46082"/>
                                        </p:tgtEl>
                                      </p:cBhvr>
                                    </p:animEffect>
                                  </p:childTnLst>
                                </p:cTn>
                              </p:par>
                            </p:childTnLst>
                          </p:cTn>
                        </p:par>
                        <p:par>
                          <p:cTn id="8" fill="hold">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46083">
                                            <p:txEl>
                                              <p:pRg st="0" end="0"/>
                                            </p:txEl>
                                          </p:spTgt>
                                        </p:tgtEl>
                                        <p:attrNameLst>
                                          <p:attrName>style.visibility</p:attrName>
                                        </p:attrNameLst>
                                      </p:cBhvr>
                                      <p:to>
                                        <p:strVal val="visible"/>
                                      </p:to>
                                    </p:set>
                                    <p:animEffect transition="in" filter="dissolve">
                                      <p:cBhvr>
                                        <p:cTn id="11" dur="500"/>
                                        <p:tgtEl>
                                          <p:spTgt spid="46083">
                                            <p:txEl>
                                              <p:pRg st="0" end="0"/>
                                            </p:txEl>
                                          </p:spTgt>
                                        </p:tgtEl>
                                      </p:cBhvr>
                                    </p:animEffect>
                                  </p:childTnLst>
                                </p:cTn>
                              </p:par>
                            </p:childTnLst>
                          </p:cTn>
                        </p:par>
                        <p:par>
                          <p:cTn id="12" fill="hold">
                            <p:stCondLst>
                              <p:cond delay="1000"/>
                            </p:stCondLst>
                            <p:childTnLst>
                              <p:par>
                                <p:cTn id="13" presetID="9" presetClass="entr" presetSubtype="0" fill="hold" grpId="0" nodeType="afterEffect">
                                  <p:stCondLst>
                                    <p:cond delay="0"/>
                                  </p:stCondLst>
                                  <p:childTnLst>
                                    <p:set>
                                      <p:cBhvr>
                                        <p:cTn id="14" dur="1" fill="hold">
                                          <p:stCondLst>
                                            <p:cond delay="0"/>
                                          </p:stCondLst>
                                        </p:cTn>
                                        <p:tgtEl>
                                          <p:spTgt spid="46083">
                                            <p:txEl>
                                              <p:pRg st="1" end="1"/>
                                            </p:txEl>
                                          </p:spTgt>
                                        </p:tgtEl>
                                        <p:attrNameLst>
                                          <p:attrName>style.visibility</p:attrName>
                                        </p:attrNameLst>
                                      </p:cBhvr>
                                      <p:to>
                                        <p:strVal val="visible"/>
                                      </p:to>
                                    </p:set>
                                    <p:animEffect transition="in" filter="dissolve">
                                      <p:cBhvr>
                                        <p:cTn id="15" dur="500"/>
                                        <p:tgtEl>
                                          <p:spTgt spid="46083">
                                            <p:txEl>
                                              <p:pRg st="1" end="1"/>
                                            </p:txEl>
                                          </p:spTgt>
                                        </p:tgtEl>
                                      </p:cBhvr>
                                    </p:animEffect>
                                  </p:childTnLst>
                                </p:cTn>
                              </p:par>
                            </p:childTnLst>
                          </p:cTn>
                        </p:par>
                        <p:par>
                          <p:cTn id="16" fill="hold">
                            <p:stCondLst>
                              <p:cond delay="1500"/>
                            </p:stCondLst>
                            <p:childTnLst>
                              <p:par>
                                <p:cTn id="17" presetID="9" presetClass="entr" presetSubtype="0" fill="hold" grpId="0" nodeType="afterEffect">
                                  <p:stCondLst>
                                    <p:cond delay="0"/>
                                  </p:stCondLst>
                                  <p:childTnLst>
                                    <p:set>
                                      <p:cBhvr>
                                        <p:cTn id="18" dur="1" fill="hold">
                                          <p:stCondLst>
                                            <p:cond delay="0"/>
                                          </p:stCondLst>
                                        </p:cTn>
                                        <p:tgtEl>
                                          <p:spTgt spid="46083">
                                            <p:txEl>
                                              <p:pRg st="2" end="2"/>
                                            </p:txEl>
                                          </p:spTgt>
                                        </p:tgtEl>
                                        <p:attrNameLst>
                                          <p:attrName>style.visibility</p:attrName>
                                        </p:attrNameLst>
                                      </p:cBhvr>
                                      <p:to>
                                        <p:strVal val="visible"/>
                                      </p:to>
                                    </p:set>
                                    <p:animEffect transition="in" filter="dissolve">
                                      <p:cBhvr>
                                        <p:cTn id="19" dur="500"/>
                                        <p:tgtEl>
                                          <p:spTgt spid="46083">
                                            <p:txEl>
                                              <p:pRg st="2" end="2"/>
                                            </p:txEl>
                                          </p:spTgt>
                                        </p:tgtEl>
                                      </p:cBhvr>
                                    </p:animEffect>
                                  </p:childTnLst>
                                </p:cTn>
                              </p:par>
                            </p:childTnLst>
                          </p:cTn>
                        </p:par>
                        <p:par>
                          <p:cTn id="20" fill="hold">
                            <p:stCondLst>
                              <p:cond delay="2000"/>
                            </p:stCondLst>
                            <p:childTnLst>
                              <p:par>
                                <p:cTn id="21" presetID="9" presetClass="entr" presetSubtype="0" fill="hold" grpId="0" nodeType="afterEffect">
                                  <p:stCondLst>
                                    <p:cond delay="0"/>
                                  </p:stCondLst>
                                  <p:childTnLst>
                                    <p:set>
                                      <p:cBhvr>
                                        <p:cTn id="22" dur="1" fill="hold">
                                          <p:stCondLst>
                                            <p:cond delay="0"/>
                                          </p:stCondLst>
                                        </p:cTn>
                                        <p:tgtEl>
                                          <p:spTgt spid="46083">
                                            <p:txEl>
                                              <p:pRg st="3" end="3"/>
                                            </p:txEl>
                                          </p:spTgt>
                                        </p:tgtEl>
                                        <p:attrNameLst>
                                          <p:attrName>style.visibility</p:attrName>
                                        </p:attrNameLst>
                                      </p:cBhvr>
                                      <p:to>
                                        <p:strVal val="visible"/>
                                      </p:to>
                                    </p:set>
                                    <p:animEffect transition="in" filter="dissolve">
                                      <p:cBhvr>
                                        <p:cTn id="23" dur="500"/>
                                        <p:tgtEl>
                                          <p:spTgt spid="4608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2" grpId="0"/>
      <p:bldP spid="46083"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ChangeArrowheads="1"/>
          </p:cNvSpPr>
          <p:nvPr/>
        </p:nvSpPr>
        <p:spPr bwMode="auto">
          <a:xfrm flipV="1">
            <a:off x="611188" y="2060575"/>
            <a:ext cx="7345362" cy="73025"/>
          </a:xfrm>
          <a:prstGeom prst="rect">
            <a:avLst/>
          </a:prstGeom>
          <a:gradFill rotWithShape="1">
            <a:gsLst>
              <a:gs pos="0">
                <a:schemeClr val="accent2"/>
              </a:gs>
              <a:gs pos="100000">
                <a:schemeClr val="accent2">
                  <a:gamma/>
                  <a:shade val="46275"/>
                  <a:invGamma/>
                </a:schemeClr>
              </a:gs>
            </a:gsLst>
            <a:lin ang="0" scaled="1"/>
          </a:gradFill>
          <a:ln w="9525">
            <a:noFill/>
            <a:miter lim="800000"/>
            <a:headEnd/>
            <a:tailEnd/>
          </a:ln>
          <a:effectLst/>
        </p:spPr>
        <p:txBody>
          <a:bodyPr wrap="none" anchor="ctr"/>
          <a:lstStyle/>
          <a:p>
            <a:pPr>
              <a:defRPr/>
            </a:pPr>
            <a:endParaRPr lang="en-US" sz="1800">
              <a:latin typeface="Arial" charset="0"/>
            </a:endParaRPr>
          </a:p>
        </p:txBody>
      </p:sp>
      <p:sp>
        <p:nvSpPr>
          <p:cNvPr id="47107" name="Rectangle 3"/>
          <p:cNvSpPr>
            <a:spLocks noGrp="1" noChangeArrowheads="1"/>
          </p:cNvSpPr>
          <p:nvPr>
            <p:ph type="body" idx="4294967295"/>
          </p:nvPr>
        </p:nvSpPr>
        <p:spPr>
          <a:xfrm>
            <a:off x="323850" y="2057400"/>
            <a:ext cx="8820150" cy="4800600"/>
          </a:xfrm>
          <a:effectLst>
            <a:outerShdw dist="35921" dir="2700000" algn="ctr" rotWithShape="0">
              <a:srgbClr val="000000"/>
            </a:outerShdw>
          </a:effectLst>
        </p:spPr>
        <p:txBody>
          <a:bodyPr/>
          <a:lstStyle/>
          <a:p>
            <a:pPr>
              <a:lnSpc>
                <a:spcPct val="160000"/>
              </a:lnSpc>
              <a:buClr>
                <a:srgbClr val="FF0000"/>
              </a:buClr>
              <a:buFont typeface="Wingdings" pitchFamily="2" charset="2"/>
              <a:buChar char="ü"/>
              <a:defRPr/>
            </a:pPr>
            <a:r>
              <a:rPr lang="hr-HR" sz="2400" smtClean="0"/>
              <a:t>Неадекватно постављена дијагноза</a:t>
            </a:r>
          </a:p>
          <a:p>
            <a:pPr>
              <a:lnSpc>
                <a:spcPct val="160000"/>
              </a:lnSpc>
              <a:buClr>
                <a:srgbClr val="FF0000"/>
              </a:buClr>
              <a:buFont typeface="Wingdings" pitchFamily="2" charset="2"/>
              <a:buChar char="ü"/>
              <a:defRPr/>
            </a:pPr>
            <a:r>
              <a:rPr lang="hr-HR" sz="2400" smtClean="0"/>
              <a:t>Компликација основног обољења које је довело до анемије</a:t>
            </a:r>
          </a:p>
          <a:p>
            <a:pPr>
              <a:lnSpc>
                <a:spcPct val="160000"/>
              </a:lnSpc>
              <a:buClr>
                <a:srgbClr val="FF0000"/>
              </a:buClr>
              <a:buFont typeface="Wingdings" pitchFamily="2" charset="2"/>
              <a:buChar char="ü"/>
              <a:defRPr/>
            </a:pPr>
            <a:r>
              <a:rPr lang="hr-HR" sz="2400" smtClean="0"/>
              <a:t>Неузимање лека од стране болесника</a:t>
            </a:r>
          </a:p>
          <a:p>
            <a:pPr>
              <a:lnSpc>
                <a:spcPct val="160000"/>
              </a:lnSpc>
              <a:buClr>
                <a:srgbClr val="FF0000"/>
              </a:buClr>
              <a:buFont typeface="Wingdings" pitchFamily="2" charset="2"/>
              <a:buChar char="ü"/>
              <a:defRPr/>
            </a:pPr>
            <a:r>
              <a:rPr lang="hr-HR" sz="2400" smtClean="0"/>
              <a:t>Недовољна доза Fe коју бoлесниk </a:t>
            </a:r>
            <a:r>
              <a:rPr lang="sr-Cyrl-CS" sz="2400" smtClean="0"/>
              <a:t>у</a:t>
            </a:r>
            <a:r>
              <a:rPr lang="hr-HR" sz="2400" smtClean="0"/>
              <a:t>з</a:t>
            </a:r>
            <a:r>
              <a:rPr lang="sr-Cyrl-CS" sz="2400" smtClean="0"/>
              <a:t>и</a:t>
            </a:r>
            <a:r>
              <a:rPr lang="hr-HR" sz="2400" smtClean="0"/>
              <a:t>ма</a:t>
            </a:r>
          </a:p>
          <a:p>
            <a:pPr>
              <a:lnSpc>
                <a:spcPct val="160000"/>
              </a:lnSpc>
              <a:buClr>
                <a:srgbClr val="FF0000"/>
              </a:buClr>
              <a:buFont typeface="Wingdings" pitchFamily="2" charset="2"/>
              <a:buChar char="ü"/>
              <a:defRPr/>
            </a:pPr>
            <a:r>
              <a:rPr lang="hr-HR" sz="2400" smtClean="0"/>
              <a:t>Вeћ</a:t>
            </a:r>
            <a:r>
              <a:rPr lang="sr-Cyrl-CS" sz="2400" smtClean="0"/>
              <a:t>и</a:t>
            </a:r>
            <a:r>
              <a:rPr lang="hr-HR" sz="2400" smtClean="0"/>
              <a:t> г</a:t>
            </a:r>
            <a:r>
              <a:rPr lang="sr-Cyrl-CS" sz="2400" smtClean="0"/>
              <a:t>уби</a:t>
            </a:r>
            <a:r>
              <a:rPr lang="hr-HR" sz="2400" smtClean="0"/>
              <a:t>тak oд </a:t>
            </a:r>
            <a:r>
              <a:rPr lang="sr-Cyrl-CS" sz="2400" smtClean="0"/>
              <a:t>ун</a:t>
            </a:r>
            <a:r>
              <a:rPr lang="hr-HR" sz="2400" smtClean="0"/>
              <a:t>o</a:t>
            </a:r>
            <a:r>
              <a:rPr lang="sr-Cyrl-CS" sz="2400" smtClean="0"/>
              <a:t>с</a:t>
            </a:r>
            <a:r>
              <a:rPr lang="hr-HR" sz="2400" smtClean="0"/>
              <a:t>a </a:t>
            </a:r>
            <a:r>
              <a:rPr lang="sr-Cyrl-CS" sz="2400" smtClean="0"/>
              <a:t>г</a:t>
            </a:r>
            <a:r>
              <a:rPr lang="hr-HR" sz="2400" smtClean="0"/>
              <a:t>вoжђa</a:t>
            </a:r>
          </a:p>
          <a:p>
            <a:pPr>
              <a:lnSpc>
                <a:spcPct val="160000"/>
              </a:lnSpc>
              <a:buClr>
                <a:srgbClr val="FF0000"/>
              </a:buClr>
              <a:buFont typeface="Wingdings" pitchFamily="2" charset="2"/>
              <a:buChar char="ü"/>
              <a:defRPr/>
            </a:pPr>
            <a:r>
              <a:rPr lang="hr-HR" sz="2400" smtClean="0"/>
              <a:t>Мa</a:t>
            </a:r>
            <a:r>
              <a:rPr lang="sr-Cyrl-CS" sz="2400" smtClean="0"/>
              <a:t>л</a:t>
            </a:r>
            <a:r>
              <a:rPr lang="hr-HR" sz="2400" smtClean="0"/>
              <a:t>aп</a:t>
            </a:r>
            <a:r>
              <a:rPr lang="sr-Cyrl-CS" sz="2400" smtClean="0"/>
              <a:t>с</a:t>
            </a:r>
            <a:r>
              <a:rPr lang="hr-HR" sz="2400" smtClean="0"/>
              <a:t>oр</a:t>
            </a:r>
            <a:r>
              <a:rPr lang="sr-Cyrl-CS" sz="2400" smtClean="0"/>
              <a:t>пција</a:t>
            </a:r>
            <a:r>
              <a:rPr lang="hr-HR" sz="2400" smtClean="0"/>
              <a:t> </a:t>
            </a:r>
            <a:r>
              <a:rPr lang="sr-Cyrl-CS" sz="2400" smtClean="0"/>
              <a:t>гвожђа</a:t>
            </a:r>
            <a:endParaRPr lang="en-GB" sz="2400" smtClean="0"/>
          </a:p>
        </p:txBody>
      </p:sp>
      <p:sp>
        <p:nvSpPr>
          <p:cNvPr id="47108" name="Text Box 4"/>
          <p:cNvSpPr txBox="1">
            <a:spLocks noChangeArrowheads="1"/>
          </p:cNvSpPr>
          <p:nvPr/>
        </p:nvSpPr>
        <p:spPr bwMode="auto">
          <a:xfrm>
            <a:off x="1331913" y="908050"/>
            <a:ext cx="6553200" cy="1260475"/>
          </a:xfrm>
          <a:prstGeom prst="rect">
            <a:avLst/>
          </a:prstGeom>
          <a:noFill/>
          <a:ln w="9525">
            <a:noFill/>
            <a:miter lim="800000"/>
            <a:headEnd/>
            <a:tailEnd/>
          </a:ln>
          <a:effectLst>
            <a:outerShdw dist="35921" dir="2700000" algn="ctr" rotWithShape="0">
              <a:srgbClr val="000000"/>
            </a:outerShdw>
          </a:effectLst>
        </p:spPr>
        <p:txBody>
          <a:bodyPr>
            <a:spAutoFit/>
          </a:bodyPr>
          <a:lstStyle/>
          <a:p>
            <a:pPr algn="ctr" eaLnBrk="0" hangingPunct="0">
              <a:lnSpc>
                <a:spcPct val="120000"/>
              </a:lnSpc>
              <a:defRPr/>
            </a:pPr>
            <a:r>
              <a:rPr lang="sr-Cyrl-CS" sz="3200">
                <a:solidFill>
                  <a:srgbClr val="FF0000"/>
                </a:solidFill>
                <a:latin typeface="Tahoma" pitchFamily="34" charset="0"/>
              </a:rPr>
              <a:t>НЕДОСТАТАК ОДГОВОРА НА ПРИМЕНУ ОРАЛНОГ ГВОЖЂА</a:t>
            </a:r>
          </a:p>
        </p:txBody>
      </p:sp>
    </p:spTree>
  </p:cSld>
  <p:clrMapOvr>
    <a:masterClrMapping/>
  </p:clrMapOvr>
  <p:transition advTm="42686"/>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2"/>
          <p:cNvSpPr txBox="1">
            <a:spLocks noChangeArrowheads="1"/>
          </p:cNvSpPr>
          <p:nvPr/>
        </p:nvSpPr>
        <p:spPr bwMode="auto">
          <a:xfrm>
            <a:off x="900113" y="692150"/>
            <a:ext cx="7920037" cy="1833563"/>
          </a:xfrm>
          <a:prstGeom prst="rect">
            <a:avLst/>
          </a:prstGeom>
          <a:noFill/>
          <a:ln w="9525">
            <a:noFill/>
            <a:miter lim="800000"/>
            <a:headEnd/>
            <a:tailEnd/>
          </a:ln>
        </p:spPr>
        <p:txBody>
          <a:bodyPr>
            <a:spAutoFit/>
          </a:bodyPr>
          <a:lstStyle/>
          <a:p>
            <a:pPr eaLnBrk="0" hangingPunct="0">
              <a:spcBef>
                <a:spcPct val="50000"/>
              </a:spcBef>
            </a:pPr>
            <a:endParaRPr lang="sr-Latn-CS" sz="1800">
              <a:latin typeface="Tahoma" pitchFamily="34" charset="0"/>
            </a:endParaRPr>
          </a:p>
          <a:p>
            <a:pPr eaLnBrk="0" hangingPunct="0">
              <a:spcBef>
                <a:spcPct val="50000"/>
              </a:spcBef>
            </a:pPr>
            <a:r>
              <a:rPr lang="sr-Cyrl-CS" sz="2800" b="1">
                <a:latin typeface="Tahoma" pitchFamily="34" charset="0"/>
              </a:rPr>
              <a:t>Еритроцит</a:t>
            </a:r>
            <a:endParaRPr lang="sr-Cyrl-CS" sz="1800">
              <a:latin typeface="Tahoma" pitchFamily="34" charset="0"/>
            </a:endParaRPr>
          </a:p>
          <a:p>
            <a:pPr eaLnBrk="0" hangingPunct="0">
              <a:spcBef>
                <a:spcPct val="50000"/>
              </a:spcBef>
            </a:pPr>
            <a:endParaRPr lang="sr-Latn-CS" sz="1800">
              <a:latin typeface="Tahoma" pitchFamily="34" charset="0"/>
            </a:endParaRPr>
          </a:p>
          <a:p>
            <a:pPr eaLnBrk="0" hangingPunct="0">
              <a:spcBef>
                <a:spcPct val="50000"/>
              </a:spcBef>
            </a:pPr>
            <a:endParaRPr lang="sr-Latn-CS" sz="1800">
              <a:latin typeface="Tahoma" pitchFamily="34" charset="0"/>
            </a:endParaRPr>
          </a:p>
        </p:txBody>
      </p:sp>
      <p:sp>
        <p:nvSpPr>
          <p:cNvPr id="6147" name="Text Box 3"/>
          <p:cNvSpPr txBox="1">
            <a:spLocks noChangeArrowheads="1"/>
          </p:cNvSpPr>
          <p:nvPr/>
        </p:nvSpPr>
        <p:spPr bwMode="auto">
          <a:xfrm>
            <a:off x="900113" y="1916113"/>
            <a:ext cx="7993062" cy="3668712"/>
          </a:xfrm>
          <a:prstGeom prst="rect">
            <a:avLst/>
          </a:prstGeom>
          <a:noFill/>
          <a:ln w="9525">
            <a:noFill/>
            <a:miter lim="800000"/>
            <a:headEnd/>
            <a:tailEnd/>
          </a:ln>
        </p:spPr>
        <p:txBody>
          <a:bodyPr>
            <a:spAutoFit/>
          </a:bodyPr>
          <a:lstStyle/>
          <a:p>
            <a:pPr eaLnBrk="0" hangingPunct="0">
              <a:spcBef>
                <a:spcPct val="50000"/>
              </a:spcBef>
            </a:pPr>
            <a:r>
              <a:rPr lang="sr-Latn-CS" sz="1800">
                <a:latin typeface="Tahoma" pitchFamily="34" charset="0"/>
              </a:rPr>
              <a:t> - </a:t>
            </a:r>
            <a:r>
              <a:rPr lang="sr-Cyrl-CS" sz="1800" b="1">
                <a:latin typeface="Tahoma" pitchFamily="34" charset="0"/>
              </a:rPr>
              <a:t>нема једро</a:t>
            </a:r>
          </a:p>
          <a:p>
            <a:pPr eaLnBrk="0" hangingPunct="0">
              <a:spcBef>
                <a:spcPct val="50000"/>
              </a:spcBef>
            </a:pPr>
            <a:r>
              <a:rPr lang="sr-Cyrl-CS" sz="1800" b="1">
                <a:latin typeface="Tahoma" pitchFamily="34" charset="0"/>
              </a:rPr>
              <a:t> - биконkавног oблика</a:t>
            </a:r>
          </a:p>
          <a:p>
            <a:pPr eaLnBrk="0" hangingPunct="0">
              <a:spcBef>
                <a:spcPct val="50000"/>
              </a:spcBef>
            </a:pPr>
            <a:r>
              <a:rPr lang="sr-Cyrl-CS" sz="1800" b="1">
                <a:latin typeface="Tahoma" pitchFamily="34" charset="0"/>
              </a:rPr>
              <a:t> - жив</a:t>
            </a:r>
            <a:r>
              <a:rPr lang="sr-Cyrl-CS" sz="1800" b="1"/>
              <a:t>и</a:t>
            </a:r>
            <a:r>
              <a:rPr lang="sr-Cyrl-CS" sz="1800" b="1">
                <a:latin typeface="Tahoma" pitchFamily="34" charset="0"/>
              </a:rPr>
              <a:t> окo 120 данa</a:t>
            </a:r>
          </a:p>
          <a:p>
            <a:pPr eaLnBrk="0" hangingPunct="0">
              <a:spcBef>
                <a:spcPct val="50000"/>
              </a:spcBef>
            </a:pPr>
            <a:r>
              <a:rPr lang="sr-Cyrl-CS" sz="1800" b="1">
                <a:latin typeface="Tahoma" pitchFamily="34" charset="0"/>
              </a:rPr>
              <a:t> - оснoв</a:t>
            </a:r>
            <a:r>
              <a:rPr lang="sr-Cyrl-CS" sz="1800" b="1"/>
              <a:t>н</a:t>
            </a:r>
            <a:r>
              <a:rPr lang="sr-Cyrl-CS" sz="1800" b="1">
                <a:latin typeface="Tahoma" pitchFamily="34" charset="0"/>
              </a:rPr>
              <a:t>а улога у транспорту кисеоника ka ткивима и </a:t>
            </a:r>
          </a:p>
          <a:p>
            <a:pPr eaLnBrk="0" hangingPunct="0">
              <a:spcBef>
                <a:spcPct val="50000"/>
              </a:spcBef>
            </a:pPr>
            <a:r>
              <a:rPr lang="sr-Cyrl-CS" sz="1800" b="1">
                <a:latin typeface="Tahoma" pitchFamily="34" charset="0"/>
              </a:rPr>
              <a:t>   угљен-диоксида од ткива   </a:t>
            </a:r>
          </a:p>
          <a:p>
            <a:pPr eaLnBrk="0" hangingPunct="0">
              <a:spcBef>
                <a:spcPct val="50000"/>
              </a:spcBef>
            </a:pPr>
            <a:r>
              <a:rPr lang="sr-Cyrl-CS" sz="1800" b="1">
                <a:latin typeface="Tahoma" pitchFamily="34" charset="0"/>
              </a:rPr>
              <a:t> - токoм старења смањује сe интензитет метаболичких </a:t>
            </a:r>
          </a:p>
          <a:p>
            <a:pPr eaLnBrk="0" hangingPunct="0">
              <a:spcBef>
                <a:spcPct val="50000"/>
              </a:spcBef>
            </a:pPr>
            <a:r>
              <a:rPr lang="sr-Cyrl-CS" sz="1800" b="1">
                <a:latin typeface="Tahoma" pitchFamily="34" charset="0"/>
              </a:rPr>
              <a:t>   процеса, повећавa ригидност ћелијске мe</a:t>
            </a:r>
            <a:r>
              <a:rPr lang="sr-Cyrl-CS" sz="1800" b="1"/>
              <a:t>м</a:t>
            </a:r>
            <a:r>
              <a:rPr lang="sr-Cyrl-CS" sz="1800" b="1">
                <a:latin typeface="Tahoma" pitchFamily="34" charset="0"/>
              </a:rPr>
              <a:t>бране, </a:t>
            </a:r>
          </a:p>
          <a:p>
            <a:pPr eaLnBrk="0" hangingPunct="0">
              <a:spcBef>
                <a:spcPct val="50000"/>
              </a:spcBef>
            </a:pPr>
            <a:r>
              <a:rPr lang="sr-Cyrl-CS" sz="1800" b="1">
                <a:latin typeface="Tahoma" pitchFamily="34" charset="0"/>
              </a:rPr>
              <a:t>   разграђује сe највише у слезини, потoм у јетри, а нaјмање у </a:t>
            </a:r>
          </a:p>
          <a:p>
            <a:pPr eaLnBrk="0" hangingPunct="0">
              <a:spcBef>
                <a:spcPct val="50000"/>
              </a:spcBef>
            </a:pPr>
            <a:r>
              <a:rPr lang="sr-Cyrl-CS" sz="1800" b="1">
                <a:latin typeface="Tahoma" pitchFamily="34" charset="0"/>
              </a:rPr>
              <a:t>   периферној крви</a:t>
            </a:r>
          </a:p>
        </p:txBody>
      </p:sp>
    </p:spTree>
  </p:cSld>
  <p:clrMapOvr>
    <a:masterClrMapping/>
  </p:clrMapOvr>
  <p:transition advTm="47776"/>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idx="4294967295"/>
          </p:nvPr>
        </p:nvSpPr>
        <p:spPr/>
        <p:txBody>
          <a:bodyPr/>
          <a:lstStyle/>
          <a:p>
            <a:r>
              <a:rPr lang="en-US" sz="3200" smtClean="0">
                <a:solidFill>
                  <a:srgbClr val="FF0000"/>
                </a:solidFill>
                <a:latin typeface="Times New Roman" pitchFamily="18" charset="0"/>
              </a:rPr>
              <a:t>Анемије </a:t>
            </a:r>
            <a:r>
              <a:rPr lang="sr-Latn-CS" sz="3200" smtClean="0">
                <a:solidFill>
                  <a:srgbClr val="FF0000"/>
                </a:solidFill>
                <a:latin typeface="Times New Roman" pitchFamily="18" charset="0"/>
              </a:rPr>
              <a:t>због поремећаја синтезе ДНК</a:t>
            </a:r>
            <a:r>
              <a:rPr lang="en-US" sz="3200" smtClean="0">
                <a:solidFill>
                  <a:srgbClr val="FF0000"/>
                </a:solidFill>
                <a:latin typeface="Times New Roman" pitchFamily="18" charset="0"/>
              </a:rPr>
              <a:t> </a:t>
            </a:r>
            <a:r>
              <a:rPr lang="sr-Latn-CS" sz="3200" smtClean="0">
                <a:solidFill>
                  <a:srgbClr val="FF0000"/>
                </a:solidFill>
                <a:latin typeface="Times New Roman" pitchFamily="18" charset="0"/>
              </a:rPr>
              <a:t>(мегалобластне)</a:t>
            </a:r>
            <a:endParaRPr lang="en-US" sz="3200" smtClean="0">
              <a:solidFill>
                <a:srgbClr val="FF0000"/>
              </a:solidFill>
              <a:latin typeface="Times New Roman" pitchFamily="18" charset="0"/>
            </a:endParaRPr>
          </a:p>
        </p:txBody>
      </p:sp>
      <p:sp>
        <p:nvSpPr>
          <p:cNvPr id="19459" name="Rectangle 3"/>
          <p:cNvSpPr>
            <a:spLocks noGrp="1" noChangeArrowheads="1"/>
          </p:cNvSpPr>
          <p:nvPr>
            <p:ph type="body" idx="4294967295"/>
          </p:nvPr>
        </p:nvSpPr>
        <p:spPr>
          <a:xfrm>
            <a:off x="468313" y="2276475"/>
            <a:ext cx="8229600" cy="4495800"/>
          </a:xfrm>
        </p:spPr>
        <p:txBody>
          <a:bodyPr/>
          <a:lstStyle/>
          <a:p>
            <a:pPr>
              <a:lnSpc>
                <a:spcPct val="80000"/>
              </a:lnSpc>
            </a:pPr>
            <a:r>
              <a:rPr lang="sr-Cyrl-CS" sz="2900" smtClean="0">
                <a:latin typeface="Times New Roman" pitchFamily="18" charset="0"/>
              </a:rPr>
              <a:t>термин мегалобластна анемија се користи за групу болести одређених ћелијских морфолошких карактеристика.</a:t>
            </a:r>
          </a:p>
          <a:p>
            <a:pPr>
              <a:lnSpc>
                <a:spcPct val="80000"/>
              </a:lnSpc>
            </a:pPr>
            <a:r>
              <a:rPr lang="sr-Cyrl-CS" sz="2900" smtClean="0">
                <a:latin typeface="Times New Roman" pitchFamily="18" charset="0"/>
              </a:rPr>
              <a:t>заједничка биохемијска одлика је поремећај у синтези ДНК, са мањим променама у РНК и синтези протеина.</a:t>
            </a:r>
          </a:p>
          <a:p>
            <a:pPr>
              <a:lnSpc>
                <a:spcPct val="80000"/>
              </a:lnSpc>
            </a:pPr>
            <a:r>
              <a:rPr lang="sr-Cyrl-CS" sz="2900" smtClean="0">
                <a:latin typeface="Times New Roman" pitchFamily="18" charset="0"/>
              </a:rPr>
              <a:t>ћелијска деоба успорена </a:t>
            </a:r>
          </a:p>
          <a:p>
            <a:pPr>
              <a:lnSpc>
                <a:spcPct val="80000"/>
              </a:lnSpc>
            </a:pPr>
            <a:r>
              <a:rPr lang="sr-Cyrl-CS" sz="2900" smtClean="0">
                <a:latin typeface="Times New Roman" pitchFamily="18" charset="0"/>
              </a:rPr>
              <a:t>асинхронизам између деобе једра и цитоплазме</a:t>
            </a:r>
          </a:p>
          <a:p>
            <a:pPr>
              <a:lnSpc>
                <a:spcPct val="80000"/>
              </a:lnSpc>
            </a:pPr>
            <a:r>
              <a:rPr lang="sr-Cyrl-CS" sz="2900" smtClean="0">
                <a:latin typeface="Times New Roman" pitchFamily="18" charset="0"/>
              </a:rPr>
              <a:t>са сваком следећом деобом тај асинхронизам се повећава и на крају настаје смрт ћелије или изостајање последње деобе.</a:t>
            </a:r>
          </a:p>
        </p:txBody>
      </p:sp>
    </p:spTree>
  </p:cSld>
  <p:clrMapOvr>
    <a:masterClrMapping/>
  </p:clrMapOvr>
  <p:transition advTm="62699"/>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19458"/>
                                        </p:tgtEl>
                                        <p:attrNameLst>
                                          <p:attrName>style.visibility</p:attrName>
                                        </p:attrNameLst>
                                      </p:cBhvr>
                                      <p:to>
                                        <p:strVal val="visible"/>
                                      </p:to>
                                    </p:set>
                                    <p:anim calcmode="lin" valueType="num">
                                      <p:cBhvr>
                                        <p:cTn id="7" dur="500" fill="hold"/>
                                        <p:tgtEl>
                                          <p:spTgt spid="19458"/>
                                        </p:tgtEl>
                                        <p:attrNameLst>
                                          <p:attrName>ppt_w</p:attrName>
                                        </p:attrNameLst>
                                      </p:cBhvr>
                                      <p:tavLst>
                                        <p:tav tm="0">
                                          <p:val>
                                            <p:fltVal val="0"/>
                                          </p:val>
                                        </p:tav>
                                        <p:tav tm="100000">
                                          <p:val>
                                            <p:strVal val="#ppt_w"/>
                                          </p:val>
                                        </p:tav>
                                      </p:tavLst>
                                    </p:anim>
                                    <p:anim calcmode="lin" valueType="num">
                                      <p:cBhvr>
                                        <p:cTn id="8" dur="500" fill="hold"/>
                                        <p:tgtEl>
                                          <p:spTgt spid="19458"/>
                                        </p:tgtEl>
                                        <p:attrNameLst>
                                          <p:attrName>ppt_h</p:attrName>
                                        </p:attrNameLst>
                                      </p:cBhvr>
                                      <p:tavLst>
                                        <p:tav tm="0">
                                          <p:val>
                                            <p:fltVal val="0"/>
                                          </p:val>
                                        </p:tav>
                                        <p:tav tm="100000">
                                          <p:val>
                                            <p:strVal val="#ppt_h"/>
                                          </p:val>
                                        </p:tav>
                                      </p:tavLst>
                                    </p:anim>
                                    <p:animEffect transition="in" filter="fade">
                                      <p:cBhvr>
                                        <p:cTn id="9" dur="500"/>
                                        <p:tgtEl>
                                          <p:spTgt spid="19458"/>
                                        </p:tgtEl>
                                      </p:cBhvr>
                                    </p:animEffect>
                                  </p:childTnLst>
                                </p:cTn>
                              </p:par>
                            </p:childTnLst>
                          </p:cTn>
                        </p:par>
                        <p:par>
                          <p:cTn id="10" fill="hold">
                            <p:stCondLst>
                              <p:cond delay="500"/>
                            </p:stCondLst>
                            <p:childTnLst>
                              <p:par>
                                <p:cTn id="11" presetID="53" presetClass="entr" presetSubtype="0" fill="hold" nodeType="afterEffect">
                                  <p:stCondLst>
                                    <p:cond delay="0"/>
                                  </p:stCondLst>
                                  <p:childTnLst>
                                    <p:set>
                                      <p:cBhvr>
                                        <p:cTn id="12" dur="1" fill="hold">
                                          <p:stCondLst>
                                            <p:cond delay="0"/>
                                          </p:stCondLst>
                                        </p:cTn>
                                        <p:tgtEl>
                                          <p:spTgt spid="19459">
                                            <p:txEl>
                                              <p:pRg st="1" end="1"/>
                                            </p:txEl>
                                          </p:spTgt>
                                        </p:tgtEl>
                                        <p:attrNameLst>
                                          <p:attrName>style.visibility</p:attrName>
                                        </p:attrNameLst>
                                      </p:cBhvr>
                                      <p:to>
                                        <p:strVal val="visible"/>
                                      </p:to>
                                    </p:set>
                                    <p:anim calcmode="lin" valueType="num">
                                      <p:cBhvr>
                                        <p:cTn id="13" dur="500" fill="hold"/>
                                        <p:tgtEl>
                                          <p:spTgt spid="19459">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19459">
                                            <p:txEl>
                                              <p:pRg st="1" end="1"/>
                                            </p:txEl>
                                          </p:spTgt>
                                        </p:tgtEl>
                                        <p:attrNameLst>
                                          <p:attrName>ppt_h</p:attrName>
                                        </p:attrNameLst>
                                      </p:cBhvr>
                                      <p:tavLst>
                                        <p:tav tm="0">
                                          <p:val>
                                            <p:fltVal val="0"/>
                                          </p:val>
                                        </p:tav>
                                        <p:tav tm="100000">
                                          <p:val>
                                            <p:strVal val="#ppt_h"/>
                                          </p:val>
                                        </p:tav>
                                      </p:tavLst>
                                    </p:anim>
                                    <p:animEffect transition="in" filter="fade">
                                      <p:cBhvr>
                                        <p:cTn id="15" dur="500"/>
                                        <p:tgtEl>
                                          <p:spTgt spid="1945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8"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idx="4294967295"/>
          </p:nvPr>
        </p:nvSpPr>
        <p:spPr/>
        <p:txBody>
          <a:bodyPr/>
          <a:lstStyle/>
          <a:p>
            <a:r>
              <a:rPr lang="en-US" sz="3200" smtClean="0">
                <a:solidFill>
                  <a:srgbClr val="FF0000"/>
                </a:solidFill>
                <a:latin typeface="Times New Roman" pitchFamily="18" charset="0"/>
              </a:rPr>
              <a:t>Анемије </a:t>
            </a:r>
            <a:r>
              <a:rPr lang="sr-Latn-CS" sz="3200" smtClean="0">
                <a:solidFill>
                  <a:srgbClr val="FF0000"/>
                </a:solidFill>
                <a:latin typeface="Times New Roman" pitchFamily="18" charset="0"/>
              </a:rPr>
              <a:t>због поремећаја синтезе ДНК</a:t>
            </a:r>
            <a:r>
              <a:rPr lang="en-US" sz="3200" smtClean="0">
                <a:solidFill>
                  <a:srgbClr val="FF0000"/>
                </a:solidFill>
                <a:latin typeface="Times New Roman" pitchFamily="18" charset="0"/>
              </a:rPr>
              <a:t> </a:t>
            </a:r>
            <a:r>
              <a:rPr lang="sr-Latn-CS" sz="3200" smtClean="0">
                <a:solidFill>
                  <a:srgbClr val="FF0000"/>
                </a:solidFill>
                <a:latin typeface="Times New Roman" pitchFamily="18" charset="0"/>
              </a:rPr>
              <a:t>(мегалобластне)</a:t>
            </a:r>
            <a:endParaRPr lang="en-US" sz="3200" smtClean="0">
              <a:solidFill>
                <a:srgbClr val="FF0000"/>
              </a:solidFill>
              <a:latin typeface="Times New Roman" pitchFamily="18" charset="0"/>
            </a:endParaRPr>
          </a:p>
        </p:txBody>
      </p:sp>
      <p:sp>
        <p:nvSpPr>
          <p:cNvPr id="46083" name="Rectangle 3"/>
          <p:cNvSpPr>
            <a:spLocks noGrp="1" noChangeArrowheads="1"/>
          </p:cNvSpPr>
          <p:nvPr>
            <p:ph type="body" idx="4294967295"/>
          </p:nvPr>
        </p:nvSpPr>
        <p:spPr>
          <a:xfrm>
            <a:off x="395288" y="2362200"/>
            <a:ext cx="8229600" cy="4495800"/>
          </a:xfrm>
        </p:spPr>
        <p:txBody>
          <a:bodyPr/>
          <a:lstStyle/>
          <a:p>
            <a:pPr>
              <a:lnSpc>
                <a:spcPct val="80000"/>
              </a:lnSpc>
            </a:pPr>
            <a:r>
              <a:rPr lang="sr-Cyrl-CS" sz="2500" smtClean="0">
                <a:latin typeface="Times New Roman" pitchFamily="18" charset="0"/>
              </a:rPr>
              <a:t>Смрт ћелије је узрок </a:t>
            </a:r>
            <a:r>
              <a:rPr lang="sr-Cyrl-CS" sz="2500" smtClean="0">
                <a:cs typeface="Times New Roman" pitchFamily="18" charset="0"/>
              </a:rPr>
              <a:t>„</a:t>
            </a:r>
            <a:r>
              <a:rPr lang="sr-Cyrl-CS" sz="2500" smtClean="0">
                <a:latin typeface="Times New Roman" pitchFamily="18" charset="0"/>
              </a:rPr>
              <a:t>неефективне еритропоезе</a:t>
            </a:r>
            <a:r>
              <a:rPr lang="sr-Cyrl-CS" sz="2500" smtClean="0">
                <a:cs typeface="Times New Roman" pitchFamily="18" charset="0"/>
              </a:rPr>
              <a:t>”</a:t>
            </a:r>
            <a:r>
              <a:rPr lang="sr-Cyrl-CS" sz="2500" smtClean="0">
                <a:latin typeface="Times New Roman" pitchFamily="18" charset="0"/>
              </a:rPr>
              <a:t>, а изостанак деобе доводи до морфолошких промена ћелија које се брзо размножавају (епител језика, црева, вагине, материце и др)</a:t>
            </a:r>
          </a:p>
          <a:p>
            <a:pPr>
              <a:lnSpc>
                <a:spcPct val="80000"/>
              </a:lnSpc>
            </a:pPr>
            <a:r>
              <a:rPr lang="sr-Cyrl-CS" sz="2500" smtClean="0">
                <a:latin typeface="Times New Roman" pitchFamily="18" charset="0"/>
              </a:rPr>
              <a:t>мегалобластна хематопоеза се најчешће манифестује као анемија, али се ДНА дефекти дешавају на свим пролиферишућим ћелијама хематопоезе.</a:t>
            </a:r>
          </a:p>
          <a:p>
            <a:pPr>
              <a:lnSpc>
                <a:spcPct val="80000"/>
              </a:lnSpc>
            </a:pPr>
            <a:r>
              <a:rPr lang="sr-Cyrl-CS" sz="2500" smtClean="0">
                <a:latin typeface="Times New Roman" pitchFamily="18" charset="0"/>
              </a:rPr>
              <a:t>У периферној крви се налазе велики, овални, нормохромни еритроцити (мегалоцити), хиперсегментирани неутрофили и еозинофили </a:t>
            </a:r>
          </a:p>
          <a:p>
            <a:pPr>
              <a:lnSpc>
                <a:spcPct val="80000"/>
              </a:lnSpc>
            </a:pPr>
            <a:r>
              <a:rPr lang="sr-Cyrl-CS" sz="2500" smtClean="0">
                <a:latin typeface="Times New Roman" pitchFamily="18" charset="0"/>
              </a:rPr>
              <a:t>најчешћи узроци мегалобластозе су дефицити витамина Б12 (кобаламина) и фолата, витамина есенцијалних за ДНА синтезу. </a:t>
            </a:r>
          </a:p>
        </p:txBody>
      </p:sp>
    </p:spTree>
  </p:cSld>
  <p:clrMapOvr>
    <a:masterClrMapping/>
  </p:clrMapOvr>
  <p:transition advTm="3678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20482"/>
                                        </p:tgtEl>
                                        <p:attrNameLst>
                                          <p:attrName>style.visibility</p:attrName>
                                        </p:attrNameLst>
                                      </p:cBhvr>
                                      <p:to>
                                        <p:strVal val="visible"/>
                                      </p:to>
                                    </p:set>
                                    <p:anim calcmode="lin" valueType="num">
                                      <p:cBhvr>
                                        <p:cTn id="7" dur="500" fill="hold"/>
                                        <p:tgtEl>
                                          <p:spTgt spid="20482"/>
                                        </p:tgtEl>
                                        <p:attrNameLst>
                                          <p:attrName>ppt_w</p:attrName>
                                        </p:attrNameLst>
                                      </p:cBhvr>
                                      <p:tavLst>
                                        <p:tav tm="0">
                                          <p:val>
                                            <p:fltVal val="0"/>
                                          </p:val>
                                        </p:tav>
                                        <p:tav tm="100000">
                                          <p:val>
                                            <p:strVal val="#ppt_w"/>
                                          </p:val>
                                        </p:tav>
                                      </p:tavLst>
                                    </p:anim>
                                    <p:anim calcmode="lin" valueType="num">
                                      <p:cBhvr>
                                        <p:cTn id="8" dur="500" fill="hold"/>
                                        <p:tgtEl>
                                          <p:spTgt spid="20482"/>
                                        </p:tgtEl>
                                        <p:attrNameLst>
                                          <p:attrName>ppt_h</p:attrName>
                                        </p:attrNameLst>
                                      </p:cBhvr>
                                      <p:tavLst>
                                        <p:tav tm="0">
                                          <p:val>
                                            <p:fltVal val="0"/>
                                          </p:val>
                                        </p:tav>
                                        <p:tav tm="100000">
                                          <p:val>
                                            <p:strVal val="#ppt_h"/>
                                          </p:val>
                                        </p:tav>
                                      </p:tavLst>
                                    </p:anim>
                                    <p:animEffect transition="in" filter="fade">
                                      <p:cBhvr>
                                        <p:cTn id="9" dur="500"/>
                                        <p:tgtEl>
                                          <p:spTgt spid="204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idx="4294967295"/>
          </p:nvPr>
        </p:nvSpPr>
        <p:spPr>
          <a:xfrm>
            <a:off x="468313" y="1052513"/>
            <a:ext cx="8229600" cy="1143000"/>
          </a:xfrm>
        </p:spPr>
        <p:txBody>
          <a:bodyPr/>
          <a:lstStyle/>
          <a:p>
            <a:r>
              <a:rPr lang="en-US" smtClean="0">
                <a:solidFill>
                  <a:srgbClr val="FF0000"/>
                </a:solidFill>
                <a:latin typeface="Times New Roman" pitchFamily="18" charset="0"/>
              </a:rPr>
              <a:t>Витамин Б12</a:t>
            </a:r>
            <a:r>
              <a:rPr lang="en-US" smtClean="0"/>
              <a:t> </a:t>
            </a:r>
          </a:p>
        </p:txBody>
      </p:sp>
      <p:sp>
        <p:nvSpPr>
          <p:cNvPr id="47107" name="Rectangle 3"/>
          <p:cNvSpPr>
            <a:spLocks noGrp="1" noChangeArrowheads="1"/>
          </p:cNvSpPr>
          <p:nvPr>
            <p:ph type="body" idx="4294967295"/>
          </p:nvPr>
        </p:nvSpPr>
        <p:spPr/>
        <p:txBody>
          <a:bodyPr/>
          <a:lstStyle/>
          <a:p>
            <a:pPr>
              <a:lnSpc>
                <a:spcPct val="90000"/>
              </a:lnSpc>
            </a:pPr>
            <a:r>
              <a:rPr lang="sr-Latn-CS" sz="2800" smtClean="0">
                <a:latin typeface="Times New Roman" pitchFamily="18" charset="0"/>
              </a:rPr>
              <a:t>код човека производе га бактерије дебелог црева, али дистално од места апсорпције</a:t>
            </a:r>
          </a:p>
          <a:p>
            <a:pPr>
              <a:lnSpc>
                <a:spcPct val="90000"/>
              </a:lnSpc>
            </a:pPr>
            <a:r>
              <a:rPr lang="sr-Latn-CS" sz="2800" smtClean="0">
                <a:latin typeface="Times New Roman" pitchFamily="18" charset="0"/>
              </a:rPr>
              <a:t>у исхрани, највише га има у изнутрицама - јетр</a:t>
            </a:r>
            <a:r>
              <a:rPr lang="sr-Cyrl-CS" sz="2800" smtClean="0">
                <a:latin typeface="Times New Roman" pitchFamily="18" charset="0"/>
              </a:rPr>
              <a:t>а</a:t>
            </a:r>
            <a:r>
              <a:rPr lang="sr-Latn-CS" sz="2800" smtClean="0">
                <a:latin typeface="Times New Roman" pitchFamily="18" charset="0"/>
              </a:rPr>
              <a:t> (</a:t>
            </a:r>
            <a:r>
              <a:rPr lang="en-US" sz="2800" smtClean="0">
                <a:latin typeface="Times New Roman" pitchFamily="18" charset="0"/>
              </a:rPr>
              <a:t>&gt;10</a:t>
            </a:r>
            <a:r>
              <a:rPr lang="en-US" sz="2800" smtClean="0">
                <a:latin typeface="Times New Roman" pitchFamily="18" charset="0"/>
                <a:cs typeface="Times New Roman" pitchFamily="18" charset="0"/>
              </a:rPr>
              <a:t>µg/100</a:t>
            </a:r>
            <a:r>
              <a:rPr lang="sr-Latn-CS" sz="2800" smtClean="0">
                <a:latin typeface="Times New Roman" pitchFamily="18" charset="0"/>
                <a:cs typeface="Times New Roman" pitchFamily="18" charset="0"/>
              </a:rPr>
              <a:t>g</a:t>
            </a:r>
            <a:r>
              <a:rPr lang="en-US" sz="2800" smtClean="0">
                <a:latin typeface="Times New Roman" pitchFamily="18" charset="0"/>
                <a:cs typeface="Times New Roman" pitchFamily="18" charset="0"/>
              </a:rPr>
              <a:t>)</a:t>
            </a:r>
            <a:r>
              <a:rPr lang="sr-Cyrl-CS" sz="2800" smtClean="0">
                <a:latin typeface="Times New Roman" pitchFamily="18" charset="0"/>
                <a:cs typeface="Times New Roman" pitchFamily="18" charset="0"/>
              </a:rPr>
              <a:t>, </a:t>
            </a:r>
            <a:r>
              <a:rPr lang="en-US" sz="2800" smtClean="0">
                <a:latin typeface="Times New Roman" pitchFamily="18" charset="0"/>
                <a:cs typeface="Times New Roman" pitchFamily="18" charset="0"/>
              </a:rPr>
              <a:t>риба, млеко, </a:t>
            </a:r>
            <a:r>
              <a:rPr lang="sr-Latn-CS" sz="2800" smtClean="0">
                <a:latin typeface="Times New Roman" pitchFamily="18" charset="0"/>
                <a:cs typeface="Times New Roman" pitchFamily="18" charset="0"/>
              </a:rPr>
              <a:t>животинско месо и јаја (1</a:t>
            </a:r>
            <a:r>
              <a:rPr lang="en-US" sz="2800" smtClean="0">
                <a:latin typeface="Times New Roman" pitchFamily="18" charset="0"/>
                <a:cs typeface="Times New Roman" pitchFamily="18" charset="0"/>
              </a:rPr>
              <a:t>-10µ</a:t>
            </a:r>
            <a:r>
              <a:rPr lang="sr-Latn-CS" sz="2800" smtClean="0">
                <a:latin typeface="Times New Roman" pitchFamily="18" charset="0"/>
                <a:cs typeface="Times New Roman" pitchFamily="18" charset="0"/>
              </a:rPr>
              <a:t>g</a:t>
            </a:r>
            <a:r>
              <a:rPr lang="en-US" sz="2800" smtClean="0">
                <a:latin typeface="Times New Roman" pitchFamily="18" charset="0"/>
                <a:cs typeface="Times New Roman" pitchFamily="18" charset="0"/>
              </a:rPr>
              <a:t>/100</a:t>
            </a:r>
            <a:r>
              <a:rPr lang="sr-Latn-CS" sz="2800" smtClean="0">
                <a:latin typeface="Times New Roman" pitchFamily="18" charset="0"/>
                <a:cs typeface="Times New Roman" pitchFamily="18" charset="0"/>
              </a:rPr>
              <a:t>g</a:t>
            </a:r>
            <a:r>
              <a:rPr lang="en-US" sz="2800" smtClean="0">
                <a:latin typeface="Times New Roman" pitchFamily="18" charset="0"/>
                <a:cs typeface="Times New Roman" pitchFamily="18" charset="0"/>
              </a:rPr>
              <a:t>)</a:t>
            </a:r>
          </a:p>
          <a:p>
            <a:pPr>
              <a:lnSpc>
                <a:spcPct val="90000"/>
              </a:lnSpc>
            </a:pPr>
            <a:r>
              <a:rPr lang="en-US" sz="2800" smtClean="0">
                <a:latin typeface="Times New Roman" pitchFamily="18" charset="0"/>
                <a:cs typeface="Times New Roman" pitchFamily="18" charset="0"/>
              </a:rPr>
              <a:t>просе</a:t>
            </a:r>
            <a:r>
              <a:rPr lang="sr-Latn-CS" sz="2800" smtClean="0">
                <a:latin typeface="Times New Roman" pitchFamily="18" charset="0"/>
                <a:cs typeface="Times New Roman" pitchFamily="18" charset="0"/>
              </a:rPr>
              <a:t>чна невегетеријанска исхрана садржи 5-7</a:t>
            </a:r>
            <a:r>
              <a:rPr lang="en-US" sz="2800" smtClean="0">
                <a:latin typeface="Times New Roman" pitchFamily="18" charset="0"/>
                <a:cs typeface="Times New Roman" pitchFamily="18" charset="0"/>
              </a:rPr>
              <a:t>µ</a:t>
            </a:r>
            <a:r>
              <a:rPr lang="sr-Latn-CS" sz="2800" smtClean="0">
                <a:latin typeface="Times New Roman" pitchFamily="18" charset="0"/>
                <a:cs typeface="Times New Roman" pitchFamily="18" charset="0"/>
              </a:rPr>
              <a:t>g вит Б12</a:t>
            </a:r>
            <a:r>
              <a:rPr lang="en-US" sz="2800" smtClean="0">
                <a:latin typeface="Times New Roman" pitchFamily="18" charset="0"/>
                <a:cs typeface="Times New Roman" pitchFamily="18" charset="0"/>
              </a:rPr>
              <a:t>/дн.</a:t>
            </a:r>
            <a:endParaRPr lang="sr-Latn-CS" sz="2800" smtClean="0">
              <a:latin typeface="Times New Roman" pitchFamily="18" charset="0"/>
              <a:cs typeface="Times New Roman" pitchFamily="18" charset="0"/>
            </a:endParaRPr>
          </a:p>
          <a:p>
            <a:pPr>
              <a:lnSpc>
                <a:spcPct val="90000"/>
              </a:lnSpc>
            </a:pPr>
            <a:r>
              <a:rPr lang="sr-Latn-CS" sz="2800" smtClean="0">
                <a:latin typeface="Times New Roman" pitchFamily="18" charset="0"/>
                <a:cs typeface="Times New Roman" pitchFamily="18" charset="0"/>
              </a:rPr>
              <a:t>препоручена доза је 2.5</a:t>
            </a:r>
            <a:r>
              <a:rPr lang="el-GR" sz="2800" smtClean="0">
                <a:latin typeface="Times New Roman" pitchFamily="18" charset="0"/>
                <a:cs typeface="Times New Roman" pitchFamily="18" charset="0"/>
              </a:rPr>
              <a:t>μ</a:t>
            </a:r>
            <a:r>
              <a:rPr lang="sr-Latn-CS" sz="2800" smtClean="0">
                <a:latin typeface="Times New Roman" pitchFamily="18" charset="0"/>
                <a:cs typeface="Times New Roman" pitchFamily="18" charset="0"/>
              </a:rPr>
              <a:t>g за жене и мушкарце, 2.6 </a:t>
            </a:r>
            <a:r>
              <a:rPr lang="en-US" sz="2800" smtClean="0">
                <a:latin typeface="Times New Roman" pitchFamily="18" charset="0"/>
                <a:cs typeface="Times New Roman" pitchFamily="18" charset="0"/>
              </a:rPr>
              <a:t>µ</a:t>
            </a:r>
            <a:r>
              <a:rPr lang="sr-Latn-CS" sz="2800" smtClean="0">
                <a:latin typeface="Times New Roman" pitchFamily="18" charset="0"/>
                <a:cs typeface="Times New Roman" pitchFamily="18" charset="0"/>
              </a:rPr>
              <a:t>g за труднице, 2.8 </a:t>
            </a:r>
            <a:r>
              <a:rPr lang="en-US" sz="2800" smtClean="0">
                <a:latin typeface="Times New Roman" pitchFamily="18" charset="0"/>
                <a:cs typeface="Times New Roman" pitchFamily="18" charset="0"/>
              </a:rPr>
              <a:t>µ</a:t>
            </a:r>
            <a:r>
              <a:rPr lang="sr-Latn-CS" sz="2800" smtClean="0">
                <a:latin typeface="Times New Roman" pitchFamily="18" charset="0"/>
                <a:cs typeface="Times New Roman" pitchFamily="18" charset="0"/>
              </a:rPr>
              <a:t>g за дојиље, 1.5-2 </a:t>
            </a:r>
            <a:r>
              <a:rPr lang="en-US" sz="2800" smtClean="0">
                <a:latin typeface="Times New Roman" pitchFamily="18" charset="0"/>
                <a:cs typeface="Times New Roman" pitchFamily="18" charset="0"/>
              </a:rPr>
              <a:t>µ</a:t>
            </a:r>
            <a:r>
              <a:rPr lang="sr-Latn-CS" sz="2800" smtClean="0">
                <a:latin typeface="Times New Roman" pitchFamily="18" charset="0"/>
                <a:cs typeface="Times New Roman" pitchFamily="18" charset="0"/>
              </a:rPr>
              <a:t>g за децу од 9-18 година.</a:t>
            </a:r>
            <a:endParaRPr lang="en-US" sz="2800" smtClean="0">
              <a:latin typeface="Times New Roman" pitchFamily="18" charset="0"/>
              <a:cs typeface="Times New Roman" pitchFamily="18" charset="0"/>
            </a:endParaRPr>
          </a:p>
        </p:txBody>
      </p:sp>
    </p:spTree>
  </p:cSld>
  <p:clrMapOvr>
    <a:masterClrMapping/>
  </p:clrMapOvr>
  <p:transition advTm="24817"/>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21506"/>
                                        </p:tgtEl>
                                        <p:attrNameLst>
                                          <p:attrName>style.visibility</p:attrName>
                                        </p:attrNameLst>
                                      </p:cBhvr>
                                      <p:to>
                                        <p:strVal val="visible"/>
                                      </p:to>
                                    </p:set>
                                    <p:animEffect transition="in" filter="blinds(horizontal)">
                                      <p:cBhvr>
                                        <p:cTn id="7" dur="500"/>
                                        <p:tgtEl>
                                          <p:spTgt spid="215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6"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body" idx="4294967295"/>
          </p:nvPr>
        </p:nvSpPr>
        <p:spPr>
          <a:xfrm>
            <a:off x="395288" y="2133600"/>
            <a:ext cx="8229600" cy="6119813"/>
          </a:xfrm>
        </p:spPr>
        <p:txBody>
          <a:bodyPr/>
          <a:lstStyle/>
          <a:p>
            <a:r>
              <a:rPr lang="sr-Latn-CS" sz="2400" smtClean="0">
                <a:latin typeface="Times New Roman" pitchFamily="18" charset="0"/>
              </a:rPr>
              <a:t>у телу човека се налази у форми коензима</a:t>
            </a:r>
          </a:p>
          <a:p>
            <a:r>
              <a:rPr lang="sr-Latn-CS" sz="2400" smtClean="0">
                <a:latin typeface="Times New Roman" pitchFamily="18" charset="0"/>
              </a:rPr>
              <a:t>у одр</a:t>
            </a:r>
            <a:r>
              <a:rPr lang="en-US" sz="2400" smtClean="0">
                <a:latin typeface="Times New Roman" pitchFamily="18" charset="0"/>
              </a:rPr>
              <a:t>а</a:t>
            </a:r>
            <a:r>
              <a:rPr lang="sr-Latn-CS" sz="2400" smtClean="0">
                <a:latin typeface="Times New Roman" pitchFamily="18" charset="0"/>
              </a:rPr>
              <a:t>сле особе залихе износе 2-5mg, од тога 1mg је у јетри</a:t>
            </a:r>
          </a:p>
          <a:p>
            <a:r>
              <a:rPr lang="sr-Latn-CS" sz="2400" smtClean="0">
                <a:latin typeface="Times New Roman" pitchFamily="18" charset="0"/>
              </a:rPr>
              <a:t>дневно се губи 0.1% вит Б12 (1.3</a:t>
            </a:r>
            <a:r>
              <a:rPr lang="en-US" sz="2400" smtClean="0">
                <a:latin typeface="Times New Roman" pitchFamily="18" charset="0"/>
                <a:cs typeface="Times New Roman" pitchFamily="18" charset="0"/>
              </a:rPr>
              <a:t>µ</a:t>
            </a:r>
            <a:r>
              <a:rPr lang="sr-Latn-CS" sz="2400" smtClean="0">
                <a:latin typeface="Times New Roman" pitchFamily="18" charset="0"/>
                <a:cs typeface="Times New Roman" pitchFamily="18" charset="0"/>
              </a:rPr>
              <a:t>g)</a:t>
            </a:r>
          </a:p>
          <a:p>
            <a:r>
              <a:rPr lang="sr-Latn-CS" sz="2400" smtClean="0">
                <a:latin typeface="Times New Roman" pitchFamily="18" charset="0"/>
                <a:cs typeface="Times New Roman" pitchFamily="18" charset="0"/>
              </a:rPr>
              <a:t>потребне су 3-4 године за деплецију кобаламинских складишта, у случају малапсорпције витамина Б12</a:t>
            </a:r>
          </a:p>
          <a:p>
            <a:r>
              <a:rPr lang="sr-Latn-CS" sz="2400" smtClean="0">
                <a:latin typeface="Times New Roman" pitchFamily="18" charset="0"/>
                <a:cs typeface="Times New Roman" pitchFamily="18" charset="0"/>
              </a:rPr>
              <a:t>у храни је обично у форми коензима (цијанкобаламин, м</a:t>
            </a:r>
            <a:r>
              <a:rPr lang="en-US" sz="2400" smtClean="0">
                <a:latin typeface="Times New Roman" pitchFamily="18" charset="0"/>
                <a:cs typeface="Times New Roman" pitchFamily="18" charset="0"/>
              </a:rPr>
              <a:t>ет</a:t>
            </a:r>
            <a:r>
              <a:rPr lang="sr-Latn-CS" sz="2400" smtClean="0">
                <a:latin typeface="Times New Roman" pitchFamily="18" charset="0"/>
                <a:cs typeface="Times New Roman" pitchFamily="18" charset="0"/>
              </a:rPr>
              <a:t>и</a:t>
            </a:r>
            <a:r>
              <a:rPr lang="en-US" sz="2400" smtClean="0">
                <a:latin typeface="Times New Roman" pitchFamily="18" charset="0"/>
                <a:cs typeface="Times New Roman" pitchFamily="18" charset="0"/>
              </a:rPr>
              <a:t>л</a:t>
            </a:r>
            <a:r>
              <a:rPr lang="sr-Latn-CS" sz="2400" smtClean="0">
                <a:latin typeface="Times New Roman" pitchFamily="18" charset="0"/>
                <a:cs typeface="Times New Roman" pitchFamily="18" charset="0"/>
              </a:rPr>
              <a:t>к</a:t>
            </a:r>
            <a:r>
              <a:rPr lang="en-US" sz="2400" smtClean="0">
                <a:latin typeface="Times New Roman" pitchFamily="18" charset="0"/>
                <a:cs typeface="Times New Roman" pitchFamily="18" charset="0"/>
              </a:rPr>
              <a:t>обаламин</a:t>
            </a:r>
            <a:r>
              <a:rPr lang="sr-Latn-CS" sz="2400" smtClean="0">
                <a:latin typeface="Times New Roman" pitchFamily="18" charset="0"/>
                <a:cs typeface="Times New Roman" pitchFamily="18" charset="0"/>
              </a:rPr>
              <a:t>, аденозилкобаламин</a:t>
            </a:r>
            <a:r>
              <a:rPr lang="en-US" sz="2400" smtClean="0">
                <a:latin typeface="Times New Roman" pitchFamily="18" charset="0"/>
                <a:cs typeface="Times New Roman" pitchFamily="18" charset="0"/>
              </a:rPr>
              <a:t>)</a:t>
            </a:r>
            <a:r>
              <a:rPr lang="sr-Latn-CS" sz="2400" smtClean="0">
                <a:latin typeface="Times New Roman" pitchFamily="18" charset="0"/>
                <a:cs typeface="Times New Roman" pitchFamily="18" charset="0"/>
              </a:rPr>
              <a:t> </a:t>
            </a:r>
            <a:r>
              <a:rPr lang="en-US" sz="2400" smtClean="0">
                <a:latin typeface="Times New Roman" pitchFamily="18" charset="0"/>
                <a:cs typeface="Times New Roman" pitchFamily="18" charset="0"/>
              </a:rPr>
              <a:t>неспецифи</a:t>
            </a:r>
            <a:r>
              <a:rPr lang="sr-Latn-CS" sz="2400" smtClean="0">
                <a:latin typeface="Times New Roman" pitchFamily="18" charset="0"/>
                <a:cs typeface="Times New Roman" pitchFamily="18" charset="0"/>
              </a:rPr>
              <a:t>чн</a:t>
            </a:r>
            <a:r>
              <a:rPr lang="sr-Cyrl-CS" sz="2400" smtClean="0">
                <a:latin typeface="Times New Roman" pitchFamily="18" charset="0"/>
                <a:cs typeface="Times New Roman" pitchFamily="18" charset="0"/>
              </a:rPr>
              <a:t>о </a:t>
            </a:r>
            <a:r>
              <a:rPr lang="sr-Latn-CS" sz="2400" smtClean="0">
                <a:latin typeface="Times New Roman" pitchFamily="18" charset="0"/>
                <a:cs typeface="Times New Roman" pitchFamily="18" charset="0"/>
              </a:rPr>
              <a:t>везан за протеине</a:t>
            </a:r>
            <a:endParaRPr lang="en-US" sz="2400" smtClean="0">
              <a:latin typeface="Times New Roman" pitchFamily="18" charset="0"/>
              <a:cs typeface="Times New Roman" pitchFamily="18" charset="0"/>
            </a:endParaRPr>
          </a:p>
        </p:txBody>
      </p:sp>
      <p:sp>
        <p:nvSpPr>
          <p:cNvPr id="22531" name="Rectangle 3"/>
          <p:cNvSpPr>
            <a:spLocks noGrp="1" noChangeArrowheads="1"/>
          </p:cNvSpPr>
          <p:nvPr>
            <p:ph type="title" idx="4294967295"/>
          </p:nvPr>
        </p:nvSpPr>
        <p:spPr>
          <a:noFill/>
        </p:spPr>
        <p:txBody>
          <a:bodyPr/>
          <a:lstStyle/>
          <a:p>
            <a:r>
              <a:rPr lang="en-US" smtClean="0">
                <a:solidFill>
                  <a:srgbClr val="FF0000"/>
                </a:solidFill>
              </a:rPr>
              <a:t>Витамин Б12</a:t>
            </a:r>
            <a:r>
              <a:rPr lang="en-US" smtClean="0"/>
              <a:t> </a:t>
            </a:r>
          </a:p>
        </p:txBody>
      </p:sp>
    </p:spTree>
  </p:cSld>
  <p:clrMapOvr>
    <a:masterClrMapping/>
  </p:clrMapOvr>
  <p:transition advTm="56583"/>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22530">
                                            <p:txEl>
                                              <p:pRg st="0" end="0"/>
                                            </p:txEl>
                                          </p:spTgt>
                                        </p:tgtEl>
                                        <p:attrNameLst>
                                          <p:attrName>style.visibility</p:attrName>
                                        </p:attrNameLst>
                                      </p:cBhvr>
                                      <p:to>
                                        <p:strVal val="visible"/>
                                      </p:to>
                                    </p:set>
                                    <p:animEffect transition="in" filter="blinds(horizontal)">
                                      <p:cBhvr>
                                        <p:cTn id="7" dur="500"/>
                                        <p:tgtEl>
                                          <p:spTgt spid="22530">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22530">
                                            <p:txEl>
                                              <p:pRg st="1" end="1"/>
                                            </p:txEl>
                                          </p:spTgt>
                                        </p:tgtEl>
                                        <p:attrNameLst>
                                          <p:attrName>style.visibility</p:attrName>
                                        </p:attrNameLst>
                                      </p:cBhvr>
                                      <p:to>
                                        <p:strVal val="visible"/>
                                      </p:to>
                                    </p:set>
                                    <p:animEffect transition="in" filter="blinds(horizontal)">
                                      <p:cBhvr>
                                        <p:cTn id="10" dur="500"/>
                                        <p:tgtEl>
                                          <p:spTgt spid="22530">
                                            <p:txEl>
                                              <p:pRg st="1" end="1"/>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22530">
                                            <p:txEl>
                                              <p:pRg st="2" end="2"/>
                                            </p:txEl>
                                          </p:spTgt>
                                        </p:tgtEl>
                                        <p:attrNameLst>
                                          <p:attrName>style.visibility</p:attrName>
                                        </p:attrNameLst>
                                      </p:cBhvr>
                                      <p:to>
                                        <p:strVal val="visible"/>
                                      </p:to>
                                    </p:set>
                                    <p:animEffect transition="in" filter="blinds(horizontal)">
                                      <p:cBhvr>
                                        <p:cTn id="13" dur="500"/>
                                        <p:tgtEl>
                                          <p:spTgt spid="22530">
                                            <p:txEl>
                                              <p:pRg st="2" end="2"/>
                                            </p:txEl>
                                          </p:spTgt>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22530">
                                            <p:txEl>
                                              <p:pRg st="3" end="3"/>
                                            </p:txEl>
                                          </p:spTgt>
                                        </p:tgtEl>
                                        <p:attrNameLst>
                                          <p:attrName>style.visibility</p:attrName>
                                        </p:attrNameLst>
                                      </p:cBhvr>
                                      <p:to>
                                        <p:strVal val="visible"/>
                                      </p:to>
                                    </p:set>
                                    <p:animEffect transition="in" filter="blinds(horizontal)">
                                      <p:cBhvr>
                                        <p:cTn id="16" dur="500"/>
                                        <p:tgtEl>
                                          <p:spTgt spid="22530">
                                            <p:txEl>
                                              <p:pRg st="3" end="3"/>
                                            </p:txEl>
                                          </p:spTgt>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22530">
                                            <p:txEl>
                                              <p:pRg st="4" end="4"/>
                                            </p:txEl>
                                          </p:spTgt>
                                        </p:tgtEl>
                                        <p:attrNameLst>
                                          <p:attrName>style.visibility</p:attrName>
                                        </p:attrNameLst>
                                      </p:cBhvr>
                                      <p:to>
                                        <p:strVal val="visible"/>
                                      </p:to>
                                    </p:set>
                                    <p:animEffect transition="in" filter="blinds(horizontal)">
                                      <p:cBhvr>
                                        <p:cTn id="19" dur="500"/>
                                        <p:tgtEl>
                                          <p:spTgt spid="22530">
                                            <p:txEl>
                                              <p:pRg st="4" end="4"/>
                                            </p:txEl>
                                          </p:spTgt>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22531"/>
                                        </p:tgtEl>
                                        <p:attrNameLst>
                                          <p:attrName>style.visibility</p:attrName>
                                        </p:attrNameLst>
                                      </p:cBhvr>
                                      <p:to>
                                        <p:strVal val="visible"/>
                                      </p:to>
                                    </p:set>
                                    <p:animEffect transition="in" filter="blinds(horizontal)">
                                      <p:cBhvr>
                                        <p:cTn id="22" dur="500"/>
                                        <p:tgtEl>
                                          <p:spTgt spid="225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0" grpId="0" build="p"/>
      <p:bldP spid="22531"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idx="4294967295"/>
          </p:nvPr>
        </p:nvSpPr>
        <p:spPr/>
        <p:txBody>
          <a:bodyPr/>
          <a:lstStyle/>
          <a:p>
            <a:r>
              <a:rPr lang="sr-Cyrl-CS" smtClean="0">
                <a:solidFill>
                  <a:srgbClr val="FF0000"/>
                </a:solidFill>
                <a:latin typeface="Times New Roman" pitchFamily="18" charset="0"/>
              </a:rPr>
              <a:t>Фолати</a:t>
            </a:r>
          </a:p>
        </p:txBody>
      </p:sp>
      <p:sp>
        <p:nvSpPr>
          <p:cNvPr id="23555" name="Rectangle 3"/>
          <p:cNvSpPr>
            <a:spLocks noGrp="1" noChangeArrowheads="1"/>
          </p:cNvSpPr>
          <p:nvPr>
            <p:ph type="body" idx="4294967295"/>
          </p:nvPr>
        </p:nvSpPr>
        <p:spPr>
          <a:xfrm>
            <a:off x="179388" y="2205038"/>
            <a:ext cx="8435975" cy="4495800"/>
          </a:xfrm>
        </p:spPr>
        <p:txBody>
          <a:bodyPr/>
          <a:lstStyle/>
          <a:p>
            <a:pPr>
              <a:lnSpc>
                <a:spcPct val="90000"/>
              </a:lnSpc>
            </a:pPr>
            <a:r>
              <a:rPr lang="sr-Latn-CS" smtClean="0">
                <a:latin typeface="Times New Roman" pitchFamily="18" charset="0"/>
              </a:rPr>
              <a:t>синтетишу их биљке и микроорганизми</a:t>
            </a:r>
          </a:p>
          <a:p>
            <a:pPr>
              <a:lnSpc>
                <a:spcPct val="90000"/>
              </a:lnSpc>
            </a:pPr>
            <a:r>
              <a:rPr lang="sr-Latn-CS" smtClean="0">
                <a:latin typeface="Times New Roman" pitchFamily="18" charset="0"/>
              </a:rPr>
              <a:t>природни извор фолата су поврће (спанаћ, броколи, пасуљ), воће (банане, диње, лимун), пшеница, јетра, бубрези</a:t>
            </a:r>
          </a:p>
          <a:p>
            <a:pPr>
              <a:lnSpc>
                <a:spcPct val="90000"/>
              </a:lnSpc>
            </a:pPr>
            <a:r>
              <a:rPr lang="sr-Latn-CS" smtClean="0">
                <a:latin typeface="Times New Roman" pitchFamily="18" charset="0"/>
              </a:rPr>
              <a:t>термолабилни су (деструкција после 15мин кувања)</a:t>
            </a:r>
          </a:p>
          <a:p>
            <a:pPr>
              <a:lnSpc>
                <a:spcPct val="90000"/>
              </a:lnSpc>
            </a:pPr>
            <a:r>
              <a:rPr lang="sr-Latn-CS" smtClean="0">
                <a:latin typeface="Times New Roman" pitchFamily="18" charset="0"/>
              </a:rPr>
              <a:t>Минималне дневне потребе су за мушкарце и жене је 200-400</a:t>
            </a:r>
            <a:r>
              <a:rPr lang="en-US" smtClean="0">
                <a:latin typeface="Times New Roman" pitchFamily="18" charset="0"/>
                <a:cs typeface="Times New Roman" pitchFamily="18" charset="0"/>
              </a:rPr>
              <a:t>µ</a:t>
            </a:r>
            <a:r>
              <a:rPr lang="sr-Latn-CS" smtClean="0">
                <a:latin typeface="Times New Roman" pitchFamily="18" charset="0"/>
                <a:cs typeface="Times New Roman" pitchFamily="18" charset="0"/>
              </a:rPr>
              <a:t>g, труднице 600</a:t>
            </a:r>
            <a:r>
              <a:rPr lang="en-US" smtClean="0">
                <a:latin typeface="Times New Roman" pitchFamily="18" charset="0"/>
                <a:cs typeface="Times New Roman" pitchFamily="18" charset="0"/>
              </a:rPr>
              <a:t>µ</a:t>
            </a:r>
            <a:r>
              <a:rPr lang="sr-Latn-CS" smtClean="0">
                <a:latin typeface="Times New Roman" pitchFamily="18" charset="0"/>
                <a:cs typeface="Times New Roman" pitchFamily="18" charset="0"/>
              </a:rPr>
              <a:t>g, дојиље 500 </a:t>
            </a:r>
            <a:r>
              <a:rPr lang="en-US" smtClean="0">
                <a:latin typeface="Times New Roman" pitchFamily="18" charset="0"/>
                <a:cs typeface="Times New Roman" pitchFamily="18" charset="0"/>
              </a:rPr>
              <a:t>µ</a:t>
            </a:r>
            <a:r>
              <a:rPr lang="sr-Latn-CS" smtClean="0">
                <a:latin typeface="Times New Roman" pitchFamily="18" charset="0"/>
                <a:cs typeface="Times New Roman" pitchFamily="18" charset="0"/>
              </a:rPr>
              <a:t>g, децу од 9</a:t>
            </a:r>
            <a:r>
              <a:rPr lang="en-US" smtClean="0">
                <a:latin typeface="Times New Roman" pitchFamily="18" charset="0"/>
                <a:cs typeface="Times New Roman" pitchFamily="18" charset="0"/>
              </a:rPr>
              <a:t>-18год</a:t>
            </a:r>
            <a:r>
              <a:rPr lang="sr-Latn-CS" smtClean="0">
                <a:latin typeface="Times New Roman" pitchFamily="18" charset="0"/>
                <a:cs typeface="Times New Roman" pitchFamily="18" charset="0"/>
              </a:rPr>
              <a:t>ине 300</a:t>
            </a:r>
            <a:r>
              <a:rPr lang="en-US" smtClean="0">
                <a:latin typeface="Times New Roman" pitchFamily="18" charset="0"/>
                <a:cs typeface="Times New Roman" pitchFamily="18" charset="0"/>
              </a:rPr>
              <a:t>-</a:t>
            </a:r>
            <a:r>
              <a:rPr lang="sr-Latn-CS" smtClean="0">
                <a:latin typeface="Times New Roman" pitchFamily="18" charset="0"/>
                <a:cs typeface="Times New Roman" pitchFamily="18" charset="0"/>
              </a:rPr>
              <a:t>400 </a:t>
            </a:r>
            <a:r>
              <a:rPr lang="en-US" smtClean="0">
                <a:latin typeface="Times New Roman" pitchFamily="18" charset="0"/>
                <a:cs typeface="Times New Roman" pitchFamily="18" charset="0"/>
              </a:rPr>
              <a:t>µ</a:t>
            </a:r>
            <a:r>
              <a:rPr lang="sr-Latn-CS" smtClean="0">
                <a:latin typeface="Times New Roman" pitchFamily="18" charset="0"/>
                <a:cs typeface="Times New Roman" pitchFamily="18" charset="0"/>
              </a:rPr>
              <a:t>g.</a:t>
            </a:r>
            <a:endParaRPr lang="en-US" smtClean="0">
              <a:latin typeface="Times New Roman" pitchFamily="18" charset="0"/>
              <a:cs typeface="Times New Roman" pitchFamily="18" charset="0"/>
            </a:endParaRPr>
          </a:p>
        </p:txBody>
      </p:sp>
    </p:spTree>
  </p:cSld>
  <p:clrMapOvr>
    <a:masterClrMapping/>
  </p:clrMapOvr>
  <p:transition advTm="13145"/>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23554"/>
                                        </p:tgtEl>
                                        <p:attrNameLst>
                                          <p:attrName>style.visibility</p:attrName>
                                        </p:attrNameLst>
                                      </p:cBhvr>
                                      <p:to>
                                        <p:strVal val="visible"/>
                                      </p:to>
                                    </p:set>
                                    <p:animEffect transition="in" filter="blinds(horizontal)">
                                      <p:cBhvr>
                                        <p:cTn id="7" dur="500"/>
                                        <p:tgtEl>
                                          <p:spTgt spid="23554"/>
                                        </p:tgtEl>
                                      </p:cBhvr>
                                    </p:animEffect>
                                  </p:childTnLst>
                                </p:cTn>
                              </p:par>
                            </p:childTnLst>
                          </p:cTn>
                        </p:par>
                        <p:par>
                          <p:cTn id="8" fill="hold">
                            <p:stCondLst>
                              <p:cond delay="500"/>
                            </p:stCondLst>
                            <p:childTnLst>
                              <p:par>
                                <p:cTn id="9" presetID="4" presetClass="entr" presetSubtype="16" fill="hold" nodeType="afterEffect">
                                  <p:stCondLst>
                                    <p:cond delay="0"/>
                                  </p:stCondLst>
                                  <p:childTnLst>
                                    <p:set>
                                      <p:cBhvr>
                                        <p:cTn id="10" dur="1" fill="hold">
                                          <p:stCondLst>
                                            <p:cond delay="0"/>
                                          </p:stCondLst>
                                        </p:cTn>
                                        <p:tgtEl>
                                          <p:spTgt spid="23555">
                                            <p:txEl>
                                              <p:pRg st="1" end="1"/>
                                            </p:txEl>
                                          </p:spTgt>
                                        </p:tgtEl>
                                        <p:attrNameLst>
                                          <p:attrName>style.visibility</p:attrName>
                                        </p:attrNameLst>
                                      </p:cBhvr>
                                      <p:to>
                                        <p:strVal val="visible"/>
                                      </p:to>
                                    </p:set>
                                    <p:animEffect transition="in" filter="box(in)">
                                      <p:cBhvr>
                                        <p:cTn id="11" dur="500"/>
                                        <p:tgtEl>
                                          <p:spTgt spid="2355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4"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idx="4294967295"/>
          </p:nvPr>
        </p:nvSpPr>
        <p:spPr/>
        <p:txBody>
          <a:bodyPr/>
          <a:lstStyle/>
          <a:p>
            <a:r>
              <a:rPr lang="sr-Cyrl-CS" smtClean="0">
                <a:solidFill>
                  <a:srgbClr val="FF0000"/>
                </a:solidFill>
                <a:latin typeface="Times New Roman" pitchFamily="18" charset="0"/>
              </a:rPr>
              <a:t>Апсорпција фолата</a:t>
            </a:r>
          </a:p>
        </p:txBody>
      </p:sp>
      <p:sp>
        <p:nvSpPr>
          <p:cNvPr id="24579" name="Rectangle 3"/>
          <p:cNvSpPr>
            <a:spLocks noGrp="1" noChangeArrowheads="1"/>
          </p:cNvSpPr>
          <p:nvPr>
            <p:ph type="body" idx="4294967295"/>
          </p:nvPr>
        </p:nvSpPr>
        <p:spPr/>
        <p:txBody>
          <a:bodyPr/>
          <a:lstStyle/>
          <a:p>
            <a:pPr>
              <a:lnSpc>
                <a:spcPct val="90000"/>
              </a:lnSpc>
            </a:pPr>
            <a:r>
              <a:rPr lang="sr-Latn-CS" sz="2800" smtClean="0">
                <a:latin typeface="Times New Roman" pitchFamily="18" charset="0"/>
              </a:rPr>
              <a:t>апсорбују се у форми птероил</a:t>
            </a:r>
            <a:r>
              <a:rPr lang="en-US" sz="2800" smtClean="0">
                <a:latin typeface="Times New Roman" pitchFamily="18" charset="0"/>
              </a:rPr>
              <a:t>-</a:t>
            </a:r>
            <a:r>
              <a:rPr lang="sr-Latn-CS" sz="2800" smtClean="0">
                <a:latin typeface="Times New Roman" pitchFamily="18" charset="0"/>
              </a:rPr>
              <a:t>моноглутамата (Пте Глу) у танком цреву (ПХ</a:t>
            </a:r>
            <a:r>
              <a:rPr lang="en-US" sz="2800" smtClean="0">
                <a:latin typeface="Times New Roman" pitchFamily="18" charset="0"/>
              </a:rPr>
              <a:t>=5.5)</a:t>
            </a:r>
            <a:r>
              <a:rPr lang="sr-Latn-CS" sz="2800" smtClean="0">
                <a:latin typeface="Times New Roman" pitchFamily="18" charset="0"/>
              </a:rPr>
              <a:t> у присуству Zn.</a:t>
            </a:r>
          </a:p>
          <a:p>
            <a:pPr>
              <a:lnSpc>
                <a:spcPct val="90000"/>
              </a:lnSpc>
            </a:pPr>
            <a:r>
              <a:rPr lang="sr-Latn-CS" sz="2800" smtClean="0">
                <a:latin typeface="Times New Roman" pitchFamily="18" charset="0"/>
              </a:rPr>
              <a:t>полиморфизам цревних ензима (неки људи имају снижену апсорпцију фолата). </a:t>
            </a:r>
          </a:p>
          <a:p>
            <a:pPr>
              <a:lnSpc>
                <a:spcPct val="90000"/>
              </a:lnSpc>
            </a:pPr>
            <a:r>
              <a:rPr lang="sr-Latn-CS" sz="2800" smtClean="0">
                <a:latin typeface="Times New Roman" pitchFamily="18" charset="0"/>
              </a:rPr>
              <a:t>танко црево има велику способност апсорпције фолата (пасивна дифузија можда је главни механизам апсорпције). </a:t>
            </a:r>
          </a:p>
          <a:p>
            <a:pPr>
              <a:lnSpc>
                <a:spcPct val="90000"/>
              </a:lnSpc>
            </a:pPr>
            <a:r>
              <a:rPr lang="sr-Latn-CS" sz="2800" smtClean="0">
                <a:latin typeface="Times New Roman" pitchFamily="18" charset="0"/>
              </a:rPr>
              <a:t>после 1</a:t>
            </a:r>
            <a:r>
              <a:rPr lang="en-US" sz="2800" smtClean="0">
                <a:latin typeface="Times New Roman" pitchFamily="18" charset="0"/>
              </a:rPr>
              <a:t>-</a:t>
            </a:r>
            <a:r>
              <a:rPr lang="sr-Latn-CS" sz="2800" smtClean="0">
                <a:latin typeface="Times New Roman" pitchFamily="18" charset="0"/>
              </a:rPr>
              <a:t>2х </a:t>
            </a:r>
            <a:r>
              <a:rPr lang="en-US" sz="2800" smtClean="0">
                <a:latin typeface="Times New Roman" pitchFamily="18" charset="0"/>
                <a:cs typeface="Times New Roman" pitchFamily="18" charset="0"/>
              </a:rPr>
              <a:t>"</a:t>
            </a:r>
            <a:r>
              <a:rPr lang="sr-Latn-CS" sz="2800" smtClean="0">
                <a:latin typeface="Times New Roman" pitchFamily="18" charset="0"/>
              </a:rPr>
              <a:t>пеак</a:t>
            </a:r>
            <a:r>
              <a:rPr lang="en-US" sz="2800" smtClean="0">
                <a:latin typeface="Times New Roman" pitchFamily="18" charset="0"/>
                <a:cs typeface="Times New Roman" pitchFamily="18" charset="0"/>
              </a:rPr>
              <a:t>"</a:t>
            </a:r>
            <a:r>
              <a:rPr lang="sr-Latn-CS" sz="2800" smtClean="0">
                <a:latin typeface="Times New Roman" pitchFamily="18" charset="0"/>
              </a:rPr>
              <a:t> фолата у плазми и започињање ентерохепатичне циркулације (90</a:t>
            </a:r>
            <a:r>
              <a:rPr lang="en-US" sz="2800" smtClean="0">
                <a:latin typeface="Times New Roman" pitchFamily="18" charset="0"/>
                <a:cs typeface="Times New Roman" pitchFamily="18" charset="0"/>
              </a:rPr>
              <a:t>µ</a:t>
            </a:r>
            <a:r>
              <a:rPr lang="sr-Latn-CS" sz="2800" smtClean="0">
                <a:latin typeface="Times New Roman" pitchFamily="18" charset="0"/>
                <a:cs typeface="Times New Roman" pitchFamily="18" charset="0"/>
              </a:rPr>
              <a:t>g).</a:t>
            </a:r>
            <a:endParaRPr lang="en-US" sz="2800" smtClean="0">
              <a:latin typeface="Times New Roman" pitchFamily="18" charset="0"/>
              <a:cs typeface="Times New Roman" pitchFamily="18" charset="0"/>
            </a:endParaRPr>
          </a:p>
          <a:p>
            <a:pPr>
              <a:lnSpc>
                <a:spcPct val="90000"/>
              </a:lnSpc>
            </a:pPr>
            <a:endParaRPr lang="en-US" sz="2800" smtClean="0">
              <a:latin typeface="Times New Roman" pitchFamily="18" charset="0"/>
            </a:endParaRPr>
          </a:p>
        </p:txBody>
      </p:sp>
    </p:spTree>
  </p:cSld>
  <p:clrMapOvr>
    <a:masterClrMapping/>
  </p:clrMapOvr>
  <p:transition advTm="23598"/>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24578"/>
                                        </p:tgtEl>
                                        <p:attrNameLst>
                                          <p:attrName>style.visibility</p:attrName>
                                        </p:attrNameLst>
                                      </p:cBhvr>
                                      <p:to>
                                        <p:strVal val="visible"/>
                                      </p:to>
                                    </p:set>
                                    <p:animEffect transition="in" filter="blinds(horizontal)">
                                      <p:cBhvr>
                                        <p:cTn id="7" dur="500"/>
                                        <p:tgtEl>
                                          <p:spTgt spid="24578"/>
                                        </p:tgtEl>
                                      </p:cBhvr>
                                    </p:animEffect>
                                  </p:childTnLst>
                                </p:cTn>
                              </p:par>
                            </p:childTnLst>
                          </p:cTn>
                        </p:par>
                        <p:par>
                          <p:cTn id="8" fill="hold">
                            <p:stCondLst>
                              <p:cond delay="500"/>
                            </p:stCondLst>
                            <p:childTnLst>
                              <p:par>
                                <p:cTn id="9" presetID="5" presetClass="entr" presetSubtype="10" fill="hold" grpId="0" nodeType="afterEffect">
                                  <p:stCondLst>
                                    <p:cond delay="0"/>
                                  </p:stCondLst>
                                  <p:childTnLst>
                                    <p:set>
                                      <p:cBhvr>
                                        <p:cTn id="10" dur="1" fill="hold">
                                          <p:stCondLst>
                                            <p:cond delay="0"/>
                                          </p:stCondLst>
                                        </p:cTn>
                                        <p:tgtEl>
                                          <p:spTgt spid="24579">
                                            <p:txEl>
                                              <p:pRg st="0" end="0"/>
                                            </p:txEl>
                                          </p:spTgt>
                                        </p:tgtEl>
                                        <p:attrNameLst>
                                          <p:attrName>style.visibility</p:attrName>
                                        </p:attrNameLst>
                                      </p:cBhvr>
                                      <p:to>
                                        <p:strVal val="visible"/>
                                      </p:to>
                                    </p:set>
                                    <p:animEffect transition="in" filter="checkerboard(across)">
                                      <p:cBhvr>
                                        <p:cTn id="11" dur="500"/>
                                        <p:tgtEl>
                                          <p:spTgt spid="24579">
                                            <p:txEl>
                                              <p:pRg st="0" end="0"/>
                                            </p:txEl>
                                          </p:spTgt>
                                        </p:tgtEl>
                                      </p:cBhvr>
                                    </p:animEffect>
                                  </p:childTnLst>
                                </p:cTn>
                              </p:par>
                            </p:childTnLst>
                          </p:cTn>
                        </p:par>
                        <p:par>
                          <p:cTn id="12" fill="hold">
                            <p:stCondLst>
                              <p:cond delay="1000"/>
                            </p:stCondLst>
                            <p:childTnLst>
                              <p:par>
                                <p:cTn id="13" presetID="5" presetClass="entr" presetSubtype="10" fill="hold" grpId="0" nodeType="afterEffect">
                                  <p:stCondLst>
                                    <p:cond delay="0"/>
                                  </p:stCondLst>
                                  <p:childTnLst>
                                    <p:set>
                                      <p:cBhvr>
                                        <p:cTn id="14" dur="1" fill="hold">
                                          <p:stCondLst>
                                            <p:cond delay="0"/>
                                          </p:stCondLst>
                                        </p:cTn>
                                        <p:tgtEl>
                                          <p:spTgt spid="24579">
                                            <p:txEl>
                                              <p:pRg st="1" end="1"/>
                                            </p:txEl>
                                          </p:spTgt>
                                        </p:tgtEl>
                                        <p:attrNameLst>
                                          <p:attrName>style.visibility</p:attrName>
                                        </p:attrNameLst>
                                      </p:cBhvr>
                                      <p:to>
                                        <p:strVal val="visible"/>
                                      </p:to>
                                    </p:set>
                                    <p:animEffect transition="in" filter="checkerboard(across)">
                                      <p:cBhvr>
                                        <p:cTn id="15" dur="500"/>
                                        <p:tgtEl>
                                          <p:spTgt spid="24579">
                                            <p:txEl>
                                              <p:pRg st="1" end="1"/>
                                            </p:txEl>
                                          </p:spTgt>
                                        </p:tgtEl>
                                      </p:cBhvr>
                                    </p:animEffect>
                                  </p:childTnLst>
                                </p:cTn>
                              </p:par>
                            </p:childTnLst>
                          </p:cTn>
                        </p:par>
                        <p:par>
                          <p:cTn id="16" fill="hold">
                            <p:stCondLst>
                              <p:cond delay="1500"/>
                            </p:stCondLst>
                            <p:childTnLst>
                              <p:par>
                                <p:cTn id="17" presetID="5" presetClass="entr" presetSubtype="10" fill="hold" grpId="0" nodeType="afterEffect">
                                  <p:stCondLst>
                                    <p:cond delay="0"/>
                                  </p:stCondLst>
                                  <p:childTnLst>
                                    <p:set>
                                      <p:cBhvr>
                                        <p:cTn id="18" dur="1" fill="hold">
                                          <p:stCondLst>
                                            <p:cond delay="0"/>
                                          </p:stCondLst>
                                        </p:cTn>
                                        <p:tgtEl>
                                          <p:spTgt spid="24579">
                                            <p:txEl>
                                              <p:pRg st="2" end="2"/>
                                            </p:txEl>
                                          </p:spTgt>
                                        </p:tgtEl>
                                        <p:attrNameLst>
                                          <p:attrName>style.visibility</p:attrName>
                                        </p:attrNameLst>
                                      </p:cBhvr>
                                      <p:to>
                                        <p:strVal val="visible"/>
                                      </p:to>
                                    </p:set>
                                    <p:animEffect transition="in" filter="checkerboard(across)">
                                      <p:cBhvr>
                                        <p:cTn id="19" dur="500"/>
                                        <p:tgtEl>
                                          <p:spTgt spid="24579">
                                            <p:txEl>
                                              <p:pRg st="2" end="2"/>
                                            </p:txEl>
                                          </p:spTgt>
                                        </p:tgtEl>
                                      </p:cBhvr>
                                    </p:animEffect>
                                  </p:childTnLst>
                                </p:cTn>
                              </p:par>
                            </p:childTnLst>
                          </p:cTn>
                        </p:par>
                        <p:par>
                          <p:cTn id="20" fill="hold">
                            <p:stCondLst>
                              <p:cond delay="2000"/>
                            </p:stCondLst>
                            <p:childTnLst>
                              <p:par>
                                <p:cTn id="21" presetID="5" presetClass="entr" presetSubtype="10" fill="hold" grpId="0" nodeType="afterEffect">
                                  <p:stCondLst>
                                    <p:cond delay="0"/>
                                  </p:stCondLst>
                                  <p:childTnLst>
                                    <p:set>
                                      <p:cBhvr>
                                        <p:cTn id="22" dur="1" fill="hold">
                                          <p:stCondLst>
                                            <p:cond delay="0"/>
                                          </p:stCondLst>
                                        </p:cTn>
                                        <p:tgtEl>
                                          <p:spTgt spid="24579">
                                            <p:txEl>
                                              <p:pRg st="3" end="3"/>
                                            </p:txEl>
                                          </p:spTgt>
                                        </p:tgtEl>
                                        <p:attrNameLst>
                                          <p:attrName>style.visibility</p:attrName>
                                        </p:attrNameLst>
                                      </p:cBhvr>
                                      <p:to>
                                        <p:strVal val="visible"/>
                                      </p:to>
                                    </p:set>
                                    <p:animEffect transition="in" filter="checkerboard(across)">
                                      <p:cBhvr>
                                        <p:cTn id="23" dur="500"/>
                                        <p:tgtEl>
                                          <p:spTgt spid="2457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8" grpId="0"/>
      <p:bldP spid="24579" grpId="0"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idx="4294967295"/>
          </p:nvPr>
        </p:nvSpPr>
        <p:spPr/>
        <p:txBody>
          <a:bodyPr/>
          <a:lstStyle/>
          <a:p>
            <a:r>
              <a:rPr lang="sr-Cyrl-CS" smtClean="0">
                <a:solidFill>
                  <a:srgbClr val="FF0000"/>
                </a:solidFill>
                <a:latin typeface="Times New Roman" pitchFamily="18" charset="0"/>
              </a:rPr>
              <a:t>Апсорпција фолата</a:t>
            </a:r>
          </a:p>
        </p:txBody>
      </p:sp>
      <p:sp>
        <p:nvSpPr>
          <p:cNvPr id="25603" name="Rectangle 3"/>
          <p:cNvSpPr>
            <a:spLocks noGrp="1" noChangeArrowheads="1"/>
          </p:cNvSpPr>
          <p:nvPr>
            <p:ph type="body" idx="4294967295"/>
          </p:nvPr>
        </p:nvSpPr>
        <p:spPr/>
        <p:txBody>
          <a:bodyPr/>
          <a:lstStyle/>
          <a:p>
            <a:pPr>
              <a:lnSpc>
                <a:spcPct val="80000"/>
              </a:lnSpc>
            </a:pPr>
            <a:r>
              <a:rPr lang="sr-Cyrl-CS" sz="2400" smtClean="0">
                <a:latin typeface="Times New Roman" pitchFamily="18" charset="0"/>
              </a:rPr>
              <a:t>Апсорбовани моноглутамати се у епителним ћелијама трансформишу у </a:t>
            </a:r>
            <a:r>
              <a:rPr lang="sr-Latn-CS" sz="2400" smtClean="0">
                <a:latin typeface="Times New Roman" pitchFamily="18" charset="0"/>
              </a:rPr>
              <a:t>N</a:t>
            </a:r>
            <a:r>
              <a:rPr lang="sr-Cyrl-CS" sz="2400" baseline="30000" smtClean="0">
                <a:latin typeface="Times New Roman" pitchFamily="18" charset="0"/>
              </a:rPr>
              <a:t>5</a:t>
            </a:r>
            <a:r>
              <a:rPr lang="sr-Cyrl-CS" sz="2400" smtClean="0">
                <a:latin typeface="Times New Roman" pitchFamily="18" charset="0"/>
              </a:rPr>
              <a:t>-метил-тетрахидрофолат који прелази у плазму и транспортерима се преноси до циљних ћелија.  </a:t>
            </a:r>
          </a:p>
          <a:p>
            <a:pPr>
              <a:lnSpc>
                <a:spcPct val="80000"/>
              </a:lnSpc>
            </a:pPr>
            <a:r>
              <a:rPr lang="sr-Cyrl-CS" sz="2400" smtClean="0">
                <a:latin typeface="Times New Roman" pitchFamily="18" charset="0"/>
              </a:rPr>
              <a:t>У ћелијама </a:t>
            </a:r>
            <a:r>
              <a:rPr lang="sr-Latn-CS" sz="2400" smtClean="0">
                <a:latin typeface="Times New Roman" pitchFamily="18" charset="0"/>
              </a:rPr>
              <a:t>N</a:t>
            </a:r>
            <a:r>
              <a:rPr lang="sr-Cyrl-CS" sz="2400" baseline="30000" smtClean="0">
                <a:latin typeface="Times New Roman" pitchFamily="18" charset="0"/>
              </a:rPr>
              <a:t>5</a:t>
            </a:r>
            <a:r>
              <a:rPr lang="sr-Cyrl-CS" sz="2400" smtClean="0">
                <a:latin typeface="Times New Roman" pitchFamily="18" charset="0"/>
              </a:rPr>
              <a:t>-метил-тетрахидрофолат предаје своју метил групу хомоцистеину при чему настаје тетрахидрофолат (</a:t>
            </a:r>
            <a:r>
              <a:rPr lang="sr-Latn-CS" sz="2400" smtClean="0">
                <a:latin typeface="Times New Roman" pitchFamily="18" charset="0"/>
              </a:rPr>
              <a:t>FH</a:t>
            </a:r>
            <a:r>
              <a:rPr lang="sr-Cyrl-CS" sz="2400" baseline="-25000" smtClean="0">
                <a:latin typeface="Times New Roman" pitchFamily="18" charset="0"/>
              </a:rPr>
              <a:t>4</a:t>
            </a:r>
            <a:r>
              <a:rPr lang="sr-Cyrl-CS" sz="2400" smtClean="0">
                <a:latin typeface="Times New Roman" pitchFamily="18" charset="0"/>
              </a:rPr>
              <a:t>). </a:t>
            </a:r>
          </a:p>
          <a:p>
            <a:pPr>
              <a:lnSpc>
                <a:spcPct val="80000"/>
              </a:lnSpc>
            </a:pPr>
            <a:r>
              <a:rPr lang="sr-Latn-CS" sz="2400" smtClean="0">
                <a:latin typeface="Times New Roman" pitchFamily="18" charset="0"/>
              </a:rPr>
              <a:t>FH</a:t>
            </a:r>
            <a:r>
              <a:rPr lang="sr-Cyrl-CS" sz="2400" baseline="-25000" smtClean="0">
                <a:latin typeface="Times New Roman" pitchFamily="18" charset="0"/>
              </a:rPr>
              <a:t>4</a:t>
            </a:r>
            <a:r>
              <a:rPr lang="sr-Cyrl-CS" sz="2400" smtClean="0">
                <a:latin typeface="Times New Roman" pitchFamily="18" charset="0"/>
              </a:rPr>
              <a:t> се у ћелији трансформише у полиглутамате који су отпорни на ћелијске протеазе.</a:t>
            </a:r>
          </a:p>
          <a:p>
            <a:pPr>
              <a:lnSpc>
                <a:spcPct val="80000"/>
              </a:lnSpc>
            </a:pPr>
            <a:r>
              <a:rPr lang="sr-Cyrl-CS" sz="2400" smtClean="0">
                <a:latin typeface="Times New Roman" pitchFamily="18" charset="0"/>
              </a:rPr>
              <a:t>У таквом облику се фолати нагомилавају у хематопоезним и другим ћелијама.</a:t>
            </a:r>
          </a:p>
          <a:p>
            <a:pPr>
              <a:lnSpc>
                <a:spcPct val="80000"/>
              </a:lnSpc>
            </a:pPr>
            <a:r>
              <a:rPr lang="sr-Cyrl-CS" sz="2400" smtClean="0">
                <a:latin typeface="Times New Roman" pitchFamily="18" charset="0"/>
              </a:rPr>
              <a:t>Ако постоји потреба за синтезу ДНК лизозомске коњугазе трансформишу полиглутамате у моноглутамате из којих настаје </a:t>
            </a:r>
            <a:r>
              <a:rPr lang="sr-Latn-CS" sz="2400" smtClean="0">
                <a:latin typeface="Times New Roman" pitchFamily="18" charset="0"/>
              </a:rPr>
              <a:t>N</a:t>
            </a:r>
            <a:r>
              <a:rPr lang="sr-Cyrl-CS" sz="2400" baseline="30000" smtClean="0">
                <a:latin typeface="Times New Roman" pitchFamily="18" charset="0"/>
              </a:rPr>
              <a:t>5</a:t>
            </a:r>
            <a:r>
              <a:rPr lang="sr-Cyrl-CS" sz="2400" smtClean="0">
                <a:latin typeface="Times New Roman" pitchFamily="18" charset="0"/>
              </a:rPr>
              <a:t>, </a:t>
            </a:r>
            <a:r>
              <a:rPr lang="sr-Latn-CS" sz="2400" smtClean="0">
                <a:latin typeface="Times New Roman" pitchFamily="18" charset="0"/>
              </a:rPr>
              <a:t>N</a:t>
            </a:r>
            <a:r>
              <a:rPr lang="sr-Cyrl-CS" sz="2400" baseline="30000" smtClean="0">
                <a:latin typeface="Times New Roman" pitchFamily="18" charset="0"/>
              </a:rPr>
              <a:t>10</a:t>
            </a:r>
            <a:r>
              <a:rPr lang="sr-Cyrl-CS" sz="2400" smtClean="0">
                <a:latin typeface="Times New Roman" pitchFamily="18" charset="0"/>
              </a:rPr>
              <a:t> -метилен-тетрахидрофолат који је кофактор синтетазе тимидилата. </a:t>
            </a:r>
          </a:p>
        </p:txBody>
      </p:sp>
    </p:spTree>
  </p:cSld>
  <p:clrMapOvr>
    <a:masterClrMapping/>
  </p:clrMapOvr>
  <p:transition advTm="3805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25602"/>
                                        </p:tgtEl>
                                        <p:attrNameLst>
                                          <p:attrName>style.visibility</p:attrName>
                                        </p:attrNameLst>
                                      </p:cBhvr>
                                      <p:to>
                                        <p:strVal val="visible"/>
                                      </p:to>
                                    </p:set>
                                    <p:animEffect transition="in" filter="blinds(horizontal)">
                                      <p:cBhvr>
                                        <p:cTn id="7" dur="500"/>
                                        <p:tgtEl>
                                          <p:spTgt spid="25602"/>
                                        </p:tgtEl>
                                      </p:cBhvr>
                                    </p:animEffect>
                                  </p:childTnLst>
                                </p:cTn>
                              </p:par>
                            </p:childTnLst>
                          </p:cTn>
                        </p:par>
                        <p:par>
                          <p:cTn id="8" fill="hold">
                            <p:stCondLst>
                              <p:cond delay="500"/>
                            </p:stCondLst>
                            <p:childTnLst>
                              <p:par>
                                <p:cTn id="9" presetID="5" presetClass="entr" presetSubtype="10" fill="hold" grpId="0" nodeType="afterEffect">
                                  <p:stCondLst>
                                    <p:cond delay="0"/>
                                  </p:stCondLst>
                                  <p:childTnLst>
                                    <p:set>
                                      <p:cBhvr>
                                        <p:cTn id="10" dur="1" fill="hold">
                                          <p:stCondLst>
                                            <p:cond delay="0"/>
                                          </p:stCondLst>
                                        </p:cTn>
                                        <p:tgtEl>
                                          <p:spTgt spid="25603">
                                            <p:txEl>
                                              <p:pRg st="0" end="0"/>
                                            </p:txEl>
                                          </p:spTgt>
                                        </p:tgtEl>
                                        <p:attrNameLst>
                                          <p:attrName>style.visibility</p:attrName>
                                        </p:attrNameLst>
                                      </p:cBhvr>
                                      <p:to>
                                        <p:strVal val="visible"/>
                                      </p:to>
                                    </p:set>
                                    <p:animEffect transition="in" filter="checkerboard(across)">
                                      <p:cBhvr>
                                        <p:cTn id="11" dur="500"/>
                                        <p:tgtEl>
                                          <p:spTgt spid="25603">
                                            <p:txEl>
                                              <p:pRg st="0" end="0"/>
                                            </p:txEl>
                                          </p:spTgt>
                                        </p:tgtEl>
                                      </p:cBhvr>
                                    </p:animEffect>
                                  </p:childTnLst>
                                </p:cTn>
                              </p:par>
                            </p:childTnLst>
                          </p:cTn>
                        </p:par>
                        <p:par>
                          <p:cTn id="12" fill="hold">
                            <p:stCondLst>
                              <p:cond delay="1000"/>
                            </p:stCondLst>
                            <p:childTnLst>
                              <p:par>
                                <p:cTn id="13" presetID="5" presetClass="entr" presetSubtype="10" fill="hold" grpId="0" nodeType="afterEffect">
                                  <p:stCondLst>
                                    <p:cond delay="0"/>
                                  </p:stCondLst>
                                  <p:childTnLst>
                                    <p:set>
                                      <p:cBhvr>
                                        <p:cTn id="14" dur="1" fill="hold">
                                          <p:stCondLst>
                                            <p:cond delay="0"/>
                                          </p:stCondLst>
                                        </p:cTn>
                                        <p:tgtEl>
                                          <p:spTgt spid="25603">
                                            <p:txEl>
                                              <p:pRg st="1" end="1"/>
                                            </p:txEl>
                                          </p:spTgt>
                                        </p:tgtEl>
                                        <p:attrNameLst>
                                          <p:attrName>style.visibility</p:attrName>
                                        </p:attrNameLst>
                                      </p:cBhvr>
                                      <p:to>
                                        <p:strVal val="visible"/>
                                      </p:to>
                                    </p:set>
                                    <p:animEffect transition="in" filter="checkerboard(across)">
                                      <p:cBhvr>
                                        <p:cTn id="15" dur="500"/>
                                        <p:tgtEl>
                                          <p:spTgt spid="25603">
                                            <p:txEl>
                                              <p:pRg st="1" end="1"/>
                                            </p:txEl>
                                          </p:spTgt>
                                        </p:tgtEl>
                                      </p:cBhvr>
                                    </p:animEffect>
                                  </p:childTnLst>
                                </p:cTn>
                              </p:par>
                            </p:childTnLst>
                          </p:cTn>
                        </p:par>
                        <p:par>
                          <p:cTn id="16" fill="hold">
                            <p:stCondLst>
                              <p:cond delay="1500"/>
                            </p:stCondLst>
                            <p:childTnLst>
                              <p:par>
                                <p:cTn id="17" presetID="5" presetClass="entr" presetSubtype="10" fill="hold" grpId="0" nodeType="afterEffect">
                                  <p:stCondLst>
                                    <p:cond delay="0"/>
                                  </p:stCondLst>
                                  <p:childTnLst>
                                    <p:set>
                                      <p:cBhvr>
                                        <p:cTn id="18" dur="1" fill="hold">
                                          <p:stCondLst>
                                            <p:cond delay="0"/>
                                          </p:stCondLst>
                                        </p:cTn>
                                        <p:tgtEl>
                                          <p:spTgt spid="25603">
                                            <p:txEl>
                                              <p:pRg st="2" end="2"/>
                                            </p:txEl>
                                          </p:spTgt>
                                        </p:tgtEl>
                                        <p:attrNameLst>
                                          <p:attrName>style.visibility</p:attrName>
                                        </p:attrNameLst>
                                      </p:cBhvr>
                                      <p:to>
                                        <p:strVal val="visible"/>
                                      </p:to>
                                    </p:set>
                                    <p:animEffect transition="in" filter="checkerboard(across)">
                                      <p:cBhvr>
                                        <p:cTn id="19" dur="500"/>
                                        <p:tgtEl>
                                          <p:spTgt spid="25603">
                                            <p:txEl>
                                              <p:pRg st="2" end="2"/>
                                            </p:txEl>
                                          </p:spTgt>
                                        </p:tgtEl>
                                      </p:cBhvr>
                                    </p:animEffect>
                                  </p:childTnLst>
                                </p:cTn>
                              </p:par>
                            </p:childTnLst>
                          </p:cTn>
                        </p:par>
                        <p:par>
                          <p:cTn id="20" fill="hold">
                            <p:stCondLst>
                              <p:cond delay="2000"/>
                            </p:stCondLst>
                            <p:childTnLst>
                              <p:par>
                                <p:cTn id="21" presetID="5" presetClass="entr" presetSubtype="10" fill="hold" grpId="0" nodeType="afterEffect">
                                  <p:stCondLst>
                                    <p:cond delay="0"/>
                                  </p:stCondLst>
                                  <p:childTnLst>
                                    <p:set>
                                      <p:cBhvr>
                                        <p:cTn id="22" dur="1" fill="hold">
                                          <p:stCondLst>
                                            <p:cond delay="0"/>
                                          </p:stCondLst>
                                        </p:cTn>
                                        <p:tgtEl>
                                          <p:spTgt spid="25603">
                                            <p:txEl>
                                              <p:pRg st="3" end="3"/>
                                            </p:txEl>
                                          </p:spTgt>
                                        </p:tgtEl>
                                        <p:attrNameLst>
                                          <p:attrName>style.visibility</p:attrName>
                                        </p:attrNameLst>
                                      </p:cBhvr>
                                      <p:to>
                                        <p:strVal val="visible"/>
                                      </p:to>
                                    </p:set>
                                    <p:animEffect transition="in" filter="checkerboard(across)">
                                      <p:cBhvr>
                                        <p:cTn id="23" dur="500"/>
                                        <p:tgtEl>
                                          <p:spTgt spid="25603">
                                            <p:txEl>
                                              <p:pRg st="3" end="3"/>
                                            </p:txEl>
                                          </p:spTgt>
                                        </p:tgtEl>
                                      </p:cBhvr>
                                    </p:animEffect>
                                  </p:childTnLst>
                                </p:cTn>
                              </p:par>
                            </p:childTnLst>
                          </p:cTn>
                        </p:par>
                        <p:par>
                          <p:cTn id="24" fill="hold">
                            <p:stCondLst>
                              <p:cond delay="2500"/>
                            </p:stCondLst>
                            <p:childTnLst>
                              <p:par>
                                <p:cTn id="25" presetID="5" presetClass="entr" presetSubtype="10" fill="hold" grpId="0" nodeType="afterEffect">
                                  <p:stCondLst>
                                    <p:cond delay="0"/>
                                  </p:stCondLst>
                                  <p:childTnLst>
                                    <p:set>
                                      <p:cBhvr>
                                        <p:cTn id="26" dur="1" fill="hold">
                                          <p:stCondLst>
                                            <p:cond delay="0"/>
                                          </p:stCondLst>
                                        </p:cTn>
                                        <p:tgtEl>
                                          <p:spTgt spid="25603">
                                            <p:txEl>
                                              <p:pRg st="4" end="4"/>
                                            </p:txEl>
                                          </p:spTgt>
                                        </p:tgtEl>
                                        <p:attrNameLst>
                                          <p:attrName>style.visibility</p:attrName>
                                        </p:attrNameLst>
                                      </p:cBhvr>
                                      <p:to>
                                        <p:strVal val="visible"/>
                                      </p:to>
                                    </p:set>
                                    <p:animEffect transition="in" filter="checkerboard(across)">
                                      <p:cBhvr>
                                        <p:cTn id="27" dur="500"/>
                                        <p:tgtEl>
                                          <p:spTgt spid="2560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2" grpId="0"/>
      <p:bldP spid="25603" grpId="0"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idx="4294967295"/>
          </p:nvPr>
        </p:nvSpPr>
        <p:spPr>
          <a:xfrm>
            <a:off x="395288" y="981075"/>
            <a:ext cx="8435975" cy="1143000"/>
          </a:xfrm>
        </p:spPr>
        <p:txBody>
          <a:bodyPr/>
          <a:lstStyle/>
          <a:p>
            <a:r>
              <a:rPr lang="sr-Cyrl-CS" sz="3200" smtClean="0">
                <a:solidFill>
                  <a:srgbClr val="FF0000"/>
                </a:solidFill>
                <a:latin typeface="Times New Roman" pitchFamily="18" charset="0"/>
              </a:rPr>
              <a:t>Етиопатофизиолошка класификација дефицита кобаламина (вит. Б12)</a:t>
            </a:r>
          </a:p>
        </p:txBody>
      </p:sp>
      <p:sp>
        <p:nvSpPr>
          <p:cNvPr id="27651" name="Rectangle 3"/>
          <p:cNvSpPr>
            <a:spLocks noGrp="1" noChangeArrowheads="1"/>
          </p:cNvSpPr>
          <p:nvPr>
            <p:ph type="body" idx="4294967295"/>
          </p:nvPr>
        </p:nvSpPr>
        <p:spPr>
          <a:xfrm>
            <a:off x="395288" y="2133600"/>
            <a:ext cx="8229600" cy="4924425"/>
          </a:xfrm>
        </p:spPr>
        <p:txBody>
          <a:bodyPr/>
          <a:lstStyle/>
          <a:p>
            <a:pPr>
              <a:lnSpc>
                <a:spcPct val="90000"/>
              </a:lnSpc>
            </a:pPr>
            <a:r>
              <a:rPr lang="sr-Latn-CS" sz="2300" smtClean="0">
                <a:latin typeface="Times New Roman" pitchFamily="18" charset="0"/>
              </a:rPr>
              <a:t>Смањен унос </a:t>
            </a:r>
            <a:endParaRPr lang="sr-Cyrl-CS" sz="2300" smtClean="0">
              <a:latin typeface="Times New Roman" pitchFamily="18" charset="0"/>
            </a:endParaRPr>
          </a:p>
          <a:p>
            <a:pPr>
              <a:lnSpc>
                <a:spcPct val="90000"/>
              </a:lnSpc>
              <a:buFontTx/>
              <a:buNone/>
            </a:pPr>
            <a:r>
              <a:rPr lang="sr-Cyrl-CS" sz="2300" smtClean="0">
                <a:latin typeface="Times New Roman" pitchFamily="18" charset="0"/>
              </a:rPr>
              <a:t>    </a:t>
            </a:r>
            <a:r>
              <a:rPr lang="sr-Latn-CS" sz="2300" smtClean="0">
                <a:latin typeface="Times New Roman" pitchFamily="18" charset="0"/>
              </a:rPr>
              <a:t>(вегетеријанци, дојенчад мајки са пернициозном анемијом)</a:t>
            </a:r>
          </a:p>
          <a:p>
            <a:pPr>
              <a:lnSpc>
                <a:spcPct val="90000"/>
              </a:lnSpc>
            </a:pPr>
            <a:r>
              <a:rPr lang="sr-Latn-CS" sz="2300" smtClean="0">
                <a:latin typeface="Times New Roman" pitchFamily="18" charset="0"/>
              </a:rPr>
              <a:t>Поремећена апсорпција</a:t>
            </a:r>
          </a:p>
          <a:p>
            <a:pPr>
              <a:lnSpc>
                <a:spcPct val="90000"/>
              </a:lnSpc>
              <a:buFontTx/>
              <a:buNone/>
            </a:pPr>
            <a:r>
              <a:rPr lang="sr-Latn-CS" sz="2300" smtClean="0">
                <a:latin typeface="Times New Roman" pitchFamily="18" charset="0"/>
              </a:rPr>
              <a:t>    - атрофични гастритис </a:t>
            </a:r>
          </a:p>
          <a:p>
            <a:pPr>
              <a:lnSpc>
                <a:spcPct val="90000"/>
              </a:lnSpc>
              <a:buFontTx/>
              <a:buNone/>
            </a:pPr>
            <a:r>
              <a:rPr lang="sr-Latn-CS" sz="2300" smtClean="0">
                <a:latin typeface="Times New Roman" pitchFamily="18" charset="0"/>
              </a:rPr>
              <a:t>    - гастр</a:t>
            </a:r>
            <a:r>
              <a:rPr lang="en-US" sz="2300" smtClean="0">
                <a:latin typeface="Times New Roman" pitchFamily="18" charset="0"/>
              </a:rPr>
              <a:t>е</a:t>
            </a:r>
            <a:r>
              <a:rPr lang="sr-Latn-CS" sz="2300" smtClean="0">
                <a:latin typeface="Times New Roman" pitchFamily="18" charset="0"/>
              </a:rPr>
              <a:t>ктомија</a:t>
            </a:r>
          </a:p>
          <a:p>
            <a:pPr>
              <a:lnSpc>
                <a:spcPct val="90000"/>
              </a:lnSpc>
              <a:buFontTx/>
              <a:buNone/>
            </a:pPr>
            <a:r>
              <a:rPr lang="sr-Latn-CS" sz="2300" smtClean="0">
                <a:latin typeface="Times New Roman" pitchFamily="18" charset="0"/>
              </a:rPr>
              <a:t>    - спру (тропски и нетропски)</a:t>
            </a:r>
          </a:p>
          <a:p>
            <a:pPr>
              <a:lnSpc>
                <a:spcPct val="90000"/>
              </a:lnSpc>
              <a:buFontTx/>
              <a:buNone/>
            </a:pPr>
            <a:r>
              <a:rPr lang="sr-Latn-CS" sz="2300" smtClean="0">
                <a:latin typeface="Times New Roman" pitchFamily="18" charset="0"/>
              </a:rPr>
              <a:t>    - регионални ентеритис</a:t>
            </a:r>
          </a:p>
          <a:p>
            <a:pPr>
              <a:lnSpc>
                <a:spcPct val="90000"/>
              </a:lnSpc>
              <a:buFontTx/>
              <a:buNone/>
            </a:pPr>
            <a:r>
              <a:rPr lang="sr-Latn-CS" sz="2300" smtClean="0">
                <a:latin typeface="Times New Roman" pitchFamily="18" charset="0"/>
              </a:rPr>
              <a:t>    - инфилтрације танког црева</a:t>
            </a:r>
          </a:p>
          <a:p>
            <a:pPr>
              <a:lnSpc>
                <a:spcPct val="90000"/>
              </a:lnSpc>
              <a:buFontTx/>
              <a:buNone/>
            </a:pPr>
            <a:r>
              <a:rPr lang="sr-Latn-CS" sz="2300" smtClean="0">
                <a:latin typeface="Times New Roman" pitchFamily="18" charset="0"/>
              </a:rPr>
              <a:t>    - паразити</a:t>
            </a:r>
          </a:p>
          <a:p>
            <a:pPr>
              <a:lnSpc>
                <a:spcPct val="90000"/>
              </a:lnSpc>
              <a:buFontTx/>
              <a:buNone/>
            </a:pPr>
            <a:r>
              <a:rPr lang="sr-Latn-CS" sz="2300" smtClean="0">
                <a:latin typeface="Times New Roman" pitchFamily="18" charset="0"/>
              </a:rPr>
              <a:t>    - </a:t>
            </a:r>
            <a:r>
              <a:rPr lang="sr-Cyrl-CS" sz="2300" smtClean="0">
                <a:latin typeface="Times New Roman" pitchFamily="18" charset="0"/>
              </a:rPr>
              <a:t>синдром</a:t>
            </a:r>
            <a:r>
              <a:rPr lang="sr-Latn-CS" sz="2300" smtClean="0">
                <a:latin typeface="Times New Roman" pitchFamily="18" charset="0"/>
              </a:rPr>
              <a:t> слепе вијуге и дивертикулоза</a:t>
            </a:r>
          </a:p>
          <a:p>
            <a:pPr>
              <a:lnSpc>
                <a:spcPct val="90000"/>
              </a:lnSpc>
            </a:pPr>
            <a:r>
              <a:rPr lang="sr-Latn-CS" sz="2300" smtClean="0">
                <a:latin typeface="Times New Roman" pitchFamily="18" charset="0"/>
              </a:rPr>
              <a:t>Наследни дефицит транскобаламина II</a:t>
            </a:r>
          </a:p>
          <a:p>
            <a:pPr>
              <a:lnSpc>
                <a:spcPct val="90000"/>
              </a:lnSpc>
            </a:pPr>
            <a:r>
              <a:rPr lang="sr-Latn-CS" sz="2300" smtClean="0">
                <a:latin typeface="Times New Roman" pitchFamily="18" charset="0"/>
              </a:rPr>
              <a:t>Повећане потребе Б12</a:t>
            </a:r>
          </a:p>
          <a:p>
            <a:pPr>
              <a:lnSpc>
                <a:spcPct val="90000"/>
              </a:lnSpc>
            </a:pPr>
            <a:endParaRPr lang="sr-Latn-CS" sz="2300" smtClean="0">
              <a:latin typeface="Times New Roman" pitchFamily="18" charset="0"/>
            </a:endParaRPr>
          </a:p>
          <a:p>
            <a:pPr>
              <a:lnSpc>
                <a:spcPct val="90000"/>
              </a:lnSpc>
            </a:pPr>
            <a:endParaRPr lang="en-US" sz="2300" smtClean="0"/>
          </a:p>
        </p:txBody>
      </p:sp>
    </p:spTree>
    <p:custDataLst>
      <p:tags r:id="rId1"/>
    </p:custDataLst>
  </p:cSld>
  <p:clrMapOvr>
    <a:masterClrMapping/>
  </p:clrMapOvr>
  <p:transition advTm="15174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27650"/>
                                        </p:tgtEl>
                                        <p:attrNameLst>
                                          <p:attrName>style.visibility</p:attrName>
                                        </p:attrNameLst>
                                      </p:cBhvr>
                                      <p:to>
                                        <p:strVal val="visible"/>
                                      </p:to>
                                    </p:set>
                                    <p:animEffect transition="in" filter="blinds(horizontal)">
                                      <p:cBhvr>
                                        <p:cTn id="7" dur="500"/>
                                        <p:tgtEl>
                                          <p:spTgt spid="27650"/>
                                        </p:tgtEl>
                                      </p:cBhvr>
                                    </p:animEffect>
                                  </p:childTnLst>
                                </p:cTn>
                              </p:par>
                            </p:childTnLst>
                          </p:cTn>
                        </p:par>
                        <p:par>
                          <p:cTn id="8" fill="hold">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27651">
                                            <p:txEl>
                                              <p:pRg st="0" end="0"/>
                                            </p:txEl>
                                          </p:spTgt>
                                        </p:tgtEl>
                                        <p:attrNameLst>
                                          <p:attrName>style.visibility</p:attrName>
                                        </p:attrNameLst>
                                      </p:cBhvr>
                                      <p:to>
                                        <p:strVal val="visible"/>
                                      </p:to>
                                    </p:set>
                                    <p:animEffect transition="in" filter="blinds(horizontal)">
                                      <p:cBhvr>
                                        <p:cTn id="11" dur="500"/>
                                        <p:tgtEl>
                                          <p:spTgt spid="27651">
                                            <p:txEl>
                                              <p:pRg st="0" end="0"/>
                                            </p:txEl>
                                          </p:spTgt>
                                        </p:tgtEl>
                                      </p:cBhvr>
                                    </p:animEffect>
                                  </p:childTnLst>
                                </p:cTn>
                              </p:par>
                            </p:childTnLst>
                          </p:cTn>
                        </p:par>
                        <p:par>
                          <p:cTn id="12" fill="hold">
                            <p:stCondLst>
                              <p:cond delay="1000"/>
                            </p:stCondLst>
                            <p:childTnLst>
                              <p:par>
                                <p:cTn id="13" presetID="3" presetClass="entr" presetSubtype="10" fill="hold" grpId="0" nodeType="afterEffect">
                                  <p:stCondLst>
                                    <p:cond delay="0"/>
                                  </p:stCondLst>
                                  <p:childTnLst>
                                    <p:set>
                                      <p:cBhvr>
                                        <p:cTn id="14" dur="1" fill="hold">
                                          <p:stCondLst>
                                            <p:cond delay="0"/>
                                          </p:stCondLst>
                                        </p:cTn>
                                        <p:tgtEl>
                                          <p:spTgt spid="27651">
                                            <p:txEl>
                                              <p:pRg st="1" end="1"/>
                                            </p:txEl>
                                          </p:spTgt>
                                        </p:tgtEl>
                                        <p:attrNameLst>
                                          <p:attrName>style.visibility</p:attrName>
                                        </p:attrNameLst>
                                      </p:cBhvr>
                                      <p:to>
                                        <p:strVal val="visible"/>
                                      </p:to>
                                    </p:set>
                                    <p:animEffect transition="in" filter="blinds(horizontal)">
                                      <p:cBhvr>
                                        <p:cTn id="15" dur="500"/>
                                        <p:tgtEl>
                                          <p:spTgt spid="27651">
                                            <p:txEl>
                                              <p:pRg st="1" end="1"/>
                                            </p:txEl>
                                          </p:spTgt>
                                        </p:tgtEl>
                                      </p:cBhvr>
                                    </p:animEffect>
                                  </p:childTnLst>
                                </p:cTn>
                              </p:par>
                            </p:childTnLst>
                          </p:cTn>
                        </p:par>
                        <p:par>
                          <p:cTn id="16" fill="hold">
                            <p:stCondLst>
                              <p:cond delay="1500"/>
                            </p:stCondLst>
                            <p:childTnLst>
                              <p:par>
                                <p:cTn id="17" presetID="3" presetClass="entr" presetSubtype="10" fill="hold" grpId="0" nodeType="afterEffect">
                                  <p:stCondLst>
                                    <p:cond delay="0"/>
                                  </p:stCondLst>
                                  <p:childTnLst>
                                    <p:set>
                                      <p:cBhvr>
                                        <p:cTn id="18" dur="1" fill="hold">
                                          <p:stCondLst>
                                            <p:cond delay="0"/>
                                          </p:stCondLst>
                                        </p:cTn>
                                        <p:tgtEl>
                                          <p:spTgt spid="27651">
                                            <p:txEl>
                                              <p:pRg st="2" end="2"/>
                                            </p:txEl>
                                          </p:spTgt>
                                        </p:tgtEl>
                                        <p:attrNameLst>
                                          <p:attrName>style.visibility</p:attrName>
                                        </p:attrNameLst>
                                      </p:cBhvr>
                                      <p:to>
                                        <p:strVal val="visible"/>
                                      </p:to>
                                    </p:set>
                                    <p:animEffect transition="in" filter="blinds(horizontal)">
                                      <p:cBhvr>
                                        <p:cTn id="19" dur="500"/>
                                        <p:tgtEl>
                                          <p:spTgt spid="27651">
                                            <p:txEl>
                                              <p:pRg st="2" end="2"/>
                                            </p:txEl>
                                          </p:spTgt>
                                        </p:tgtEl>
                                      </p:cBhvr>
                                    </p:animEffect>
                                  </p:childTnLst>
                                </p:cTn>
                              </p:par>
                            </p:childTnLst>
                          </p:cTn>
                        </p:par>
                        <p:par>
                          <p:cTn id="20" fill="hold">
                            <p:stCondLst>
                              <p:cond delay="2000"/>
                            </p:stCondLst>
                            <p:childTnLst>
                              <p:par>
                                <p:cTn id="21" presetID="3" presetClass="entr" presetSubtype="10" fill="hold" grpId="0" nodeType="afterEffect">
                                  <p:stCondLst>
                                    <p:cond delay="0"/>
                                  </p:stCondLst>
                                  <p:childTnLst>
                                    <p:set>
                                      <p:cBhvr>
                                        <p:cTn id="22" dur="1" fill="hold">
                                          <p:stCondLst>
                                            <p:cond delay="0"/>
                                          </p:stCondLst>
                                        </p:cTn>
                                        <p:tgtEl>
                                          <p:spTgt spid="27651">
                                            <p:txEl>
                                              <p:pRg st="3" end="3"/>
                                            </p:txEl>
                                          </p:spTgt>
                                        </p:tgtEl>
                                        <p:attrNameLst>
                                          <p:attrName>style.visibility</p:attrName>
                                        </p:attrNameLst>
                                      </p:cBhvr>
                                      <p:to>
                                        <p:strVal val="visible"/>
                                      </p:to>
                                    </p:set>
                                    <p:animEffect transition="in" filter="blinds(horizontal)">
                                      <p:cBhvr>
                                        <p:cTn id="23" dur="500"/>
                                        <p:tgtEl>
                                          <p:spTgt spid="27651">
                                            <p:txEl>
                                              <p:pRg st="3" end="3"/>
                                            </p:txEl>
                                          </p:spTgt>
                                        </p:tgtEl>
                                      </p:cBhvr>
                                    </p:animEffect>
                                  </p:childTnLst>
                                </p:cTn>
                              </p:par>
                            </p:childTnLst>
                          </p:cTn>
                        </p:par>
                        <p:par>
                          <p:cTn id="24" fill="hold">
                            <p:stCondLst>
                              <p:cond delay="2500"/>
                            </p:stCondLst>
                            <p:childTnLst>
                              <p:par>
                                <p:cTn id="25" presetID="3" presetClass="entr" presetSubtype="10" fill="hold" grpId="0" nodeType="afterEffect">
                                  <p:stCondLst>
                                    <p:cond delay="0"/>
                                  </p:stCondLst>
                                  <p:childTnLst>
                                    <p:set>
                                      <p:cBhvr>
                                        <p:cTn id="26" dur="1" fill="hold">
                                          <p:stCondLst>
                                            <p:cond delay="0"/>
                                          </p:stCondLst>
                                        </p:cTn>
                                        <p:tgtEl>
                                          <p:spTgt spid="27651">
                                            <p:txEl>
                                              <p:pRg st="4" end="4"/>
                                            </p:txEl>
                                          </p:spTgt>
                                        </p:tgtEl>
                                        <p:attrNameLst>
                                          <p:attrName>style.visibility</p:attrName>
                                        </p:attrNameLst>
                                      </p:cBhvr>
                                      <p:to>
                                        <p:strVal val="visible"/>
                                      </p:to>
                                    </p:set>
                                    <p:animEffect transition="in" filter="blinds(horizontal)">
                                      <p:cBhvr>
                                        <p:cTn id="27" dur="500"/>
                                        <p:tgtEl>
                                          <p:spTgt spid="27651">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27651">
                                            <p:txEl>
                                              <p:pRg st="5" end="5"/>
                                            </p:txEl>
                                          </p:spTgt>
                                        </p:tgtEl>
                                        <p:attrNameLst>
                                          <p:attrName>style.visibility</p:attrName>
                                        </p:attrNameLst>
                                      </p:cBhvr>
                                      <p:to>
                                        <p:strVal val="visible"/>
                                      </p:to>
                                    </p:set>
                                    <p:animEffect transition="in" filter="blinds(horizontal)">
                                      <p:cBhvr>
                                        <p:cTn id="32" dur="500"/>
                                        <p:tgtEl>
                                          <p:spTgt spid="27651">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27651">
                                            <p:txEl>
                                              <p:pRg st="6" end="6"/>
                                            </p:txEl>
                                          </p:spTgt>
                                        </p:tgtEl>
                                        <p:attrNameLst>
                                          <p:attrName>style.visibility</p:attrName>
                                        </p:attrNameLst>
                                      </p:cBhvr>
                                      <p:to>
                                        <p:strVal val="visible"/>
                                      </p:to>
                                    </p:set>
                                    <p:animEffect transition="in" filter="blinds(horizontal)">
                                      <p:cBhvr>
                                        <p:cTn id="37" dur="500"/>
                                        <p:tgtEl>
                                          <p:spTgt spid="27651">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27651">
                                            <p:txEl>
                                              <p:pRg st="7" end="7"/>
                                            </p:txEl>
                                          </p:spTgt>
                                        </p:tgtEl>
                                        <p:attrNameLst>
                                          <p:attrName>style.visibility</p:attrName>
                                        </p:attrNameLst>
                                      </p:cBhvr>
                                      <p:to>
                                        <p:strVal val="visible"/>
                                      </p:to>
                                    </p:set>
                                    <p:animEffect transition="in" filter="blinds(horizontal)">
                                      <p:cBhvr>
                                        <p:cTn id="42" dur="500"/>
                                        <p:tgtEl>
                                          <p:spTgt spid="27651">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grpId="0" nodeType="clickEffect">
                                  <p:stCondLst>
                                    <p:cond delay="0"/>
                                  </p:stCondLst>
                                  <p:childTnLst>
                                    <p:set>
                                      <p:cBhvr>
                                        <p:cTn id="46" dur="1" fill="hold">
                                          <p:stCondLst>
                                            <p:cond delay="0"/>
                                          </p:stCondLst>
                                        </p:cTn>
                                        <p:tgtEl>
                                          <p:spTgt spid="27651">
                                            <p:txEl>
                                              <p:pRg st="8" end="8"/>
                                            </p:txEl>
                                          </p:spTgt>
                                        </p:tgtEl>
                                        <p:attrNameLst>
                                          <p:attrName>style.visibility</p:attrName>
                                        </p:attrNameLst>
                                      </p:cBhvr>
                                      <p:to>
                                        <p:strVal val="visible"/>
                                      </p:to>
                                    </p:set>
                                    <p:animEffect transition="in" filter="blinds(horizontal)">
                                      <p:cBhvr>
                                        <p:cTn id="47" dur="500"/>
                                        <p:tgtEl>
                                          <p:spTgt spid="27651">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3" presetClass="entr" presetSubtype="10" fill="hold" grpId="0" nodeType="clickEffect">
                                  <p:stCondLst>
                                    <p:cond delay="0"/>
                                  </p:stCondLst>
                                  <p:childTnLst>
                                    <p:set>
                                      <p:cBhvr>
                                        <p:cTn id="51" dur="1" fill="hold">
                                          <p:stCondLst>
                                            <p:cond delay="0"/>
                                          </p:stCondLst>
                                        </p:cTn>
                                        <p:tgtEl>
                                          <p:spTgt spid="27651">
                                            <p:txEl>
                                              <p:pRg st="9" end="9"/>
                                            </p:txEl>
                                          </p:spTgt>
                                        </p:tgtEl>
                                        <p:attrNameLst>
                                          <p:attrName>style.visibility</p:attrName>
                                        </p:attrNameLst>
                                      </p:cBhvr>
                                      <p:to>
                                        <p:strVal val="visible"/>
                                      </p:to>
                                    </p:set>
                                    <p:animEffect transition="in" filter="blinds(horizontal)">
                                      <p:cBhvr>
                                        <p:cTn id="52" dur="500"/>
                                        <p:tgtEl>
                                          <p:spTgt spid="27651">
                                            <p:txEl>
                                              <p:pRg st="9" end="9"/>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3" presetClass="entr" presetSubtype="10" fill="hold" grpId="0" nodeType="clickEffect">
                                  <p:stCondLst>
                                    <p:cond delay="0"/>
                                  </p:stCondLst>
                                  <p:childTnLst>
                                    <p:set>
                                      <p:cBhvr>
                                        <p:cTn id="56" dur="1" fill="hold">
                                          <p:stCondLst>
                                            <p:cond delay="0"/>
                                          </p:stCondLst>
                                        </p:cTn>
                                        <p:tgtEl>
                                          <p:spTgt spid="27651">
                                            <p:txEl>
                                              <p:pRg st="10" end="10"/>
                                            </p:txEl>
                                          </p:spTgt>
                                        </p:tgtEl>
                                        <p:attrNameLst>
                                          <p:attrName>style.visibility</p:attrName>
                                        </p:attrNameLst>
                                      </p:cBhvr>
                                      <p:to>
                                        <p:strVal val="visible"/>
                                      </p:to>
                                    </p:set>
                                    <p:animEffect transition="in" filter="blinds(horizontal)">
                                      <p:cBhvr>
                                        <p:cTn id="57" dur="500"/>
                                        <p:tgtEl>
                                          <p:spTgt spid="27651">
                                            <p:txEl>
                                              <p:pRg st="10" end="10"/>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3" presetClass="entr" presetSubtype="10" fill="hold" grpId="0" nodeType="clickEffect">
                                  <p:stCondLst>
                                    <p:cond delay="0"/>
                                  </p:stCondLst>
                                  <p:childTnLst>
                                    <p:set>
                                      <p:cBhvr>
                                        <p:cTn id="61" dur="1" fill="hold">
                                          <p:stCondLst>
                                            <p:cond delay="0"/>
                                          </p:stCondLst>
                                        </p:cTn>
                                        <p:tgtEl>
                                          <p:spTgt spid="27651">
                                            <p:txEl>
                                              <p:pRg st="11" end="11"/>
                                            </p:txEl>
                                          </p:spTgt>
                                        </p:tgtEl>
                                        <p:attrNameLst>
                                          <p:attrName>style.visibility</p:attrName>
                                        </p:attrNameLst>
                                      </p:cBhvr>
                                      <p:to>
                                        <p:strVal val="visible"/>
                                      </p:to>
                                    </p:set>
                                    <p:animEffect transition="in" filter="blinds(horizontal)">
                                      <p:cBhvr>
                                        <p:cTn id="62" dur="500"/>
                                        <p:tgtEl>
                                          <p:spTgt spid="27651">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0" grpId="0"/>
      <p:bldP spid="27651" grpId="0"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idx="4294967295"/>
          </p:nvPr>
        </p:nvSpPr>
        <p:spPr/>
        <p:txBody>
          <a:bodyPr/>
          <a:lstStyle/>
          <a:p>
            <a:r>
              <a:rPr lang="sr-Latn-CS" sz="3200" smtClean="0"/>
              <a:t> </a:t>
            </a:r>
            <a:r>
              <a:rPr lang="sr-Cyrl-CS" sz="3200" smtClean="0">
                <a:solidFill>
                  <a:srgbClr val="FF0000"/>
                </a:solidFill>
                <a:latin typeface="Times New Roman" pitchFamily="18" charset="0"/>
              </a:rPr>
              <a:t>Етиопатофизиолошка класификација дефицита фолата</a:t>
            </a:r>
          </a:p>
        </p:txBody>
      </p:sp>
      <p:sp>
        <p:nvSpPr>
          <p:cNvPr id="28675" name="Rectangle 3"/>
          <p:cNvSpPr>
            <a:spLocks noGrp="1" noChangeArrowheads="1"/>
          </p:cNvSpPr>
          <p:nvPr>
            <p:ph type="body" idx="4294967295"/>
          </p:nvPr>
        </p:nvSpPr>
        <p:spPr/>
        <p:txBody>
          <a:bodyPr/>
          <a:lstStyle/>
          <a:p>
            <a:r>
              <a:rPr lang="sr-Cyrl-CS" smtClean="0">
                <a:latin typeface="Times New Roman" pitchFamily="18" charset="0"/>
              </a:rPr>
              <a:t>Смањен унос</a:t>
            </a:r>
          </a:p>
          <a:p>
            <a:r>
              <a:rPr lang="sr-Cyrl-CS" smtClean="0">
                <a:latin typeface="Times New Roman" pitchFamily="18" charset="0"/>
              </a:rPr>
              <a:t>Повећане потребе (трудноћа, раст, хемолиза, малигне болести, хемодијализа, ексфолијативне болести коже)</a:t>
            </a:r>
          </a:p>
          <a:p>
            <a:r>
              <a:rPr lang="sr-Cyrl-CS" smtClean="0">
                <a:latin typeface="Times New Roman" pitchFamily="18" charset="0"/>
              </a:rPr>
              <a:t>Малапсорпција фолата (спру, лекови - фенитоин, барбитурати, алкохол)</a:t>
            </a:r>
          </a:p>
          <a:p>
            <a:r>
              <a:rPr lang="sr-Cyrl-CS" smtClean="0">
                <a:latin typeface="Times New Roman" pitchFamily="18" charset="0"/>
              </a:rPr>
              <a:t>Поремећај метаболизма фолне киселине (МТX, алкохол, бактрим и др)</a:t>
            </a:r>
          </a:p>
          <a:p>
            <a:pPr>
              <a:buFontTx/>
              <a:buNone/>
            </a:pPr>
            <a:endParaRPr lang="sr-Latn-CS" smtClean="0">
              <a:latin typeface="Times New Roman" pitchFamily="18" charset="0"/>
            </a:endParaRPr>
          </a:p>
          <a:p>
            <a:endParaRPr lang="en-US" smtClean="0"/>
          </a:p>
        </p:txBody>
      </p:sp>
    </p:spTree>
  </p:cSld>
  <p:clrMapOvr>
    <a:masterClrMapping/>
  </p:clrMapOvr>
  <p:transition advTm="22917"/>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28674"/>
                                        </p:tgtEl>
                                        <p:attrNameLst>
                                          <p:attrName>style.visibility</p:attrName>
                                        </p:attrNameLst>
                                      </p:cBhvr>
                                      <p:to>
                                        <p:strVal val="visible"/>
                                      </p:to>
                                    </p:set>
                                    <p:animEffect transition="in" filter="blinds(horizontal)">
                                      <p:cBhvr>
                                        <p:cTn id="7" dur="500"/>
                                        <p:tgtEl>
                                          <p:spTgt spid="28674"/>
                                        </p:tgtEl>
                                      </p:cBhvr>
                                    </p:animEffect>
                                  </p:childTnLst>
                                </p:cTn>
                              </p:par>
                            </p:childTnLst>
                          </p:cTn>
                        </p:par>
                        <p:par>
                          <p:cTn id="8" fill="hold">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28675">
                                            <p:txEl>
                                              <p:pRg st="0" end="0"/>
                                            </p:txEl>
                                          </p:spTgt>
                                        </p:tgtEl>
                                        <p:attrNameLst>
                                          <p:attrName>style.visibility</p:attrName>
                                        </p:attrNameLst>
                                      </p:cBhvr>
                                      <p:to>
                                        <p:strVal val="visible"/>
                                      </p:to>
                                    </p:set>
                                    <p:animEffect transition="in" filter="blinds(horizontal)">
                                      <p:cBhvr>
                                        <p:cTn id="11" dur="500"/>
                                        <p:tgtEl>
                                          <p:spTgt spid="28675">
                                            <p:txEl>
                                              <p:pRg st="0" end="0"/>
                                            </p:txEl>
                                          </p:spTgt>
                                        </p:tgtEl>
                                      </p:cBhvr>
                                    </p:animEffect>
                                  </p:childTnLst>
                                </p:cTn>
                              </p:par>
                            </p:childTnLst>
                          </p:cTn>
                        </p:par>
                        <p:par>
                          <p:cTn id="12" fill="hold">
                            <p:stCondLst>
                              <p:cond delay="1000"/>
                            </p:stCondLst>
                            <p:childTnLst>
                              <p:par>
                                <p:cTn id="13" presetID="3" presetClass="entr" presetSubtype="10" fill="hold" grpId="0" nodeType="afterEffect">
                                  <p:stCondLst>
                                    <p:cond delay="0"/>
                                  </p:stCondLst>
                                  <p:childTnLst>
                                    <p:set>
                                      <p:cBhvr>
                                        <p:cTn id="14" dur="1" fill="hold">
                                          <p:stCondLst>
                                            <p:cond delay="0"/>
                                          </p:stCondLst>
                                        </p:cTn>
                                        <p:tgtEl>
                                          <p:spTgt spid="28675">
                                            <p:txEl>
                                              <p:pRg st="1" end="1"/>
                                            </p:txEl>
                                          </p:spTgt>
                                        </p:tgtEl>
                                        <p:attrNameLst>
                                          <p:attrName>style.visibility</p:attrName>
                                        </p:attrNameLst>
                                      </p:cBhvr>
                                      <p:to>
                                        <p:strVal val="visible"/>
                                      </p:to>
                                    </p:set>
                                    <p:animEffect transition="in" filter="blinds(horizontal)">
                                      <p:cBhvr>
                                        <p:cTn id="15" dur="500"/>
                                        <p:tgtEl>
                                          <p:spTgt spid="28675">
                                            <p:txEl>
                                              <p:pRg st="1" end="1"/>
                                            </p:txEl>
                                          </p:spTgt>
                                        </p:tgtEl>
                                      </p:cBhvr>
                                    </p:animEffect>
                                  </p:childTnLst>
                                </p:cTn>
                              </p:par>
                            </p:childTnLst>
                          </p:cTn>
                        </p:par>
                        <p:par>
                          <p:cTn id="16" fill="hold">
                            <p:stCondLst>
                              <p:cond delay="1500"/>
                            </p:stCondLst>
                            <p:childTnLst>
                              <p:par>
                                <p:cTn id="17" presetID="3" presetClass="entr" presetSubtype="10" fill="hold" grpId="0" nodeType="afterEffect">
                                  <p:stCondLst>
                                    <p:cond delay="0"/>
                                  </p:stCondLst>
                                  <p:childTnLst>
                                    <p:set>
                                      <p:cBhvr>
                                        <p:cTn id="18" dur="1" fill="hold">
                                          <p:stCondLst>
                                            <p:cond delay="0"/>
                                          </p:stCondLst>
                                        </p:cTn>
                                        <p:tgtEl>
                                          <p:spTgt spid="28675">
                                            <p:txEl>
                                              <p:pRg st="2" end="2"/>
                                            </p:txEl>
                                          </p:spTgt>
                                        </p:tgtEl>
                                        <p:attrNameLst>
                                          <p:attrName>style.visibility</p:attrName>
                                        </p:attrNameLst>
                                      </p:cBhvr>
                                      <p:to>
                                        <p:strVal val="visible"/>
                                      </p:to>
                                    </p:set>
                                    <p:animEffect transition="in" filter="blinds(horizontal)">
                                      <p:cBhvr>
                                        <p:cTn id="19" dur="500"/>
                                        <p:tgtEl>
                                          <p:spTgt spid="28675">
                                            <p:txEl>
                                              <p:pRg st="2" end="2"/>
                                            </p:txEl>
                                          </p:spTgt>
                                        </p:tgtEl>
                                      </p:cBhvr>
                                    </p:animEffect>
                                  </p:childTnLst>
                                </p:cTn>
                              </p:par>
                            </p:childTnLst>
                          </p:cTn>
                        </p:par>
                        <p:par>
                          <p:cTn id="20" fill="hold">
                            <p:stCondLst>
                              <p:cond delay="2000"/>
                            </p:stCondLst>
                            <p:childTnLst>
                              <p:par>
                                <p:cTn id="21" presetID="3" presetClass="entr" presetSubtype="10" fill="hold" grpId="0" nodeType="afterEffect">
                                  <p:stCondLst>
                                    <p:cond delay="0"/>
                                  </p:stCondLst>
                                  <p:childTnLst>
                                    <p:set>
                                      <p:cBhvr>
                                        <p:cTn id="22" dur="1" fill="hold">
                                          <p:stCondLst>
                                            <p:cond delay="0"/>
                                          </p:stCondLst>
                                        </p:cTn>
                                        <p:tgtEl>
                                          <p:spTgt spid="28675">
                                            <p:txEl>
                                              <p:pRg st="3" end="3"/>
                                            </p:txEl>
                                          </p:spTgt>
                                        </p:tgtEl>
                                        <p:attrNameLst>
                                          <p:attrName>style.visibility</p:attrName>
                                        </p:attrNameLst>
                                      </p:cBhvr>
                                      <p:to>
                                        <p:strVal val="visible"/>
                                      </p:to>
                                    </p:set>
                                    <p:animEffect transition="in" filter="blinds(horizontal)">
                                      <p:cBhvr>
                                        <p:cTn id="23" dur="500"/>
                                        <p:tgtEl>
                                          <p:spTgt spid="2867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4" grpId="0"/>
      <p:bldP spid="28675" grpId="0"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6658" name="Rectangle 2"/>
          <p:cNvSpPr>
            <a:spLocks noGrp="1" noChangeArrowheads="1"/>
          </p:cNvSpPr>
          <p:nvPr>
            <p:ph type="title"/>
          </p:nvPr>
        </p:nvSpPr>
        <p:spPr>
          <a:xfrm>
            <a:off x="539750" y="908050"/>
            <a:ext cx="8229600" cy="706438"/>
          </a:xfrm>
        </p:spPr>
        <p:txBody>
          <a:bodyPr/>
          <a:lstStyle/>
          <a:p>
            <a:r>
              <a:rPr lang="sr-Cyrl-CS" sz="2000" b="1" i="1" u="sng" smtClean="0">
                <a:latin typeface="Times New Roman" pitchFamily="18" charset="0"/>
              </a:rPr>
              <a:t>Заједничка улога фолата и витамина Б12 у синтези ДНК</a:t>
            </a:r>
            <a:endParaRPr lang="en-US" sz="2000" b="1" i="1" u="sng" smtClean="0">
              <a:latin typeface="Times New Roman" pitchFamily="18" charset="0"/>
            </a:endParaRPr>
          </a:p>
        </p:txBody>
      </p:sp>
      <p:sp>
        <p:nvSpPr>
          <p:cNvPr id="326659" name="Rectangle 3"/>
          <p:cNvSpPr>
            <a:spLocks noGrp="1" noChangeArrowheads="1"/>
          </p:cNvSpPr>
          <p:nvPr>
            <p:ph type="body" idx="1"/>
          </p:nvPr>
        </p:nvSpPr>
        <p:spPr>
          <a:xfrm>
            <a:off x="395288" y="1557338"/>
            <a:ext cx="8229600" cy="5876925"/>
          </a:xfrm>
        </p:spPr>
        <p:txBody>
          <a:bodyPr/>
          <a:lstStyle/>
          <a:p>
            <a:pPr algn="ctr">
              <a:lnSpc>
                <a:spcPct val="80000"/>
              </a:lnSpc>
              <a:buFontTx/>
              <a:buNone/>
            </a:pPr>
            <a:r>
              <a:rPr lang="sr-Latn-CS" sz="1800" smtClean="0">
                <a:latin typeface="Times New Roman" pitchFamily="18" charset="0"/>
              </a:rPr>
              <a:t>Poliglutamati</a:t>
            </a:r>
          </a:p>
          <a:p>
            <a:pPr algn="ctr">
              <a:lnSpc>
                <a:spcPct val="80000"/>
              </a:lnSpc>
              <a:buFontTx/>
              <a:buNone/>
            </a:pPr>
            <a:endParaRPr lang="sr-Latn-CS" sz="1000" smtClean="0">
              <a:latin typeface="Times New Roman" pitchFamily="18" charset="0"/>
            </a:endParaRPr>
          </a:p>
          <a:p>
            <a:pPr algn="ctr">
              <a:lnSpc>
                <a:spcPct val="80000"/>
              </a:lnSpc>
              <a:buFontTx/>
              <a:buNone/>
            </a:pPr>
            <a:r>
              <a:rPr lang="sr-Latn-CS" sz="1800" smtClean="0">
                <a:latin typeface="Times New Roman" pitchFamily="18" charset="0"/>
              </a:rPr>
              <a:t>Monoglutamati</a:t>
            </a:r>
          </a:p>
          <a:p>
            <a:pPr algn="ctr">
              <a:lnSpc>
                <a:spcPct val="80000"/>
              </a:lnSpc>
              <a:buFontTx/>
              <a:buNone/>
            </a:pPr>
            <a:endParaRPr lang="en-US" sz="700" smtClean="0">
              <a:latin typeface="Times New Roman" pitchFamily="18" charset="0"/>
            </a:endParaRPr>
          </a:p>
          <a:p>
            <a:pPr algn="ctr">
              <a:lnSpc>
                <a:spcPct val="80000"/>
              </a:lnSpc>
              <a:buFontTx/>
              <a:buNone/>
            </a:pPr>
            <a:endParaRPr lang="sr-Latn-CS" sz="700" smtClean="0">
              <a:latin typeface="Times New Roman" pitchFamily="18" charset="0"/>
            </a:endParaRPr>
          </a:p>
          <a:p>
            <a:pPr algn="ctr">
              <a:lnSpc>
                <a:spcPct val="80000"/>
              </a:lnSpc>
              <a:buFontTx/>
              <a:buNone/>
            </a:pPr>
            <a:r>
              <a:rPr lang="en-US" sz="1800" smtClean="0">
                <a:latin typeface="Times New Roman" pitchFamily="18" charset="0"/>
              </a:rPr>
              <a:t>  FH</a:t>
            </a:r>
            <a:r>
              <a:rPr lang="en-US" sz="1800" baseline="-25000" smtClean="0">
                <a:latin typeface="Times New Roman" pitchFamily="18" charset="0"/>
              </a:rPr>
              <a:t>2</a:t>
            </a:r>
          </a:p>
          <a:p>
            <a:pPr algn="ctr">
              <a:lnSpc>
                <a:spcPct val="80000"/>
              </a:lnSpc>
              <a:buFontTx/>
              <a:buNone/>
            </a:pPr>
            <a:endParaRPr lang="en-US" sz="1800" smtClean="0">
              <a:latin typeface="Times New Roman" pitchFamily="18" charset="0"/>
            </a:endParaRPr>
          </a:p>
          <a:p>
            <a:pPr algn="ctr">
              <a:lnSpc>
                <a:spcPct val="80000"/>
              </a:lnSpc>
              <a:buFontTx/>
              <a:buNone/>
            </a:pPr>
            <a:r>
              <a:rPr lang="en-US" sz="1800" smtClean="0">
                <a:latin typeface="Times New Roman" pitchFamily="18" charset="0"/>
              </a:rPr>
              <a:t>  </a:t>
            </a:r>
            <a:r>
              <a:rPr lang="sr-Latn-CS" sz="1800" smtClean="0">
                <a:latin typeface="Times New Roman" pitchFamily="18" charset="0"/>
              </a:rPr>
              <a:t>FH</a:t>
            </a:r>
            <a:r>
              <a:rPr lang="sr-Latn-CS" sz="1800" baseline="-25000" smtClean="0">
                <a:latin typeface="Times New Roman" pitchFamily="18" charset="0"/>
              </a:rPr>
              <a:t>4</a:t>
            </a:r>
          </a:p>
          <a:p>
            <a:pPr>
              <a:lnSpc>
                <a:spcPct val="80000"/>
              </a:lnSpc>
              <a:buFontTx/>
              <a:buNone/>
            </a:pPr>
            <a:r>
              <a:rPr lang="sr-Latn-CS" sz="1600" smtClean="0">
                <a:latin typeface="Times New Roman" pitchFamily="18" charset="0"/>
              </a:rPr>
              <a:t>                                              </a:t>
            </a:r>
            <a:r>
              <a:rPr lang="sr-Latn-CS" sz="1800" smtClean="0">
                <a:latin typeface="Times New Roman" pitchFamily="18" charset="0"/>
              </a:rPr>
              <a:t>metionin</a:t>
            </a:r>
            <a:r>
              <a:rPr lang="sr-Latn-CS" sz="1600" baseline="-25000" smtClean="0">
                <a:latin typeface="Times New Roman" pitchFamily="18" charset="0"/>
              </a:rPr>
              <a:t>                                             </a:t>
            </a:r>
          </a:p>
          <a:p>
            <a:pPr>
              <a:lnSpc>
                <a:spcPct val="80000"/>
              </a:lnSpc>
              <a:buFontTx/>
              <a:buNone/>
            </a:pPr>
            <a:r>
              <a:rPr lang="sr-Latn-CS" sz="1800" smtClean="0">
                <a:latin typeface="Times New Roman" pitchFamily="18" charset="0"/>
              </a:rPr>
              <a:t>                          metil B12                                    serin</a:t>
            </a:r>
          </a:p>
          <a:p>
            <a:pPr>
              <a:lnSpc>
                <a:spcPct val="80000"/>
              </a:lnSpc>
              <a:buFontTx/>
              <a:buNone/>
            </a:pPr>
            <a:r>
              <a:rPr lang="sr-Latn-CS" sz="1800" smtClean="0">
                <a:latin typeface="Times New Roman" pitchFamily="18" charset="0"/>
              </a:rPr>
              <a:t>                      </a:t>
            </a:r>
          </a:p>
          <a:p>
            <a:pPr>
              <a:lnSpc>
                <a:spcPct val="80000"/>
              </a:lnSpc>
              <a:buFontTx/>
              <a:buNone/>
            </a:pPr>
            <a:r>
              <a:rPr lang="sr-Latn-CS" sz="1800" smtClean="0">
                <a:latin typeface="Times New Roman" pitchFamily="18" charset="0"/>
              </a:rPr>
              <a:t>              homocistein</a:t>
            </a:r>
            <a:r>
              <a:rPr lang="sr-Latn-CS" sz="1600" smtClean="0">
                <a:latin typeface="Times New Roman" pitchFamily="18" charset="0"/>
              </a:rPr>
              <a:t>                                                </a:t>
            </a:r>
            <a:r>
              <a:rPr lang="sr-Latn-CS" sz="1800" smtClean="0">
                <a:latin typeface="Times New Roman" pitchFamily="18" charset="0"/>
              </a:rPr>
              <a:t>glicin</a:t>
            </a:r>
          </a:p>
          <a:p>
            <a:pPr algn="ctr">
              <a:lnSpc>
                <a:spcPct val="80000"/>
              </a:lnSpc>
              <a:buFontTx/>
              <a:buNone/>
            </a:pPr>
            <a:endParaRPr lang="sr-Latn-CS" sz="1800" baseline="-25000" smtClean="0">
              <a:latin typeface="Times New Roman" pitchFamily="18" charset="0"/>
            </a:endParaRPr>
          </a:p>
          <a:p>
            <a:pPr>
              <a:lnSpc>
                <a:spcPct val="80000"/>
              </a:lnSpc>
              <a:buFontTx/>
              <a:buNone/>
            </a:pPr>
            <a:r>
              <a:rPr lang="sr-Latn-CS" sz="1800" baseline="-25000" smtClean="0">
                <a:latin typeface="Times New Roman" pitchFamily="18" charset="0"/>
              </a:rPr>
              <a:t>                        </a:t>
            </a:r>
            <a:r>
              <a:rPr lang="sr-Latn-CS" sz="1800" smtClean="0">
                <a:latin typeface="Times New Roman" pitchFamily="18" charset="0"/>
              </a:rPr>
              <a:t>N</a:t>
            </a:r>
            <a:r>
              <a:rPr lang="sr-Latn-CS" sz="1800" baseline="30000" smtClean="0">
                <a:latin typeface="Times New Roman" pitchFamily="18" charset="0"/>
              </a:rPr>
              <a:t>5</a:t>
            </a:r>
            <a:r>
              <a:rPr lang="sr-Latn-CS" sz="1800" smtClean="0">
                <a:latin typeface="Times New Roman" pitchFamily="18" charset="0"/>
              </a:rPr>
              <a:t>metil FH</a:t>
            </a:r>
            <a:r>
              <a:rPr lang="sr-Latn-CS" sz="1800" baseline="-25000" smtClean="0">
                <a:latin typeface="Times New Roman" pitchFamily="18" charset="0"/>
              </a:rPr>
              <a:t>4</a:t>
            </a:r>
          </a:p>
          <a:p>
            <a:pPr algn="ctr">
              <a:lnSpc>
                <a:spcPct val="80000"/>
              </a:lnSpc>
              <a:buFontTx/>
              <a:buNone/>
            </a:pPr>
            <a:r>
              <a:rPr lang="sr-Latn-CS" sz="1800" smtClean="0">
                <a:latin typeface="Times New Roman" pitchFamily="18" charset="0"/>
              </a:rPr>
              <a:t>N</a:t>
            </a:r>
            <a:r>
              <a:rPr lang="sr-Latn-CS" sz="1800" baseline="30000" smtClean="0">
                <a:latin typeface="Times New Roman" pitchFamily="18" charset="0"/>
              </a:rPr>
              <a:t>5</a:t>
            </a:r>
            <a:r>
              <a:rPr lang="sr-Latn-CS" sz="1800" smtClean="0">
                <a:latin typeface="Times New Roman" pitchFamily="18" charset="0"/>
              </a:rPr>
              <a:t>, N</a:t>
            </a:r>
            <a:r>
              <a:rPr lang="sr-Latn-CS" sz="1800" baseline="30000" smtClean="0">
                <a:latin typeface="Times New Roman" pitchFamily="18" charset="0"/>
              </a:rPr>
              <a:t>10</a:t>
            </a:r>
            <a:r>
              <a:rPr lang="sr-Latn-CS" sz="1800" smtClean="0">
                <a:latin typeface="Times New Roman" pitchFamily="18" charset="0"/>
              </a:rPr>
              <a:t> -metilen-tetrahidrofolat</a:t>
            </a:r>
            <a:r>
              <a:rPr lang="sr-Latn-CS" sz="2800" smtClean="0">
                <a:latin typeface="Times New Roman" pitchFamily="18" charset="0"/>
              </a:rPr>
              <a:t> </a:t>
            </a:r>
          </a:p>
          <a:p>
            <a:pPr algn="ctr">
              <a:lnSpc>
                <a:spcPct val="80000"/>
              </a:lnSpc>
              <a:buFontTx/>
              <a:buNone/>
            </a:pPr>
            <a:endParaRPr lang="sr-Latn-CS" sz="1400" smtClean="0">
              <a:latin typeface="Times New Roman" pitchFamily="18" charset="0"/>
            </a:endParaRPr>
          </a:p>
          <a:p>
            <a:pPr algn="ctr">
              <a:lnSpc>
                <a:spcPct val="80000"/>
              </a:lnSpc>
              <a:buFontTx/>
              <a:buNone/>
            </a:pPr>
            <a:r>
              <a:rPr lang="sr-Latn-CS" sz="1600" smtClean="0">
                <a:latin typeface="Times New Roman" pitchFamily="18" charset="0"/>
              </a:rPr>
              <a:t>                       </a:t>
            </a:r>
          </a:p>
          <a:p>
            <a:pPr algn="ctr">
              <a:lnSpc>
                <a:spcPct val="80000"/>
              </a:lnSpc>
              <a:buFontTx/>
              <a:buNone/>
            </a:pPr>
            <a:r>
              <a:rPr lang="sr-Latn-CS" sz="1600" smtClean="0">
                <a:latin typeface="Times New Roman" pitchFamily="18" charset="0"/>
              </a:rPr>
              <a:t> </a:t>
            </a:r>
            <a:r>
              <a:rPr lang="sr-Latn-CS" sz="1800" smtClean="0">
                <a:latin typeface="Times New Roman" pitchFamily="18" charset="0"/>
              </a:rPr>
              <a:t>Deoksiuridilat             timidilat + FH</a:t>
            </a:r>
            <a:r>
              <a:rPr lang="sr-Latn-CS" sz="1800" baseline="-25000" smtClean="0">
                <a:latin typeface="Times New Roman" pitchFamily="18" charset="0"/>
              </a:rPr>
              <a:t>2</a:t>
            </a:r>
          </a:p>
          <a:p>
            <a:pPr algn="ctr">
              <a:lnSpc>
                <a:spcPct val="80000"/>
              </a:lnSpc>
              <a:buFontTx/>
              <a:buNone/>
            </a:pPr>
            <a:endParaRPr lang="sr-Latn-CS" sz="1800" smtClean="0">
              <a:latin typeface="Times New Roman" pitchFamily="18" charset="0"/>
            </a:endParaRPr>
          </a:p>
          <a:p>
            <a:pPr algn="ctr">
              <a:lnSpc>
                <a:spcPct val="80000"/>
              </a:lnSpc>
              <a:buFontTx/>
              <a:buNone/>
            </a:pPr>
            <a:r>
              <a:rPr lang="sr-Latn-CS" sz="1800" smtClean="0">
                <a:latin typeface="Times New Roman" pitchFamily="18" charset="0"/>
              </a:rPr>
              <a:t>                             Timin </a:t>
            </a:r>
          </a:p>
          <a:p>
            <a:pPr algn="ctr">
              <a:lnSpc>
                <a:spcPct val="80000"/>
              </a:lnSpc>
              <a:buFontTx/>
              <a:buNone/>
            </a:pPr>
            <a:endParaRPr lang="sr-Latn-CS" sz="1800" smtClean="0">
              <a:latin typeface="Times New Roman" pitchFamily="18" charset="0"/>
            </a:endParaRPr>
          </a:p>
          <a:p>
            <a:pPr algn="ctr">
              <a:lnSpc>
                <a:spcPct val="80000"/>
              </a:lnSpc>
              <a:buFontTx/>
              <a:buNone/>
            </a:pPr>
            <a:r>
              <a:rPr lang="sr-Latn-CS" sz="1600" smtClean="0">
                <a:latin typeface="Times New Roman" pitchFamily="18" charset="0"/>
              </a:rPr>
              <a:t>              </a:t>
            </a:r>
            <a:endParaRPr lang="en-US" sz="1600" smtClean="0">
              <a:latin typeface="Times New Roman" pitchFamily="18" charset="0"/>
            </a:endParaRPr>
          </a:p>
        </p:txBody>
      </p:sp>
      <p:sp>
        <p:nvSpPr>
          <p:cNvPr id="54276" name="AutoShape 4"/>
          <p:cNvSpPr>
            <a:spLocks noChangeArrowheads="1"/>
          </p:cNvSpPr>
          <p:nvPr/>
        </p:nvSpPr>
        <p:spPr bwMode="auto">
          <a:xfrm>
            <a:off x="4500563" y="1844675"/>
            <a:ext cx="144462" cy="217488"/>
          </a:xfrm>
          <a:prstGeom prst="downArrow">
            <a:avLst>
              <a:gd name="adj1" fmla="val 50000"/>
              <a:gd name="adj2" fmla="val 37638"/>
            </a:avLst>
          </a:prstGeom>
          <a:solidFill>
            <a:schemeClr val="accent1"/>
          </a:solidFill>
          <a:ln w="9525">
            <a:solidFill>
              <a:schemeClr val="tx1"/>
            </a:solidFill>
            <a:miter lim="800000"/>
            <a:headEnd/>
            <a:tailEnd/>
          </a:ln>
        </p:spPr>
        <p:txBody>
          <a:bodyPr vert="eaVert" wrap="none" anchor="ctr"/>
          <a:lstStyle/>
          <a:p>
            <a:endParaRPr lang="sr-Latn-CS"/>
          </a:p>
        </p:txBody>
      </p:sp>
      <p:sp>
        <p:nvSpPr>
          <p:cNvPr id="54277" name="AutoShape 5"/>
          <p:cNvSpPr>
            <a:spLocks noChangeArrowheads="1"/>
          </p:cNvSpPr>
          <p:nvPr/>
        </p:nvSpPr>
        <p:spPr bwMode="auto">
          <a:xfrm>
            <a:off x="4500563" y="2276475"/>
            <a:ext cx="144462" cy="215900"/>
          </a:xfrm>
          <a:prstGeom prst="downArrow">
            <a:avLst>
              <a:gd name="adj1" fmla="val 50000"/>
              <a:gd name="adj2" fmla="val 37363"/>
            </a:avLst>
          </a:prstGeom>
          <a:solidFill>
            <a:schemeClr val="accent1"/>
          </a:solidFill>
          <a:ln w="9525">
            <a:solidFill>
              <a:schemeClr val="tx1"/>
            </a:solidFill>
            <a:miter lim="800000"/>
            <a:headEnd/>
            <a:tailEnd/>
          </a:ln>
        </p:spPr>
        <p:txBody>
          <a:bodyPr vert="eaVert" wrap="none" anchor="ctr"/>
          <a:lstStyle/>
          <a:p>
            <a:endParaRPr lang="sr-Latn-CS"/>
          </a:p>
        </p:txBody>
      </p:sp>
      <p:sp>
        <p:nvSpPr>
          <p:cNvPr id="54278" name="AutoShape 6"/>
          <p:cNvSpPr>
            <a:spLocks noChangeArrowheads="1"/>
          </p:cNvSpPr>
          <p:nvPr/>
        </p:nvSpPr>
        <p:spPr bwMode="auto">
          <a:xfrm>
            <a:off x="4500563" y="3500438"/>
            <a:ext cx="142875" cy="1584325"/>
          </a:xfrm>
          <a:prstGeom prst="downArrow">
            <a:avLst>
              <a:gd name="adj1" fmla="val 50000"/>
              <a:gd name="adj2" fmla="val 277222"/>
            </a:avLst>
          </a:prstGeom>
          <a:solidFill>
            <a:schemeClr val="accent1"/>
          </a:solidFill>
          <a:ln w="9525">
            <a:solidFill>
              <a:schemeClr val="tx1"/>
            </a:solidFill>
            <a:miter lim="800000"/>
            <a:headEnd/>
            <a:tailEnd/>
          </a:ln>
        </p:spPr>
        <p:txBody>
          <a:bodyPr vert="eaVert" wrap="none" anchor="ctr"/>
          <a:lstStyle/>
          <a:p>
            <a:endParaRPr lang="sr-Latn-CS"/>
          </a:p>
        </p:txBody>
      </p:sp>
      <p:sp>
        <p:nvSpPr>
          <p:cNvPr id="54279" name="AutoShape 7"/>
          <p:cNvSpPr>
            <a:spLocks noChangeArrowheads="1"/>
          </p:cNvSpPr>
          <p:nvPr/>
        </p:nvSpPr>
        <p:spPr bwMode="auto">
          <a:xfrm>
            <a:off x="4643438" y="3716338"/>
            <a:ext cx="287337" cy="576262"/>
          </a:xfrm>
          <a:prstGeom prst="curvedRightArrow">
            <a:avLst>
              <a:gd name="adj1" fmla="val 40111"/>
              <a:gd name="adj2" fmla="val 80221"/>
              <a:gd name="adj3" fmla="val 33333"/>
            </a:avLst>
          </a:prstGeom>
          <a:solidFill>
            <a:schemeClr val="accent1"/>
          </a:solidFill>
          <a:ln w="9525">
            <a:solidFill>
              <a:schemeClr val="tx1"/>
            </a:solidFill>
            <a:miter lim="800000"/>
            <a:headEnd/>
            <a:tailEnd/>
          </a:ln>
        </p:spPr>
        <p:txBody>
          <a:bodyPr wrap="none" anchor="ctr"/>
          <a:lstStyle/>
          <a:p>
            <a:endParaRPr lang="sr-Latn-CS"/>
          </a:p>
        </p:txBody>
      </p:sp>
      <p:sp>
        <p:nvSpPr>
          <p:cNvPr id="54280" name="AutoShape 8"/>
          <p:cNvSpPr>
            <a:spLocks noChangeArrowheads="1"/>
          </p:cNvSpPr>
          <p:nvPr/>
        </p:nvSpPr>
        <p:spPr bwMode="auto">
          <a:xfrm>
            <a:off x="4427538" y="5373688"/>
            <a:ext cx="144462" cy="288925"/>
          </a:xfrm>
          <a:prstGeom prst="downArrow">
            <a:avLst>
              <a:gd name="adj1" fmla="val 50000"/>
              <a:gd name="adj2" fmla="val 50000"/>
            </a:avLst>
          </a:prstGeom>
          <a:solidFill>
            <a:schemeClr val="accent1"/>
          </a:solidFill>
          <a:ln w="9525">
            <a:solidFill>
              <a:schemeClr val="tx1"/>
            </a:solidFill>
            <a:miter lim="800000"/>
            <a:headEnd/>
            <a:tailEnd/>
          </a:ln>
        </p:spPr>
        <p:txBody>
          <a:bodyPr vert="eaVert" wrap="none" anchor="ctr"/>
          <a:lstStyle/>
          <a:p>
            <a:pPr algn="ctr" eaLnBrk="0" hangingPunct="0"/>
            <a:r>
              <a:rPr lang="sr-Latn-CS" sz="1800">
                <a:latin typeface="Tahoma" pitchFamily="34" charset="0"/>
              </a:rPr>
              <a:t> </a:t>
            </a:r>
            <a:endParaRPr lang="en-US" sz="1800">
              <a:latin typeface="Tahoma" pitchFamily="34" charset="0"/>
            </a:endParaRPr>
          </a:p>
        </p:txBody>
      </p:sp>
      <p:sp>
        <p:nvSpPr>
          <p:cNvPr id="54281" name="AutoShape 9"/>
          <p:cNvSpPr>
            <a:spLocks noChangeArrowheads="1"/>
          </p:cNvSpPr>
          <p:nvPr/>
        </p:nvSpPr>
        <p:spPr bwMode="auto">
          <a:xfrm>
            <a:off x="4284663" y="5876925"/>
            <a:ext cx="431800" cy="73025"/>
          </a:xfrm>
          <a:prstGeom prst="rightArrow">
            <a:avLst>
              <a:gd name="adj1" fmla="val 50000"/>
              <a:gd name="adj2" fmla="val 147826"/>
            </a:avLst>
          </a:prstGeom>
          <a:solidFill>
            <a:schemeClr val="accent1"/>
          </a:solidFill>
          <a:ln w="9525">
            <a:solidFill>
              <a:schemeClr val="tx1"/>
            </a:solidFill>
            <a:miter lim="800000"/>
            <a:headEnd/>
            <a:tailEnd/>
          </a:ln>
        </p:spPr>
        <p:txBody>
          <a:bodyPr wrap="none" anchor="ctr"/>
          <a:lstStyle/>
          <a:p>
            <a:endParaRPr lang="sr-Latn-CS"/>
          </a:p>
        </p:txBody>
      </p:sp>
      <p:sp>
        <p:nvSpPr>
          <p:cNvPr id="54282" name="AutoShape 10"/>
          <p:cNvSpPr>
            <a:spLocks noChangeArrowheads="1"/>
          </p:cNvSpPr>
          <p:nvPr/>
        </p:nvSpPr>
        <p:spPr bwMode="auto">
          <a:xfrm>
            <a:off x="5292725" y="6021388"/>
            <a:ext cx="144463" cy="288925"/>
          </a:xfrm>
          <a:prstGeom prst="downArrow">
            <a:avLst>
              <a:gd name="adj1" fmla="val 50000"/>
              <a:gd name="adj2" fmla="val 50000"/>
            </a:avLst>
          </a:prstGeom>
          <a:solidFill>
            <a:schemeClr val="accent1"/>
          </a:solidFill>
          <a:ln w="9525">
            <a:solidFill>
              <a:schemeClr val="tx1"/>
            </a:solidFill>
            <a:miter lim="800000"/>
            <a:headEnd/>
            <a:tailEnd/>
          </a:ln>
        </p:spPr>
        <p:txBody>
          <a:bodyPr vert="eaVert" wrap="none" anchor="ctr"/>
          <a:lstStyle/>
          <a:p>
            <a:endParaRPr lang="sr-Latn-CS"/>
          </a:p>
        </p:txBody>
      </p:sp>
      <p:sp>
        <p:nvSpPr>
          <p:cNvPr id="54283" name="AutoShape 11"/>
          <p:cNvSpPr>
            <a:spLocks noChangeArrowheads="1"/>
          </p:cNvSpPr>
          <p:nvPr/>
        </p:nvSpPr>
        <p:spPr bwMode="auto">
          <a:xfrm rot="1661281">
            <a:off x="2484438" y="4941888"/>
            <a:ext cx="503237" cy="142875"/>
          </a:xfrm>
          <a:prstGeom prst="leftArrow">
            <a:avLst>
              <a:gd name="adj1" fmla="val 50000"/>
              <a:gd name="adj2" fmla="val 88055"/>
            </a:avLst>
          </a:prstGeom>
          <a:solidFill>
            <a:schemeClr val="accent1"/>
          </a:solidFill>
          <a:ln w="9525">
            <a:solidFill>
              <a:schemeClr val="tx1"/>
            </a:solidFill>
            <a:miter lim="800000"/>
            <a:headEnd/>
            <a:tailEnd/>
          </a:ln>
        </p:spPr>
        <p:txBody>
          <a:bodyPr wrap="none" anchor="ctr"/>
          <a:lstStyle/>
          <a:p>
            <a:endParaRPr lang="sr-Latn-CS"/>
          </a:p>
        </p:txBody>
      </p:sp>
      <p:sp>
        <p:nvSpPr>
          <p:cNvPr id="54284" name="AutoShape 12"/>
          <p:cNvSpPr>
            <a:spLocks noChangeArrowheads="1"/>
          </p:cNvSpPr>
          <p:nvPr/>
        </p:nvSpPr>
        <p:spPr bwMode="auto">
          <a:xfrm rot="3352288">
            <a:off x="3344069" y="2856706"/>
            <a:ext cx="152400" cy="2160588"/>
          </a:xfrm>
          <a:prstGeom prst="upArrow">
            <a:avLst>
              <a:gd name="adj1" fmla="val 50000"/>
              <a:gd name="adj2" fmla="val 354427"/>
            </a:avLst>
          </a:prstGeom>
          <a:solidFill>
            <a:schemeClr val="accent1"/>
          </a:solidFill>
          <a:ln w="9525">
            <a:solidFill>
              <a:schemeClr val="tx1"/>
            </a:solidFill>
            <a:miter lim="800000"/>
            <a:headEnd/>
            <a:tailEnd/>
          </a:ln>
        </p:spPr>
        <p:txBody>
          <a:bodyPr vert="eaVert" wrap="none" anchor="ctr"/>
          <a:lstStyle/>
          <a:p>
            <a:endParaRPr lang="sr-Latn-CS"/>
          </a:p>
        </p:txBody>
      </p:sp>
      <p:sp>
        <p:nvSpPr>
          <p:cNvPr id="54285" name="AutoShape 13"/>
          <p:cNvSpPr>
            <a:spLocks noChangeArrowheads="1"/>
          </p:cNvSpPr>
          <p:nvPr/>
        </p:nvSpPr>
        <p:spPr bwMode="auto">
          <a:xfrm rot="-1658759">
            <a:off x="2411413" y="3860800"/>
            <a:ext cx="1128712" cy="141288"/>
          </a:xfrm>
          <a:prstGeom prst="curvedUpArrow">
            <a:avLst>
              <a:gd name="adj1" fmla="val 159368"/>
              <a:gd name="adj2" fmla="val 319142"/>
              <a:gd name="adj3" fmla="val 33333"/>
            </a:avLst>
          </a:prstGeom>
          <a:solidFill>
            <a:schemeClr val="accent1"/>
          </a:solidFill>
          <a:ln w="9525">
            <a:solidFill>
              <a:schemeClr val="tx1"/>
            </a:solidFill>
            <a:miter lim="800000"/>
            <a:headEnd/>
            <a:tailEnd/>
          </a:ln>
        </p:spPr>
        <p:txBody>
          <a:bodyPr wrap="none" anchor="ctr"/>
          <a:lstStyle/>
          <a:p>
            <a:endParaRPr lang="sr-Latn-CS"/>
          </a:p>
        </p:txBody>
      </p:sp>
      <p:sp>
        <p:nvSpPr>
          <p:cNvPr id="54286" name="AutoShape 14"/>
          <p:cNvSpPr>
            <a:spLocks noChangeArrowheads="1"/>
          </p:cNvSpPr>
          <p:nvPr/>
        </p:nvSpPr>
        <p:spPr bwMode="auto">
          <a:xfrm>
            <a:off x="4500563" y="2781300"/>
            <a:ext cx="144462" cy="215900"/>
          </a:xfrm>
          <a:prstGeom prst="downArrow">
            <a:avLst>
              <a:gd name="adj1" fmla="val 50000"/>
              <a:gd name="adj2" fmla="val 37363"/>
            </a:avLst>
          </a:prstGeom>
          <a:solidFill>
            <a:schemeClr val="accent1"/>
          </a:solidFill>
          <a:ln w="9525">
            <a:solidFill>
              <a:schemeClr val="tx1"/>
            </a:solidFill>
            <a:miter lim="800000"/>
            <a:headEnd/>
            <a:tailEnd/>
          </a:ln>
        </p:spPr>
        <p:txBody>
          <a:bodyPr vert="eaVert" wrap="none" anchor="ctr"/>
          <a:lstStyle/>
          <a:p>
            <a:endParaRPr lang="sr-Latn-CS"/>
          </a:p>
        </p:txBody>
      </p:sp>
    </p:spTree>
    <p:custDataLst>
      <p:tags r:id="rId1"/>
    </p:custDataLst>
  </p:cSld>
  <p:clrMapOvr>
    <a:masterClrMapping/>
  </p:clrMapOvr>
  <p:transition advTm="134846"/>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26658"/>
                                        </p:tgtEl>
                                        <p:attrNameLst>
                                          <p:attrName>style.visibility</p:attrName>
                                        </p:attrNameLst>
                                      </p:cBhvr>
                                      <p:to>
                                        <p:strVal val="visible"/>
                                      </p:to>
                                    </p:set>
                                    <p:animEffect transition="in" filter="blinds(horizontal)">
                                      <p:cBhvr>
                                        <p:cTn id="7" dur="500"/>
                                        <p:tgtEl>
                                          <p:spTgt spid="326658"/>
                                        </p:tgtEl>
                                      </p:cBhvr>
                                    </p:animEffect>
                                  </p:childTnLst>
                                </p:cTn>
                              </p:par>
                            </p:childTnLst>
                          </p:cTn>
                        </p:par>
                        <p:par>
                          <p:cTn id="8" fill="hold">
                            <p:stCondLst>
                              <p:cond delay="500"/>
                            </p:stCondLst>
                            <p:childTnLst>
                              <p:par>
                                <p:cTn id="9" presetID="5" presetClass="entr" presetSubtype="10" fill="hold" grpId="0" nodeType="afterEffect">
                                  <p:stCondLst>
                                    <p:cond delay="0"/>
                                  </p:stCondLst>
                                  <p:childTnLst>
                                    <p:set>
                                      <p:cBhvr>
                                        <p:cTn id="10" dur="1" fill="hold">
                                          <p:stCondLst>
                                            <p:cond delay="0"/>
                                          </p:stCondLst>
                                        </p:cTn>
                                        <p:tgtEl>
                                          <p:spTgt spid="326659">
                                            <p:txEl>
                                              <p:pRg st="0" end="0"/>
                                            </p:txEl>
                                          </p:spTgt>
                                        </p:tgtEl>
                                        <p:attrNameLst>
                                          <p:attrName>style.visibility</p:attrName>
                                        </p:attrNameLst>
                                      </p:cBhvr>
                                      <p:to>
                                        <p:strVal val="visible"/>
                                      </p:to>
                                    </p:set>
                                    <p:animEffect transition="in" filter="checkerboard(across)">
                                      <p:cBhvr>
                                        <p:cTn id="11" dur="500"/>
                                        <p:tgtEl>
                                          <p:spTgt spid="326659">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5" presetClass="entr" presetSubtype="10" fill="hold" grpId="0" nodeType="clickEffect">
                                  <p:stCondLst>
                                    <p:cond delay="0"/>
                                  </p:stCondLst>
                                  <p:childTnLst>
                                    <p:set>
                                      <p:cBhvr>
                                        <p:cTn id="15" dur="1" fill="hold">
                                          <p:stCondLst>
                                            <p:cond delay="0"/>
                                          </p:stCondLst>
                                        </p:cTn>
                                        <p:tgtEl>
                                          <p:spTgt spid="326659">
                                            <p:txEl>
                                              <p:pRg st="2" end="2"/>
                                            </p:txEl>
                                          </p:spTgt>
                                        </p:tgtEl>
                                        <p:attrNameLst>
                                          <p:attrName>style.visibility</p:attrName>
                                        </p:attrNameLst>
                                      </p:cBhvr>
                                      <p:to>
                                        <p:strVal val="visible"/>
                                      </p:to>
                                    </p:set>
                                    <p:animEffect transition="in" filter="checkerboard(across)">
                                      <p:cBhvr>
                                        <p:cTn id="16" dur="500"/>
                                        <p:tgtEl>
                                          <p:spTgt spid="326659">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 presetClass="entr" presetSubtype="10" fill="hold" grpId="0" nodeType="clickEffect">
                                  <p:stCondLst>
                                    <p:cond delay="0"/>
                                  </p:stCondLst>
                                  <p:childTnLst>
                                    <p:set>
                                      <p:cBhvr>
                                        <p:cTn id="20" dur="1" fill="hold">
                                          <p:stCondLst>
                                            <p:cond delay="0"/>
                                          </p:stCondLst>
                                        </p:cTn>
                                        <p:tgtEl>
                                          <p:spTgt spid="326659">
                                            <p:txEl>
                                              <p:pRg st="5" end="5"/>
                                            </p:txEl>
                                          </p:spTgt>
                                        </p:tgtEl>
                                        <p:attrNameLst>
                                          <p:attrName>style.visibility</p:attrName>
                                        </p:attrNameLst>
                                      </p:cBhvr>
                                      <p:to>
                                        <p:strVal val="visible"/>
                                      </p:to>
                                    </p:set>
                                    <p:animEffect transition="in" filter="checkerboard(across)">
                                      <p:cBhvr>
                                        <p:cTn id="21" dur="500"/>
                                        <p:tgtEl>
                                          <p:spTgt spid="326659">
                                            <p:txEl>
                                              <p:pRg st="5" end="5"/>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5" presetClass="entr" presetSubtype="10" fill="hold" grpId="0" nodeType="clickEffect">
                                  <p:stCondLst>
                                    <p:cond delay="0"/>
                                  </p:stCondLst>
                                  <p:childTnLst>
                                    <p:set>
                                      <p:cBhvr>
                                        <p:cTn id="25" dur="1" fill="hold">
                                          <p:stCondLst>
                                            <p:cond delay="0"/>
                                          </p:stCondLst>
                                        </p:cTn>
                                        <p:tgtEl>
                                          <p:spTgt spid="326659">
                                            <p:txEl>
                                              <p:pRg st="7" end="7"/>
                                            </p:txEl>
                                          </p:spTgt>
                                        </p:tgtEl>
                                        <p:attrNameLst>
                                          <p:attrName>style.visibility</p:attrName>
                                        </p:attrNameLst>
                                      </p:cBhvr>
                                      <p:to>
                                        <p:strVal val="visible"/>
                                      </p:to>
                                    </p:set>
                                    <p:animEffect transition="in" filter="checkerboard(across)">
                                      <p:cBhvr>
                                        <p:cTn id="26" dur="500"/>
                                        <p:tgtEl>
                                          <p:spTgt spid="326659">
                                            <p:txEl>
                                              <p:pRg st="7" end="7"/>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5" presetClass="entr" presetSubtype="10" fill="hold" grpId="0" nodeType="clickEffect">
                                  <p:stCondLst>
                                    <p:cond delay="0"/>
                                  </p:stCondLst>
                                  <p:childTnLst>
                                    <p:set>
                                      <p:cBhvr>
                                        <p:cTn id="30" dur="1" fill="hold">
                                          <p:stCondLst>
                                            <p:cond delay="0"/>
                                          </p:stCondLst>
                                        </p:cTn>
                                        <p:tgtEl>
                                          <p:spTgt spid="326659">
                                            <p:txEl>
                                              <p:pRg st="8" end="8"/>
                                            </p:txEl>
                                          </p:spTgt>
                                        </p:tgtEl>
                                        <p:attrNameLst>
                                          <p:attrName>style.visibility</p:attrName>
                                        </p:attrNameLst>
                                      </p:cBhvr>
                                      <p:to>
                                        <p:strVal val="visible"/>
                                      </p:to>
                                    </p:set>
                                    <p:animEffect transition="in" filter="checkerboard(across)">
                                      <p:cBhvr>
                                        <p:cTn id="31" dur="500"/>
                                        <p:tgtEl>
                                          <p:spTgt spid="326659">
                                            <p:txEl>
                                              <p:pRg st="8" end="8"/>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5" presetClass="entr" presetSubtype="10" fill="hold" grpId="0" nodeType="clickEffect">
                                  <p:stCondLst>
                                    <p:cond delay="0"/>
                                  </p:stCondLst>
                                  <p:childTnLst>
                                    <p:set>
                                      <p:cBhvr>
                                        <p:cTn id="35" dur="1" fill="hold">
                                          <p:stCondLst>
                                            <p:cond delay="0"/>
                                          </p:stCondLst>
                                        </p:cTn>
                                        <p:tgtEl>
                                          <p:spTgt spid="326659">
                                            <p:txEl>
                                              <p:pRg st="9" end="9"/>
                                            </p:txEl>
                                          </p:spTgt>
                                        </p:tgtEl>
                                        <p:attrNameLst>
                                          <p:attrName>style.visibility</p:attrName>
                                        </p:attrNameLst>
                                      </p:cBhvr>
                                      <p:to>
                                        <p:strVal val="visible"/>
                                      </p:to>
                                    </p:set>
                                    <p:animEffect transition="in" filter="checkerboard(across)">
                                      <p:cBhvr>
                                        <p:cTn id="36" dur="500"/>
                                        <p:tgtEl>
                                          <p:spTgt spid="326659">
                                            <p:txEl>
                                              <p:pRg st="9" end="9"/>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5" presetClass="entr" presetSubtype="10" fill="hold" grpId="0" nodeType="clickEffect">
                                  <p:stCondLst>
                                    <p:cond delay="0"/>
                                  </p:stCondLst>
                                  <p:childTnLst>
                                    <p:set>
                                      <p:cBhvr>
                                        <p:cTn id="40" dur="1" fill="hold">
                                          <p:stCondLst>
                                            <p:cond delay="0"/>
                                          </p:stCondLst>
                                        </p:cTn>
                                        <p:tgtEl>
                                          <p:spTgt spid="326659">
                                            <p:txEl>
                                              <p:pRg st="10" end="10"/>
                                            </p:txEl>
                                          </p:spTgt>
                                        </p:tgtEl>
                                        <p:attrNameLst>
                                          <p:attrName>style.visibility</p:attrName>
                                        </p:attrNameLst>
                                      </p:cBhvr>
                                      <p:to>
                                        <p:strVal val="visible"/>
                                      </p:to>
                                    </p:set>
                                    <p:animEffect transition="in" filter="checkerboard(across)">
                                      <p:cBhvr>
                                        <p:cTn id="41" dur="500"/>
                                        <p:tgtEl>
                                          <p:spTgt spid="326659">
                                            <p:txEl>
                                              <p:pRg st="10" end="10"/>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5" presetClass="entr" presetSubtype="10" fill="hold" grpId="0" nodeType="clickEffect">
                                  <p:stCondLst>
                                    <p:cond delay="0"/>
                                  </p:stCondLst>
                                  <p:childTnLst>
                                    <p:set>
                                      <p:cBhvr>
                                        <p:cTn id="45" dur="1" fill="hold">
                                          <p:stCondLst>
                                            <p:cond delay="0"/>
                                          </p:stCondLst>
                                        </p:cTn>
                                        <p:tgtEl>
                                          <p:spTgt spid="326659">
                                            <p:txEl>
                                              <p:pRg st="11" end="11"/>
                                            </p:txEl>
                                          </p:spTgt>
                                        </p:tgtEl>
                                        <p:attrNameLst>
                                          <p:attrName>style.visibility</p:attrName>
                                        </p:attrNameLst>
                                      </p:cBhvr>
                                      <p:to>
                                        <p:strVal val="visible"/>
                                      </p:to>
                                    </p:set>
                                    <p:animEffect transition="in" filter="checkerboard(across)">
                                      <p:cBhvr>
                                        <p:cTn id="46" dur="500"/>
                                        <p:tgtEl>
                                          <p:spTgt spid="326659">
                                            <p:txEl>
                                              <p:pRg st="11" end="11"/>
                                            </p:txEl>
                                          </p:spTgt>
                                        </p:tgtEl>
                                      </p:cBhvr>
                                    </p:animEffect>
                                  </p:childTnLst>
                                </p:cTn>
                              </p:par>
                            </p:childTnLst>
                          </p:cTn>
                        </p:par>
                      </p:childTnLst>
                    </p:cTn>
                  </p:par>
                  <p:par>
                    <p:cTn id="47" fill="hold">
                      <p:stCondLst>
                        <p:cond delay="indefinite"/>
                      </p:stCondLst>
                      <p:childTnLst>
                        <p:par>
                          <p:cTn id="48" fill="hold">
                            <p:stCondLst>
                              <p:cond delay="0"/>
                            </p:stCondLst>
                            <p:childTnLst>
                              <p:par>
                                <p:cTn id="49" presetID="5" presetClass="entr" presetSubtype="10" fill="hold" grpId="0" nodeType="clickEffect">
                                  <p:stCondLst>
                                    <p:cond delay="0"/>
                                  </p:stCondLst>
                                  <p:childTnLst>
                                    <p:set>
                                      <p:cBhvr>
                                        <p:cTn id="50" dur="1" fill="hold">
                                          <p:stCondLst>
                                            <p:cond delay="0"/>
                                          </p:stCondLst>
                                        </p:cTn>
                                        <p:tgtEl>
                                          <p:spTgt spid="326659">
                                            <p:txEl>
                                              <p:pRg st="13" end="13"/>
                                            </p:txEl>
                                          </p:spTgt>
                                        </p:tgtEl>
                                        <p:attrNameLst>
                                          <p:attrName>style.visibility</p:attrName>
                                        </p:attrNameLst>
                                      </p:cBhvr>
                                      <p:to>
                                        <p:strVal val="visible"/>
                                      </p:to>
                                    </p:set>
                                    <p:animEffect transition="in" filter="checkerboard(across)">
                                      <p:cBhvr>
                                        <p:cTn id="51" dur="500"/>
                                        <p:tgtEl>
                                          <p:spTgt spid="326659">
                                            <p:txEl>
                                              <p:pRg st="13" end="13"/>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5" presetClass="entr" presetSubtype="10" fill="hold" grpId="0" nodeType="clickEffect">
                                  <p:stCondLst>
                                    <p:cond delay="0"/>
                                  </p:stCondLst>
                                  <p:childTnLst>
                                    <p:set>
                                      <p:cBhvr>
                                        <p:cTn id="55" dur="1" fill="hold">
                                          <p:stCondLst>
                                            <p:cond delay="0"/>
                                          </p:stCondLst>
                                        </p:cTn>
                                        <p:tgtEl>
                                          <p:spTgt spid="326659">
                                            <p:txEl>
                                              <p:pRg st="14" end="14"/>
                                            </p:txEl>
                                          </p:spTgt>
                                        </p:tgtEl>
                                        <p:attrNameLst>
                                          <p:attrName>style.visibility</p:attrName>
                                        </p:attrNameLst>
                                      </p:cBhvr>
                                      <p:to>
                                        <p:strVal val="visible"/>
                                      </p:to>
                                    </p:set>
                                    <p:animEffect transition="in" filter="checkerboard(across)">
                                      <p:cBhvr>
                                        <p:cTn id="56" dur="500"/>
                                        <p:tgtEl>
                                          <p:spTgt spid="326659">
                                            <p:txEl>
                                              <p:pRg st="14" end="14"/>
                                            </p:txEl>
                                          </p:spTgt>
                                        </p:tgtEl>
                                      </p:cBhvr>
                                    </p:animEffect>
                                  </p:childTnLst>
                                </p:cTn>
                              </p:par>
                            </p:childTnLst>
                          </p:cTn>
                        </p:par>
                      </p:childTnLst>
                    </p:cTn>
                  </p:par>
                  <p:par>
                    <p:cTn id="57" fill="hold">
                      <p:stCondLst>
                        <p:cond delay="indefinite"/>
                      </p:stCondLst>
                      <p:childTnLst>
                        <p:par>
                          <p:cTn id="58" fill="hold">
                            <p:stCondLst>
                              <p:cond delay="0"/>
                            </p:stCondLst>
                            <p:childTnLst>
                              <p:par>
                                <p:cTn id="59" presetID="5" presetClass="entr" presetSubtype="10" fill="hold" grpId="0" nodeType="clickEffect">
                                  <p:stCondLst>
                                    <p:cond delay="0"/>
                                  </p:stCondLst>
                                  <p:childTnLst>
                                    <p:set>
                                      <p:cBhvr>
                                        <p:cTn id="60" dur="1" fill="hold">
                                          <p:stCondLst>
                                            <p:cond delay="0"/>
                                          </p:stCondLst>
                                        </p:cTn>
                                        <p:tgtEl>
                                          <p:spTgt spid="326659">
                                            <p:txEl>
                                              <p:pRg st="16" end="16"/>
                                            </p:txEl>
                                          </p:spTgt>
                                        </p:tgtEl>
                                        <p:attrNameLst>
                                          <p:attrName>style.visibility</p:attrName>
                                        </p:attrNameLst>
                                      </p:cBhvr>
                                      <p:to>
                                        <p:strVal val="visible"/>
                                      </p:to>
                                    </p:set>
                                    <p:animEffect transition="in" filter="checkerboard(across)">
                                      <p:cBhvr>
                                        <p:cTn id="61" dur="500"/>
                                        <p:tgtEl>
                                          <p:spTgt spid="326659">
                                            <p:txEl>
                                              <p:pRg st="16" end="16"/>
                                            </p:txEl>
                                          </p:spTgt>
                                        </p:tgtEl>
                                      </p:cBhvr>
                                    </p:animEffect>
                                  </p:childTnLst>
                                </p:cTn>
                              </p:par>
                            </p:childTnLst>
                          </p:cTn>
                        </p:par>
                      </p:childTnLst>
                    </p:cTn>
                  </p:par>
                  <p:par>
                    <p:cTn id="62" fill="hold">
                      <p:stCondLst>
                        <p:cond delay="indefinite"/>
                      </p:stCondLst>
                      <p:childTnLst>
                        <p:par>
                          <p:cTn id="63" fill="hold">
                            <p:stCondLst>
                              <p:cond delay="0"/>
                            </p:stCondLst>
                            <p:childTnLst>
                              <p:par>
                                <p:cTn id="64" presetID="5" presetClass="entr" presetSubtype="10" fill="hold" grpId="0" nodeType="clickEffect">
                                  <p:stCondLst>
                                    <p:cond delay="0"/>
                                  </p:stCondLst>
                                  <p:childTnLst>
                                    <p:set>
                                      <p:cBhvr>
                                        <p:cTn id="65" dur="1" fill="hold">
                                          <p:stCondLst>
                                            <p:cond delay="0"/>
                                          </p:stCondLst>
                                        </p:cTn>
                                        <p:tgtEl>
                                          <p:spTgt spid="326659">
                                            <p:txEl>
                                              <p:pRg st="17" end="17"/>
                                            </p:txEl>
                                          </p:spTgt>
                                        </p:tgtEl>
                                        <p:attrNameLst>
                                          <p:attrName>style.visibility</p:attrName>
                                        </p:attrNameLst>
                                      </p:cBhvr>
                                      <p:to>
                                        <p:strVal val="visible"/>
                                      </p:to>
                                    </p:set>
                                    <p:animEffect transition="in" filter="checkerboard(across)">
                                      <p:cBhvr>
                                        <p:cTn id="66" dur="500"/>
                                        <p:tgtEl>
                                          <p:spTgt spid="326659">
                                            <p:txEl>
                                              <p:pRg st="17" end="17"/>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5" presetClass="entr" presetSubtype="10" fill="hold" grpId="0" nodeType="clickEffect">
                                  <p:stCondLst>
                                    <p:cond delay="0"/>
                                  </p:stCondLst>
                                  <p:childTnLst>
                                    <p:set>
                                      <p:cBhvr>
                                        <p:cTn id="70" dur="1" fill="hold">
                                          <p:stCondLst>
                                            <p:cond delay="0"/>
                                          </p:stCondLst>
                                        </p:cTn>
                                        <p:tgtEl>
                                          <p:spTgt spid="326659">
                                            <p:txEl>
                                              <p:pRg st="19" end="19"/>
                                            </p:txEl>
                                          </p:spTgt>
                                        </p:tgtEl>
                                        <p:attrNameLst>
                                          <p:attrName>style.visibility</p:attrName>
                                        </p:attrNameLst>
                                      </p:cBhvr>
                                      <p:to>
                                        <p:strVal val="visible"/>
                                      </p:to>
                                    </p:set>
                                    <p:animEffect transition="in" filter="checkerboard(across)">
                                      <p:cBhvr>
                                        <p:cTn id="71" dur="500"/>
                                        <p:tgtEl>
                                          <p:spTgt spid="326659">
                                            <p:txEl>
                                              <p:pRg st="19" end="19"/>
                                            </p:txEl>
                                          </p:spTgt>
                                        </p:tgtEl>
                                      </p:cBhvr>
                                    </p:animEffect>
                                  </p:childTnLst>
                                </p:cTn>
                              </p:par>
                            </p:childTnLst>
                          </p:cTn>
                        </p:par>
                      </p:childTnLst>
                    </p:cTn>
                  </p:par>
                  <p:par>
                    <p:cTn id="72" fill="hold">
                      <p:stCondLst>
                        <p:cond delay="indefinite"/>
                      </p:stCondLst>
                      <p:childTnLst>
                        <p:par>
                          <p:cTn id="73" fill="hold">
                            <p:stCondLst>
                              <p:cond delay="0"/>
                            </p:stCondLst>
                            <p:childTnLst>
                              <p:par>
                                <p:cTn id="74" presetID="5" presetClass="entr" presetSubtype="10" fill="hold" grpId="0" nodeType="clickEffect">
                                  <p:stCondLst>
                                    <p:cond delay="0"/>
                                  </p:stCondLst>
                                  <p:childTnLst>
                                    <p:set>
                                      <p:cBhvr>
                                        <p:cTn id="75" dur="1" fill="hold">
                                          <p:stCondLst>
                                            <p:cond delay="0"/>
                                          </p:stCondLst>
                                        </p:cTn>
                                        <p:tgtEl>
                                          <p:spTgt spid="326659">
                                            <p:txEl>
                                              <p:pRg st="21" end="21"/>
                                            </p:txEl>
                                          </p:spTgt>
                                        </p:tgtEl>
                                        <p:attrNameLst>
                                          <p:attrName>style.visibility</p:attrName>
                                        </p:attrNameLst>
                                      </p:cBhvr>
                                      <p:to>
                                        <p:strVal val="visible"/>
                                      </p:to>
                                    </p:set>
                                    <p:animEffect transition="in" filter="checkerboard(across)">
                                      <p:cBhvr>
                                        <p:cTn id="76" dur="500"/>
                                        <p:tgtEl>
                                          <p:spTgt spid="326659">
                                            <p:txEl>
                                              <p:pRg st="21" end="2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6658" grpId="0"/>
      <p:bldP spid="326659"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ext Box 2"/>
          <p:cNvSpPr txBox="1">
            <a:spLocks noChangeArrowheads="1"/>
          </p:cNvSpPr>
          <p:nvPr/>
        </p:nvSpPr>
        <p:spPr bwMode="auto">
          <a:xfrm>
            <a:off x="1547813" y="1412875"/>
            <a:ext cx="6049962" cy="2101850"/>
          </a:xfrm>
          <a:prstGeom prst="rect">
            <a:avLst/>
          </a:prstGeom>
          <a:noFill/>
          <a:ln w="9525">
            <a:noFill/>
            <a:miter lim="800000"/>
            <a:headEnd/>
            <a:tailEnd/>
          </a:ln>
          <a:effectLst>
            <a:outerShdw dist="35921" dir="2700000" algn="ctr" rotWithShape="0">
              <a:srgbClr val="000000"/>
            </a:outerShdw>
          </a:effectLst>
        </p:spPr>
        <p:txBody>
          <a:bodyPr wrap="none">
            <a:spAutoFit/>
          </a:bodyPr>
          <a:lstStyle/>
          <a:p>
            <a:pPr algn="ctr" eaLnBrk="0" hangingPunct="0">
              <a:lnSpc>
                <a:spcPct val="110000"/>
              </a:lnSpc>
              <a:defRPr/>
            </a:pPr>
            <a:r>
              <a:rPr lang="sr-Cyrl-CS" sz="4000" b="1">
                <a:solidFill>
                  <a:srgbClr val="66FF33"/>
                </a:solidFill>
                <a:latin typeface="Tahoma" pitchFamily="34" charset="0"/>
              </a:rPr>
              <a:t>ПОРЕМЕЋАЈИ </a:t>
            </a:r>
          </a:p>
          <a:p>
            <a:pPr algn="ctr" eaLnBrk="0" hangingPunct="0">
              <a:lnSpc>
                <a:spcPct val="110000"/>
              </a:lnSpc>
              <a:defRPr/>
            </a:pPr>
            <a:r>
              <a:rPr lang="sr-Cyrl-CS" sz="4000" b="1">
                <a:solidFill>
                  <a:srgbClr val="66FF33"/>
                </a:solidFill>
                <a:latin typeface="Tahoma" pitchFamily="34" charset="0"/>
              </a:rPr>
              <a:t>ЦРВЕНЕ КРВНЕ ЛОЗЕ</a:t>
            </a:r>
            <a:r>
              <a:rPr lang="sr-Cyrl-CS" sz="4000">
                <a:solidFill>
                  <a:srgbClr val="FFFF00"/>
                </a:solidFill>
                <a:latin typeface="Tahoma" pitchFamily="34" charset="0"/>
              </a:rPr>
              <a:t>  </a:t>
            </a:r>
            <a:endParaRPr lang="sr-Latn-CS" sz="4000">
              <a:solidFill>
                <a:srgbClr val="FFFF00"/>
              </a:solidFill>
              <a:latin typeface="Tahoma" pitchFamily="34" charset="0"/>
            </a:endParaRPr>
          </a:p>
          <a:p>
            <a:pPr algn="ctr" eaLnBrk="0" hangingPunct="0">
              <a:lnSpc>
                <a:spcPct val="110000"/>
              </a:lnSpc>
              <a:defRPr/>
            </a:pPr>
            <a:endParaRPr lang="en-US" sz="4000">
              <a:solidFill>
                <a:srgbClr val="FFFF00"/>
              </a:solidFill>
              <a:latin typeface="Tahoma" pitchFamily="34" charset="0"/>
            </a:endParaRPr>
          </a:p>
        </p:txBody>
      </p:sp>
      <p:sp>
        <p:nvSpPr>
          <p:cNvPr id="7171" name="Text Box 3"/>
          <p:cNvSpPr txBox="1">
            <a:spLocks noChangeArrowheads="1"/>
          </p:cNvSpPr>
          <p:nvPr/>
        </p:nvSpPr>
        <p:spPr bwMode="auto">
          <a:xfrm>
            <a:off x="755650" y="3789363"/>
            <a:ext cx="7705725" cy="2378075"/>
          </a:xfrm>
          <a:prstGeom prst="rect">
            <a:avLst/>
          </a:prstGeom>
          <a:noFill/>
          <a:ln w="9525">
            <a:noFill/>
            <a:miter lim="800000"/>
            <a:headEnd/>
            <a:tailEnd/>
          </a:ln>
        </p:spPr>
        <p:txBody>
          <a:bodyPr>
            <a:spAutoFit/>
          </a:bodyPr>
          <a:lstStyle/>
          <a:p>
            <a:pPr eaLnBrk="0" hangingPunct="0">
              <a:spcBef>
                <a:spcPct val="50000"/>
              </a:spcBef>
              <a:buFont typeface="Wingdings" pitchFamily="2" charset="2"/>
              <a:buChar char="Ø"/>
            </a:pPr>
            <a:r>
              <a:rPr lang="sr-Cyrl-CS" sz="6000" b="1">
                <a:solidFill>
                  <a:srgbClr val="0000CC"/>
                </a:solidFill>
                <a:latin typeface="Tahoma" pitchFamily="34" charset="0"/>
              </a:rPr>
              <a:t>АНЕМИЈЕ</a:t>
            </a:r>
          </a:p>
          <a:p>
            <a:pPr eaLnBrk="0" hangingPunct="0">
              <a:spcBef>
                <a:spcPct val="50000"/>
              </a:spcBef>
              <a:buFont typeface="Wingdings" pitchFamily="2" charset="2"/>
              <a:buChar char="Ø"/>
            </a:pPr>
            <a:r>
              <a:rPr lang="sr-Cyrl-CS" sz="6000" b="1">
                <a:solidFill>
                  <a:srgbClr val="FF3300"/>
                </a:solidFill>
                <a:latin typeface="Tahoma" pitchFamily="34" charset="0"/>
              </a:rPr>
              <a:t>ПОЛИЦИТЕМИЈЕ</a:t>
            </a:r>
          </a:p>
        </p:txBody>
      </p:sp>
    </p:spTree>
  </p:cSld>
  <p:clrMapOvr>
    <a:masterClrMapping/>
  </p:clrMapOvr>
  <p:transition advTm="16162"/>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idx="4294967295"/>
          </p:nvPr>
        </p:nvSpPr>
        <p:spPr/>
        <p:txBody>
          <a:bodyPr/>
          <a:lstStyle/>
          <a:p>
            <a:r>
              <a:rPr lang="sr-Cyrl-CS" sz="3200" smtClean="0">
                <a:solidFill>
                  <a:srgbClr val="FF0000"/>
                </a:solidFill>
                <a:latin typeface="Times New Roman" pitchFamily="18" charset="0"/>
              </a:rPr>
              <a:t>Пернициозна анемија</a:t>
            </a:r>
          </a:p>
        </p:txBody>
      </p:sp>
      <p:sp>
        <p:nvSpPr>
          <p:cNvPr id="29699" name="Rectangle 3"/>
          <p:cNvSpPr>
            <a:spLocks noGrp="1" noChangeArrowheads="1"/>
          </p:cNvSpPr>
          <p:nvPr>
            <p:ph type="body" idx="4294967295"/>
          </p:nvPr>
        </p:nvSpPr>
        <p:spPr/>
        <p:txBody>
          <a:bodyPr/>
          <a:lstStyle/>
          <a:p>
            <a:pPr>
              <a:lnSpc>
                <a:spcPct val="90000"/>
              </a:lnSpc>
            </a:pPr>
            <a:r>
              <a:rPr lang="sr-Cyrl-CS" smtClean="0">
                <a:latin typeface="Times New Roman" pitchFamily="18" charset="0"/>
              </a:rPr>
              <a:t>Мегалобластна анемија која настаје због недостатка ИФ</a:t>
            </a:r>
          </a:p>
          <a:p>
            <a:pPr>
              <a:lnSpc>
                <a:spcPct val="90000"/>
              </a:lnSpc>
            </a:pPr>
            <a:r>
              <a:rPr lang="sr-Cyrl-CS" smtClean="0">
                <a:latin typeface="Times New Roman" pitchFamily="18" charset="0"/>
              </a:rPr>
              <a:t>Наследна основа</a:t>
            </a:r>
          </a:p>
          <a:p>
            <a:pPr>
              <a:lnSpc>
                <a:spcPct val="90000"/>
              </a:lnSpc>
            </a:pPr>
            <a:r>
              <a:rPr lang="sr-Cyrl-CS" smtClean="0">
                <a:latin typeface="Times New Roman" pitchFamily="18" charset="0"/>
              </a:rPr>
              <a:t>Удруженост са другим аутоимуним болестима</a:t>
            </a:r>
          </a:p>
          <a:p>
            <a:pPr>
              <a:lnSpc>
                <a:spcPct val="90000"/>
              </a:lnSpc>
            </a:pPr>
            <a:r>
              <a:rPr lang="sr-Cyrl-CS" smtClean="0">
                <a:latin typeface="Times New Roman" pitchFamily="18" charset="0"/>
              </a:rPr>
              <a:t>Ат против паријеталних ћелија и/или против ИФ</a:t>
            </a:r>
          </a:p>
          <a:p>
            <a:pPr>
              <a:lnSpc>
                <a:spcPct val="90000"/>
              </a:lnSpc>
            </a:pPr>
            <a:r>
              <a:rPr lang="sr-Cyrl-CS" smtClean="0">
                <a:latin typeface="Times New Roman" pitchFamily="18" charset="0"/>
              </a:rPr>
              <a:t>Слузница желуца танка и атрофична са инфилтратима лимфоцита и плазмоцита. </a:t>
            </a:r>
            <a:endParaRPr lang="sr-Latn-CS" smtClean="0">
              <a:latin typeface="Times New Roman" pitchFamily="18" charset="0"/>
            </a:endParaRPr>
          </a:p>
          <a:p>
            <a:pPr>
              <a:lnSpc>
                <a:spcPct val="90000"/>
              </a:lnSpc>
            </a:pPr>
            <a:endParaRPr lang="en-US" smtClean="0"/>
          </a:p>
        </p:txBody>
      </p:sp>
    </p:spTree>
    <p:custDataLst>
      <p:tags r:id="rId1"/>
    </p:custDataLst>
  </p:cSld>
  <p:clrMapOvr>
    <a:masterClrMapping/>
  </p:clrMapOvr>
  <p:transition advTm="52428"/>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29698"/>
                                        </p:tgtEl>
                                        <p:attrNameLst>
                                          <p:attrName>style.visibility</p:attrName>
                                        </p:attrNameLst>
                                      </p:cBhvr>
                                      <p:to>
                                        <p:strVal val="visible"/>
                                      </p:to>
                                    </p:set>
                                    <p:animEffect transition="in" filter="blinds(horizontal)">
                                      <p:cBhvr>
                                        <p:cTn id="7" dur="500"/>
                                        <p:tgtEl>
                                          <p:spTgt spid="29698"/>
                                        </p:tgtEl>
                                      </p:cBhvr>
                                    </p:animEffect>
                                  </p:childTnLst>
                                </p:cTn>
                              </p:par>
                            </p:childTnLst>
                          </p:cTn>
                        </p:par>
                        <p:par>
                          <p:cTn id="8" fill="hold">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29699">
                                            <p:txEl>
                                              <p:pRg st="0" end="0"/>
                                            </p:txEl>
                                          </p:spTgt>
                                        </p:tgtEl>
                                        <p:attrNameLst>
                                          <p:attrName>style.visibility</p:attrName>
                                        </p:attrNameLst>
                                      </p:cBhvr>
                                      <p:to>
                                        <p:strVal val="visible"/>
                                      </p:to>
                                    </p:set>
                                    <p:animEffect transition="in" filter="blinds(horizontal)">
                                      <p:cBhvr>
                                        <p:cTn id="11" dur="500"/>
                                        <p:tgtEl>
                                          <p:spTgt spid="29699">
                                            <p:txEl>
                                              <p:pRg st="0" end="0"/>
                                            </p:txEl>
                                          </p:spTgt>
                                        </p:tgtEl>
                                      </p:cBhvr>
                                    </p:animEffect>
                                  </p:childTnLst>
                                </p:cTn>
                              </p:par>
                            </p:childTnLst>
                          </p:cTn>
                        </p:par>
                        <p:par>
                          <p:cTn id="12" fill="hold">
                            <p:stCondLst>
                              <p:cond delay="1000"/>
                            </p:stCondLst>
                            <p:childTnLst>
                              <p:par>
                                <p:cTn id="13" presetID="3" presetClass="entr" presetSubtype="10" fill="hold" grpId="0" nodeType="afterEffect">
                                  <p:stCondLst>
                                    <p:cond delay="0"/>
                                  </p:stCondLst>
                                  <p:childTnLst>
                                    <p:set>
                                      <p:cBhvr>
                                        <p:cTn id="14" dur="1" fill="hold">
                                          <p:stCondLst>
                                            <p:cond delay="0"/>
                                          </p:stCondLst>
                                        </p:cTn>
                                        <p:tgtEl>
                                          <p:spTgt spid="29699">
                                            <p:txEl>
                                              <p:pRg st="1" end="1"/>
                                            </p:txEl>
                                          </p:spTgt>
                                        </p:tgtEl>
                                        <p:attrNameLst>
                                          <p:attrName>style.visibility</p:attrName>
                                        </p:attrNameLst>
                                      </p:cBhvr>
                                      <p:to>
                                        <p:strVal val="visible"/>
                                      </p:to>
                                    </p:set>
                                    <p:animEffect transition="in" filter="blinds(horizontal)">
                                      <p:cBhvr>
                                        <p:cTn id="15" dur="500"/>
                                        <p:tgtEl>
                                          <p:spTgt spid="29699">
                                            <p:txEl>
                                              <p:pRg st="1" end="1"/>
                                            </p:txEl>
                                          </p:spTgt>
                                        </p:tgtEl>
                                      </p:cBhvr>
                                    </p:animEffect>
                                  </p:childTnLst>
                                </p:cTn>
                              </p:par>
                            </p:childTnLst>
                          </p:cTn>
                        </p:par>
                        <p:par>
                          <p:cTn id="16" fill="hold">
                            <p:stCondLst>
                              <p:cond delay="1500"/>
                            </p:stCondLst>
                            <p:childTnLst>
                              <p:par>
                                <p:cTn id="17" presetID="3" presetClass="entr" presetSubtype="10" fill="hold" grpId="0" nodeType="afterEffect">
                                  <p:stCondLst>
                                    <p:cond delay="0"/>
                                  </p:stCondLst>
                                  <p:childTnLst>
                                    <p:set>
                                      <p:cBhvr>
                                        <p:cTn id="18" dur="1" fill="hold">
                                          <p:stCondLst>
                                            <p:cond delay="0"/>
                                          </p:stCondLst>
                                        </p:cTn>
                                        <p:tgtEl>
                                          <p:spTgt spid="29699">
                                            <p:txEl>
                                              <p:pRg st="2" end="2"/>
                                            </p:txEl>
                                          </p:spTgt>
                                        </p:tgtEl>
                                        <p:attrNameLst>
                                          <p:attrName>style.visibility</p:attrName>
                                        </p:attrNameLst>
                                      </p:cBhvr>
                                      <p:to>
                                        <p:strVal val="visible"/>
                                      </p:to>
                                    </p:set>
                                    <p:animEffect transition="in" filter="blinds(horizontal)">
                                      <p:cBhvr>
                                        <p:cTn id="19" dur="500"/>
                                        <p:tgtEl>
                                          <p:spTgt spid="29699">
                                            <p:txEl>
                                              <p:pRg st="2" end="2"/>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3" presetClass="entr" presetSubtype="10" fill="hold" grpId="0" nodeType="clickEffect">
                                  <p:stCondLst>
                                    <p:cond delay="0"/>
                                  </p:stCondLst>
                                  <p:childTnLst>
                                    <p:set>
                                      <p:cBhvr>
                                        <p:cTn id="23" dur="1" fill="hold">
                                          <p:stCondLst>
                                            <p:cond delay="0"/>
                                          </p:stCondLst>
                                        </p:cTn>
                                        <p:tgtEl>
                                          <p:spTgt spid="29699">
                                            <p:txEl>
                                              <p:pRg st="3" end="3"/>
                                            </p:txEl>
                                          </p:spTgt>
                                        </p:tgtEl>
                                        <p:attrNameLst>
                                          <p:attrName>style.visibility</p:attrName>
                                        </p:attrNameLst>
                                      </p:cBhvr>
                                      <p:to>
                                        <p:strVal val="visible"/>
                                      </p:to>
                                    </p:set>
                                    <p:animEffect transition="in" filter="blinds(horizontal)">
                                      <p:cBhvr>
                                        <p:cTn id="24" dur="500"/>
                                        <p:tgtEl>
                                          <p:spTgt spid="29699">
                                            <p:txEl>
                                              <p:pRg st="3" end="3"/>
                                            </p:txEl>
                                          </p:spTgt>
                                        </p:tgtEl>
                                      </p:cBhvr>
                                    </p:animEffect>
                                  </p:childTnLst>
                                </p:cTn>
                              </p:par>
                            </p:childTnLst>
                          </p:cTn>
                        </p:par>
                        <p:par>
                          <p:cTn id="25" fill="hold">
                            <p:stCondLst>
                              <p:cond delay="500"/>
                            </p:stCondLst>
                            <p:childTnLst>
                              <p:par>
                                <p:cTn id="26" presetID="3" presetClass="entr" presetSubtype="10" fill="hold" grpId="0" nodeType="afterEffect">
                                  <p:stCondLst>
                                    <p:cond delay="0"/>
                                  </p:stCondLst>
                                  <p:childTnLst>
                                    <p:set>
                                      <p:cBhvr>
                                        <p:cTn id="27" dur="1" fill="hold">
                                          <p:stCondLst>
                                            <p:cond delay="0"/>
                                          </p:stCondLst>
                                        </p:cTn>
                                        <p:tgtEl>
                                          <p:spTgt spid="29699">
                                            <p:txEl>
                                              <p:pRg st="4" end="4"/>
                                            </p:txEl>
                                          </p:spTgt>
                                        </p:tgtEl>
                                        <p:attrNameLst>
                                          <p:attrName>style.visibility</p:attrName>
                                        </p:attrNameLst>
                                      </p:cBhvr>
                                      <p:to>
                                        <p:strVal val="visible"/>
                                      </p:to>
                                    </p:set>
                                    <p:animEffect transition="in" filter="blinds(horizontal)">
                                      <p:cBhvr>
                                        <p:cTn id="28" dur="500"/>
                                        <p:tgtEl>
                                          <p:spTgt spid="2969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8" grpId="0"/>
      <p:bldP spid="29699" grpId="0"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idx="4294967295"/>
          </p:nvPr>
        </p:nvSpPr>
        <p:spPr/>
        <p:txBody>
          <a:bodyPr/>
          <a:lstStyle/>
          <a:p>
            <a:r>
              <a:rPr lang="en-US" sz="3200" smtClean="0">
                <a:solidFill>
                  <a:srgbClr val="FF0000"/>
                </a:solidFill>
                <a:latin typeface="Times New Roman" pitchFamily="18" charset="0"/>
              </a:rPr>
              <a:t>Клини</a:t>
            </a:r>
            <a:r>
              <a:rPr lang="sr-Latn-CS" sz="3200" smtClean="0">
                <a:solidFill>
                  <a:srgbClr val="FF0000"/>
                </a:solidFill>
                <a:latin typeface="Times New Roman" pitchFamily="18" charset="0"/>
              </a:rPr>
              <a:t>чка слика</a:t>
            </a:r>
            <a:endParaRPr lang="en-US" sz="3200" smtClean="0">
              <a:solidFill>
                <a:srgbClr val="FF0000"/>
              </a:solidFill>
              <a:latin typeface="Times New Roman" pitchFamily="18" charset="0"/>
            </a:endParaRPr>
          </a:p>
        </p:txBody>
      </p:sp>
      <p:sp>
        <p:nvSpPr>
          <p:cNvPr id="30723" name="Rectangle 3"/>
          <p:cNvSpPr>
            <a:spLocks noGrp="1" noChangeArrowheads="1"/>
          </p:cNvSpPr>
          <p:nvPr>
            <p:ph type="body" idx="4294967295"/>
          </p:nvPr>
        </p:nvSpPr>
        <p:spPr/>
        <p:txBody>
          <a:bodyPr/>
          <a:lstStyle/>
          <a:p>
            <a:pPr>
              <a:lnSpc>
                <a:spcPct val="80000"/>
              </a:lnSpc>
            </a:pPr>
            <a:r>
              <a:rPr lang="sr-Cyrl-CS" sz="2800" smtClean="0">
                <a:latin typeface="Times New Roman" pitchFamily="18" charset="0"/>
              </a:rPr>
              <a:t>Настаје постепено, неприметно</a:t>
            </a:r>
          </a:p>
          <a:p>
            <a:pPr>
              <a:lnSpc>
                <a:spcPct val="80000"/>
              </a:lnSpc>
            </a:pPr>
            <a:r>
              <a:rPr lang="sr-Cyrl-CS" sz="2800" smtClean="0">
                <a:latin typeface="Times New Roman" pitchFamily="18" charset="0"/>
              </a:rPr>
              <a:t>Манифестације:</a:t>
            </a:r>
          </a:p>
          <a:p>
            <a:pPr>
              <a:lnSpc>
                <a:spcPct val="80000"/>
              </a:lnSpc>
              <a:buFontTx/>
              <a:buNone/>
            </a:pPr>
            <a:r>
              <a:rPr lang="sr-Cyrl-CS" sz="2800" smtClean="0">
                <a:latin typeface="Times New Roman" pitchFamily="18" charset="0"/>
              </a:rPr>
              <a:t>    - симптоми и знаци анемије</a:t>
            </a:r>
          </a:p>
          <a:p>
            <a:pPr>
              <a:lnSpc>
                <a:spcPct val="80000"/>
              </a:lnSpc>
              <a:buFontTx/>
              <a:buNone/>
            </a:pPr>
            <a:r>
              <a:rPr lang="sr-Cyrl-CS" sz="2800" smtClean="0">
                <a:latin typeface="Times New Roman" pitchFamily="18" charset="0"/>
              </a:rPr>
              <a:t>    - симптоми и знаци органа за варење </a:t>
            </a:r>
            <a:r>
              <a:rPr lang="sr-Cyrl-CS" sz="2800" smtClean="0"/>
              <a:t>–</a:t>
            </a:r>
            <a:r>
              <a:rPr lang="sr-Cyrl-CS" sz="2800" smtClean="0">
                <a:latin typeface="Times New Roman" pitchFamily="18" charset="0"/>
              </a:rPr>
              <a:t> мучнина, гађење, повраћање, дијареја, тупи болови устмаку, надутост, Хунтеров глоситис.</a:t>
            </a:r>
          </a:p>
          <a:p>
            <a:pPr>
              <a:lnSpc>
                <a:spcPct val="80000"/>
              </a:lnSpc>
              <a:buFontTx/>
              <a:buNone/>
            </a:pPr>
            <a:r>
              <a:rPr lang="sr-Cyrl-CS" sz="2800" smtClean="0">
                <a:latin typeface="Times New Roman" pitchFamily="18" charset="0"/>
              </a:rPr>
              <a:t>    - неуролошки испади </a:t>
            </a:r>
            <a:r>
              <a:rPr lang="sr-Cyrl-CS" sz="2800" smtClean="0"/>
              <a:t>–</a:t>
            </a:r>
            <a:r>
              <a:rPr lang="sr-Cyrl-CS" sz="2800" smtClean="0">
                <a:latin typeface="Times New Roman" pitchFamily="18" charset="0"/>
              </a:rPr>
              <a:t> последица дегенеративних промена у бочним и задњим стубовима кичмене мождине, а касније у периферним живцима и мозгу. То су некординисан ход, парестезије, психичке промене.</a:t>
            </a:r>
            <a:endParaRPr lang="sr-Cyrl-CS" sz="2800" smtClean="0"/>
          </a:p>
        </p:txBody>
      </p:sp>
    </p:spTree>
  </p:cSld>
  <p:clrMapOvr>
    <a:masterClrMapping/>
  </p:clrMapOvr>
  <p:transition advTm="41071"/>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0722"/>
                                        </p:tgtEl>
                                        <p:attrNameLst>
                                          <p:attrName>style.visibility</p:attrName>
                                        </p:attrNameLst>
                                      </p:cBhvr>
                                      <p:to>
                                        <p:strVal val="visible"/>
                                      </p:to>
                                    </p:set>
                                    <p:animEffect transition="in" filter="blinds(horizontal)">
                                      <p:cBhvr>
                                        <p:cTn id="7" dur="500"/>
                                        <p:tgtEl>
                                          <p:spTgt spid="30722"/>
                                        </p:tgtEl>
                                      </p:cBhvr>
                                    </p:animEffect>
                                  </p:childTnLst>
                                </p:cTn>
                              </p:par>
                            </p:childTnLst>
                          </p:cTn>
                        </p:par>
                        <p:par>
                          <p:cTn id="8" fill="hold">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30723">
                                            <p:txEl>
                                              <p:pRg st="0" end="0"/>
                                            </p:txEl>
                                          </p:spTgt>
                                        </p:tgtEl>
                                        <p:attrNameLst>
                                          <p:attrName>style.visibility</p:attrName>
                                        </p:attrNameLst>
                                      </p:cBhvr>
                                      <p:to>
                                        <p:strVal val="visible"/>
                                      </p:to>
                                    </p:set>
                                    <p:animEffect transition="in" filter="blinds(horizontal)">
                                      <p:cBhvr>
                                        <p:cTn id="11" dur="500"/>
                                        <p:tgtEl>
                                          <p:spTgt spid="30723">
                                            <p:txEl>
                                              <p:pRg st="0" end="0"/>
                                            </p:txEl>
                                          </p:spTgt>
                                        </p:tgtEl>
                                      </p:cBhvr>
                                    </p:animEffect>
                                  </p:childTnLst>
                                </p:cTn>
                              </p:par>
                            </p:childTnLst>
                          </p:cTn>
                        </p:par>
                        <p:par>
                          <p:cTn id="12" fill="hold">
                            <p:stCondLst>
                              <p:cond delay="1000"/>
                            </p:stCondLst>
                            <p:childTnLst>
                              <p:par>
                                <p:cTn id="13" presetID="3" presetClass="entr" presetSubtype="10" fill="hold" grpId="0" nodeType="afterEffect">
                                  <p:stCondLst>
                                    <p:cond delay="0"/>
                                  </p:stCondLst>
                                  <p:childTnLst>
                                    <p:set>
                                      <p:cBhvr>
                                        <p:cTn id="14" dur="1" fill="hold">
                                          <p:stCondLst>
                                            <p:cond delay="0"/>
                                          </p:stCondLst>
                                        </p:cTn>
                                        <p:tgtEl>
                                          <p:spTgt spid="30723">
                                            <p:txEl>
                                              <p:pRg st="1" end="1"/>
                                            </p:txEl>
                                          </p:spTgt>
                                        </p:tgtEl>
                                        <p:attrNameLst>
                                          <p:attrName>style.visibility</p:attrName>
                                        </p:attrNameLst>
                                      </p:cBhvr>
                                      <p:to>
                                        <p:strVal val="visible"/>
                                      </p:to>
                                    </p:set>
                                    <p:animEffect transition="in" filter="blinds(horizontal)">
                                      <p:cBhvr>
                                        <p:cTn id="15" dur="500"/>
                                        <p:tgtEl>
                                          <p:spTgt spid="30723">
                                            <p:txEl>
                                              <p:pRg st="1" end="1"/>
                                            </p:txEl>
                                          </p:spTgt>
                                        </p:tgtEl>
                                      </p:cBhvr>
                                    </p:animEffect>
                                  </p:childTnLst>
                                </p:cTn>
                              </p:par>
                            </p:childTnLst>
                          </p:cTn>
                        </p:par>
                        <p:par>
                          <p:cTn id="16" fill="hold">
                            <p:stCondLst>
                              <p:cond delay="1500"/>
                            </p:stCondLst>
                            <p:childTnLst>
                              <p:par>
                                <p:cTn id="17" presetID="3" presetClass="entr" presetSubtype="10" fill="hold" grpId="0" nodeType="afterEffect">
                                  <p:stCondLst>
                                    <p:cond delay="0"/>
                                  </p:stCondLst>
                                  <p:childTnLst>
                                    <p:set>
                                      <p:cBhvr>
                                        <p:cTn id="18" dur="1" fill="hold">
                                          <p:stCondLst>
                                            <p:cond delay="0"/>
                                          </p:stCondLst>
                                        </p:cTn>
                                        <p:tgtEl>
                                          <p:spTgt spid="30723">
                                            <p:txEl>
                                              <p:pRg st="2" end="2"/>
                                            </p:txEl>
                                          </p:spTgt>
                                        </p:tgtEl>
                                        <p:attrNameLst>
                                          <p:attrName>style.visibility</p:attrName>
                                        </p:attrNameLst>
                                      </p:cBhvr>
                                      <p:to>
                                        <p:strVal val="visible"/>
                                      </p:to>
                                    </p:set>
                                    <p:animEffect transition="in" filter="blinds(horizontal)">
                                      <p:cBhvr>
                                        <p:cTn id="19" dur="500"/>
                                        <p:tgtEl>
                                          <p:spTgt spid="30723">
                                            <p:txEl>
                                              <p:pRg st="2" end="2"/>
                                            </p:txEl>
                                          </p:spTgt>
                                        </p:tgtEl>
                                      </p:cBhvr>
                                    </p:animEffect>
                                  </p:childTnLst>
                                </p:cTn>
                              </p:par>
                            </p:childTnLst>
                          </p:cTn>
                        </p:par>
                        <p:par>
                          <p:cTn id="20" fill="hold">
                            <p:stCondLst>
                              <p:cond delay="2000"/>
                            </p:stCondLst>
                            <p:childTnLst>
                              <p:par>
                                <p:cTn id="21" presetID="3" presetClass="entr" presetSubtype="10" fill="hold" grpId="0" nodeType="afterEffect">
                                  <p:stCondLst>
                                    <p:cond delay="0"/>
                                  </p:stCondLst>
                                  <p:childTnLst>
                                    <p:set>
                                      <p:cBhvr>
                                        <p:cTn id="22" dur="1" fill="hold">
                                          <p:stCondLst>
                                            <p:cond delay="0"/>
                                          </p:stCondLst>
                                        </p:cTn>
                                        <p:tgtEl>
                                          <p:spTgt spid="30723">
                                            <p:txEl>
                                              <p:pRg st="3" end="3"/>
                                            </p:txEl>
                                          </p:spTgt>
                                        </p:tgtEl>
                                        <p:attrNameLst>
                                          <p:attrName>style.visibility</p:attrName>
                                        </p:attrNameLst>
                                      </p:cBhvr>
                                      <p:to>
                                        <p:strVal val="visible"/>
                                      </p:to>
                                    </p:set>
                                    <p:animEffect transition="in" filter="blinds(horizontal)">
                                      <p:cBhvr>
                                        <p:cTn id="23" dur="500"/>
                                        <p:tgtEl>
                                          <p:spTgt spid="30723">
                                            <p:txEl>
                                              <p:pRg st="3" end="3"/>
                                            </p:txEl>
                                          </p:spTgt>
                                        </p:tgtEl>
                                      </p:cBhvr>
                                    </p:animEffect>
                                  </p:childTnLst>
                                </p:cTn>
                              </p:par>
                            </p:childTnLst>
                          </p:cTn>
                        </p:par>
                        <p:par>
                          <p:cTn id="24" fill="hold">
                            <p:stCondLst>
                              <p:cond delay="2500"/>
                            </p:stCondLst>
                            <p:childTnLst>
                              <p:par>
                                <p:cTn id="25" presetID="3" presetClass="entr" presetSubtype="10" fill="hold" grpId="0" nodeType="afterEffect">
                                  <p:stCondLst>
                                    <p:cond delay="0"/>
                                  </p:stCondLst>
                                  <p:childTnLst>
                                    <p:set>
                                      <p:cBhvr>
                                        <p:cTn id="26" dur="1" fill="hold">
                                          <p:stCondLst>
                                            <p:cond delay="0"/>
                                          </p:stCondLst>
                                        </p:cTn>
                                        <p:tgtEl>
                                          <p:spTgt spid="30723">
                                            <p:txEl>
                                              <p:pRg st="4" end="4"/>
                                            </p:txEl>
                                          </p:spTgt>
                                        </p:tgtEl>
                                        <p:attrNameLst>
                                          <p:attrName>style.visibility</p:attrName>
                                        </p:attrNameLst>
                                      </p:cBhvr>
                                      <p:to>
                                        <p:strVal val="visible"/>
                                      </p:to>
                                    </p:set>
                                    <p:animEffect transition="in" filter="blinds(horizontal)">
                                      <p:cBhvr>
                                        <p:cTn id="27" dur="500"/>
                                        <p:tgtEl>
                                          <p:spTgt spid="3072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2" grpId="0"/>
      <p:bldP spid="30723" grpId="0"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idx="4294967295"/>
          </p:nvPr>
        </p:nvSpPr>
        <p:spPr/>
        <p:txBody>
          <a:bodyPr/>
          <a:lstStyle/>
          <a:p>
            <a:r>
              <a:rPr lang="sr-Cyrl-CS" sz="2800" smtClean="0">
                <a:solidFill>
                  <a:srgbClr val="FF0000"/>
                </a:solidFill>
                <a:latin typeface="Times New Roman" pitchFamily="18" charset="0"/>
              </a:rPr>
              <a:t>Морфолошке промене у мегалобластози због дефицита Б12 и фолата</a:t>
            </a:r>
            <a:r>
              <a:rPr lang="sr-Cyrl-CS" sz="3200" smtClean="0"/>
              <a:t> </a:t>
            </a:r>
          </a:p>
        </p:txBody>
      </p:sp>
      <p:sp>
        <p:nvSpPr>
          <p:cNvPr id="31747" name="Rectangle 3"/>
          <p:cNvSpPr>
            <a:spLocks noGrp="1" noChangeArrowheads="1"/>
          </p:cNvSpPr>
          <p:nvPr>
            <p:ph type="body" sz="half" idx="4294967295"/>
          </p:nvPr>
        </p:nvSpPr>
        <p:spPr>
          <a:xfrm>
            <a:off x="457200" y="2287588"/>
            <a:ext cx="4038600" cy="4525962"/>
          </a:xfrm>
        </p:spPr>
        <p:txBody>
          <a:bodyPr/>
          <a:lstStyle/>
          <a:p>
            <a:pPr>
              <a:lnSpc>
                <a:spcPct val="90000"/>
              </a:lnSpc>
            </a:pPr>
            <a:r>
              <a:rPr lang="sr-Cyrl-CS" sz="2800" i="1" u="sng" smtClean="0">
                <a:latin typeface="Times New Roman" pitchFamily="18" charset="0"/>
              </a:rPr>
              <a:t>Периферни размаз</a:t>
            </a:r>
          </a:p>
          <a:p>
            <a:pPr>
              <a:lnSpc>
                <a:spcPct val="90000"/>
              </a:lnSpc>
            </a:pPr>
            <a:r>
              <a:rPr lang="sr-Cyrl-CS" sz="2400" smtClean="0">
                <a:latin typeface="Times New Roman" pitchFamily="18" charset="0"/>
              </a:rPr>
              <a:t>повећан М</a:t>
            </a:r>
            <a:r>
              <a:rPr lang="en-US" sz="2400" smtClean="0">
                <a:latin typeface="Times New Roman" pitchFamily="18" charset="0"/>
              </a:rPr>
              <a:t>CV</a:t>
            </a:r>
            <a:endParaRPr lang="sr-Cyrl-CS" sz="2400" smtClean="0">
              <a:latin typeface="Times New Roman" pitchFamily="18" charset="0"/>
            </a:endParaRPr>
          </a:p>
          <a:p>
            <a:pPr>
              <a:lnSpc>
                <a:spcPct val="90000"/>
              </a:lnSpc>
            </a:pPr>
            <a:r>
              <a:rPr lang="sr-Cyrl-CS" sz="2400" smtClean="0">
                <a:latin typeface="Times New Roman" pitchFamily="18" charset="0"/>
              </a:rPr>
              <a:t>хиперсегментација ПМН</a:t>
            </a:r>
          </a:p>
          <a:p>
            <a:pPr>
              <a:lnSpc>
                <a:spcPct val="90000"/>
              </a:lnSpc>
            </a:pPr>
            <a:r>
              <a:rPr lang="sr-Cyrl-CS" sz="2400" smtClean="0">
                <a:latin typeface="Times New Roman" pitchFamily="18" charset="0"/>
              </a:rPr>
              <a:t>тромбоцитопенија</a:t>
            </a:r>
          </a:p>
          <a:p>
            <a:pPr>
              <a:lnSpc>
                <a:spcPct val="90000"/>
              </a:lnSpc>
            </a:pPr>
            <a:r>
              <a:rPr lang="sr-Cyrl-CS" sz="2400" smtClean="0">
                <a:latin typeface="Times New Roman" pitchFamily="18" charset="0"/>
              </a:rPr>
              <a:t>леукоеритробластна морфологија (екстрамедуларна хематопоеза)</a:t>
            </a:r>
          </a:p>
        </p:txBody>
      </p:sp>
      <p:sp>
        <p:nvSpPr>
          <p:cNvPr id="31748" name="Rectangle 4"/>
          <p:cNvSpPr>
            <a:spLocks noGrp="1" noChangeArrowheads="1"/>
          </p:cNvSpPr>
          <p:nvPr>
            <p:ph type="body" sz="half" idx="4294967295"/>
          </p:nvPr>
        </p:nvSpPr>
        <p:spPr>
          <a:xfrm>
            <a:off x="4648200" y="2287588"/>
            <a:ext cx="4038600" cy="4525962"/>
          </a:xfrm>
        </p:spPr>
        <p:txBody>
          <a:bodyPr/>
          <a:lstStyle/>
          <a:p>
            <a:pPr>
              <a:lnSpc>
                <a:spcPct val="90000"/>
              </a:lnSpc>
            </a:pPr>
            <a:r>
              <a:rPr lang="sr-Latn-CS" sz="2800" i="1" u="sng" smtClean="0">
                <a:latin typeface="Times New Roman" pitchFamily="18" charset="0"/>
              </a:rPr>
              <a:t>Костна срж</a:t>
            </a:r>
          </a:p>
          <a:p>
            <a:pPr>
              <a:lnSpc>
                <a:spcPct val="90000"/>
              </a:lnSpc>
            </a:pPr>
            <a:r>
              <a:rPr lang="sr-Latn-CS" sz="2400" smtClean="0">
                <a:latin typeface="Times New Roman" pitchFamily="18" charset="0"/>
              </a:rPr>
              <a:t>повећана целуларност</a:t>
            </a:r>
          </a:p>
          <a:p>
            <a:pPr>
              <a:lnSpc>
                <a:spcPct val="90000"/>
              </a:lnSpc>
            </a:pPr>
            <a:r>
              <a:rPr lang="sr-Latn-CS" sz="2400" smtClean="0">
                <a:latin typeface="Times New Roman" pitchFamily="18" charset="0"/>
              </a:rPr>
              <a:t>пролиферација свих лоза</a:t>
            </a:r>
          </a:p>
          <a:p>
            <a:pPr>
              <a:lnSpc>
                <a:spcPct val="90000"/>
              </a:lnSpc>
            </a:pPr>
            <a:r>
              <a:rPr lang="sr-Latn-CS" sz="2400" smtClean="0">
                <a:latin typeface="Times New Roman" pitchFamily="18" charset="0"/>
              </a:rPr>
              <a:t>абнормална еритропоеза</a:t>
            </a:r>
            <a:r>
              <a:rPr lang="en-US" sz="2400" smtClean="0">
                <a:latin typeface="Times New Roman" pitchFamily="18" charset="0"/>
              </a:rPr>
              <a:t>:</a:t>
            </a:r>
            <a:r>
              <a:rPr lang="sr-Latn-CS" sz="2400" smtClean="0">
                <a:latin typeface="Times New Roman" pitchFamily="18" charset="0"/>
              </a:rPr>
              <a:t> ацидофилни мегалобласти</a:t>
            </a:r>
          </a:p>
          <a:p>
            <a:pPr>
              <a:lnSpc>
                <a:spcPct val="90000"/>
              </a:lnSpc>
            </a:pPr>
            <a:r>
              <a:rPr lang="sr-Latn-CS" sz="2400" smtClean="0">
                <a:latin typeface="Times New Roman" pitchFamily="18" charset="0"/>
              </a:rPr>
              <a:t>абнормална леукопоеза</a:t>
            </a:r>
            <a:r>
              <a:rPr lang="en-US" sz="2400" smtClean="0">
                <a:latin typeface="Times New Roman" pitchFamily="18" charset="0"/>
              </a:rPr>
              <a:t>:</a:t>
            </a:r>
            <a:r>
              <a:rPr lang="sr-Latn-CS" sz="2400" smtClean="0">
                <a:latin typeface="Times New Roman" pitchFamily="18" charset="0"/>
              </a:rPr>
              <a:t> џиновски метамијелоцити и штапичасти Не, хипесегментовани ПМН</a:t>
            </a:r>
          </a:p>
          <a:p>
            <a:pPr>
              <a:lnSpc>
                <a:spcPct val="90000"/>
              </a:lnSpc>
            </a:pPr>
            <a:r>
              <a:rPr lang="sr-Latn-CS" sz="2400" smtClean="0">
                <a:latin typeface="Times New Roman" pitchFamily="18" charset="0"/>
              </a:rPr>
              <a:t>абнор</a:t>
            </a:r>
            <a:r>
              <a:rPr lang="en-US" sz="2400" smtClean="0">
                <a:latin typeface="Times New Roman" pitchFamily="18" charset="0"/>
              </a:rPr>
              <a:t>м</a:t>
            </a:r>
            <a:r>
              <a:rPr lang="sr-Latn-CS" sz="2400" smtClean="0">
                <a:latin typeface="Times New Roman" pitchFamily="18" charset="0"/>
              </a:rPr>
              <a:t>алности Мк</a:t>
            </a:r>
            <a:r>
              <a:rPr lang="en-US" sz="2400" smtClean="0">
                <a:latin typeface="Times New Roman" pitchFamily="18" charset="0"/>
              </a:rPr>
              <a:t>:</a:t>
            </a:r>
            <a:r>
              <a:rPr lang="sr-Latn-CS" sz="2400" smtClean="0">
                <a:latin typeface="Times New Roman" pitchFamily="18" charset="0"/>
              </a:rPr>
              <a:t> псеудохипердиплоидија</a:t>
            </a:r>
            <a:endParaRPr lang="en-US" sz="2400" smtClean="0">
              <a:latin typeface="Times New Roman" pitchFamily="18" charset="0"/>
            </a:endParaRPr>
          </a:p>
        </p:txBody>
      </p:sp>
    </p:spTree>
  </p:cSld>
  <p:clrMapOvr>
    <a:masterClrMapping/>
  </p:clrMapOvr>
  <p:transition advTm="61988"/>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1746"/>
                                        </p:tgtEl>
                                        <p:attrNameLst>
                                          <p:attrName>style.visibility</p:attrName>
                                        </p:attrNameLst>
                                      </p:cBhvr>
                                      <p:to>
                                        <p:strVal val="visible"/>
                                      </p:to>
                                    </p:set>
                                    <p:animEffect transition="in" filter="blinds(horizontal)">
                                      <p:cBhvr>
                                        <p:cTn id="7" dur="500"/>
                                        <p:tgtEl>
                                          <p:spTgt spid="31746"/>
                                        </p:tgtEl>
                                      </p:cBhvr>
                                    </p:animEffect>
                                  </p:childTnLst>
                                </p:cTn>
                              </p:par>
                            </p:childTnLst>
                          </p:cTn>
                        </p:par>
                        <p:par>
                          <p:cTn id="8" fill="hold">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31747">
                                            <p:txEl>
                                              <p:pRg st="0" end="0"/>
                                            </p:txEl>
                                          </p:spTgt>
                                        </p:tgtEl>
                                        <p:attrNameLst>
                                          <p:attrName>style.visibility</p:attrName>
                                        </p:attrNameLst>
                                      </p:cBhvr>
                                      <p:to>
                                        <p:strVal val="visible"/>
                                      </p:to>
                                    </p:set>
                                    <p:animEffect transition="in" filter="blinds(horizontal)">
                                      <p:cBhvr>
                                        <p:cTn id="11" dur="500"/>
                                        <p:tgtEl>
                                          <p:spTgt spid="31747">
                                            <p:txEl>
                                              <p:pRg st="0" end="0"/>
                                            </p:txEl>
                                          </p:spTgt>
                                        </p:tgtEl>
                                      </p:cBhvr>
                                    </p:animEffect>
                                  </p:childTnLst>
                                </p:cTn>
                              </p:par>
                            </p:childTnLst>
                          </p:cTn>
                        </p:par>
                        <p:par>
                          <p:cTn id="12" fill="hold">
                            <p:stCondLst>
                              <p:cond delay="1000"/>
                            </p:stCondLst>
                            <p:childTnLst>
                              <p:par>
                                <p:cTn id="13" presetID="3" presetClass="entr" presetSubtype="10" fill="hold" grpId="0" nodeType="afterEffect">
                                  <p:stCondLst>
                                    <p:cond delay="0"/>
                                  </p:stCondLst>
                                  <p:childTnLst>
                                    <p:set>
                                      <p:cBhvr>
                                        <p:cTn id="14" dur="1" fill="hold">
                                          <p:stCondLst>
                                            <p:cond delay="0"/>
                                          </p:stCondLst>
                                        </p:cTn>
                                        <p:tgtEl>
                                          <p:spTgt spid="31747">
                                            <p:txEl>
                                              <p:pRg st="1" end="1"/>
                                            </p:txEl>
                                          </p:spTgt>
                                        </p:tgtEl>
                                        <p:attrNameLst>
                                          <p:attrName>style.visibility</p:attrName>
                                        </p:attrNameLst>
                                      </p:cBhvr>
                                      <p:to>
                                        <p:strVal val="visible"/>
                                      </p:to>
                                    </p:set>
                                    <p:animEffect transition="in" filter="blinds(horizontal)">
                                      <p:cBhvr>
                                        <p:cTn id="15" dur="500"/>
                                        <p:tgtEl>
                                          <p:spTgt spid="31747">
                                            <p:txEl>
                                              <p:pRg st="1" end="1"/>
                                            </p:txEl>
                                          </p:spTgt>
                                        </p:tgtEl>
                                      </p:cBhvr>
                                    </p:animEffect>
                                  </p:childTnLst>
                                </p:cTn>
                              </p:par>
                            </p:childTnLst>
                          </p:cTn>
                        </p:par>
                        <p:par>
                          <p:cTn id="16" fill="hold">
                            <p:stCondLst>
                              <p:cond delay="1500"/>
                            </p:stCondLst>
                            <p:childTnLst>
                              <p:par>
                                <p:cTn id="17" presetID="3" presetClass="entr" presetSubtype="10" fill="hold" grpId="0" nodeType="afterEffect">
                                  <p:stCondLst>
                                    <p:cond delay="0"/>
                                  </p:stCondLst>
                                  <p:childTnLst>
                                    <p:set>
                                      <p:cBhvr>
                                        <p:cTn id="18" dur="1" fill="hold">
                                          <p:stCondLst>
                                            <p:cond delay="0"/>
                                          </p:stCondLst>
                                        </p:cTn>
                                        <p:tgtEl>
                                          <p:spTgt spid="31747">
                                            <p:txEl>
                                              <p:pRg st="2" end="2"/>
                                            </p:txEl>
                                          </p:spTgt>
                                        </p:tgtEl>
                                        <p:attrNameLst>
                                          <p:attrName>style.visibility</p:attrName>
                                        </p:attrNameLst>
                                      </p:cBhvr>
                                      <p:to>
                                        <p:strVal val="visible"/>
                                      </p:to>
                                    </p:set>
                                    <p:animEffect transition="in" filter="blinds(horizontal)">
                                      <p:cBhvr>
                                        <p:cTn id="19" dur="500"/>
                                        <p:tgtEl>
                                          <p:spTgt spid="31747">
                                            <p:txEl>
                                              <p:pRg st="2" end="2"/>
                                            </p:txEl>
                                          </p:spTgt>
                                        </p:tgtEl>
                                      </p:cBhvr>
                                    </p:animEffect>
                                  </p:childTnLst>
                                </p:cTn>
                              </p:par>
                            </p:childTnLst>
                          </p:cTn>
                        </p:par>
                        <p:par>
                          <p:cTn id="20" fill="hold">
                            <p:stCondLst>
                              <p:cond delay="2000"/>
                            </p:stCondLst>
                            <p:childTnLst>
                              <p:par>
                                <p:cTn id="21" presetID="3" presetClass="entr" presetSubtype="10" fill="hold" grpId="0" nodeType="afterEffect">
                                  <p:stCondLst>
                                    <p:cond delay="0"/>
                                  </p:stCondLst>
                                  <p:childTnLst>
                                    <p:set>
                                      <p:cBhvr>
                                        <p:cTn id="22" dur="1" fill="hold">
                                          <p:stCondLst>
                                            <p:cond delay="0"/>
                                          </p:stCondLst>
                                        </p:cTn>
                                        <p:tgtEl>
                                          <p:spTgt spid="31747">
                                            <p:txEl>
                                              <p:pRg st="3" end="3"/>
                                            </p:txEl>
                                          </p:spTgt>
                                        </p:tgtEl>
                                        <p:attrNameLst>
                                          <p:attrName>style.visibility</p:attrName>
                                        </p:attrNameLst>
                                      </p:cBhvr>
                                      <p:to>
                                        <p:strVal val="visible"/>
                                      </p:to>
                                    </p:set>
                                    <p:animEffect transition="in" filter="blinds(horizontal)">
                                      <p:cBhvr>
                                        <p:cTn id="23" dur="500"/>
                                        <p:tgtEl>
                                          <p:spTgt spid="31747">
                                            <p:txEl>
                                              <p:pRg st="3" end="3"/>
                                            </p:txEl>
                                          </p:spTgt>
                                        </p:tgtEl>
                                      </p:cBhvr>
                                    </p:animEffect>
                                  </p:childTnLst>
                                </p:cTn>
                              </p:par>
                            </p:childTnLst>
                          </p:cTn>
                        </p:par>
                        <p:par>
                          <p:cTn id="24" fill="hold">
                            <p:stCondLst>
                              <p:cond delay="2500"/>
                            </p:stCondLst>
                            <p:childTnLst>
                              <p:par>
                                <p:cTn id="25" presetID="3" presetClass="entr" presetSubtype="10" fill="hold" grpId="0" nodeType="afterEffect">
                                  <p:stCondLst>
                                    <p:cond delay="0"/>
                                  </p:stCondLst>
                                  <p:childTnLst>
                                    <p:set>
                                      <p:cBhvr>
                                        <p:cTn id="26" dur="1" fill="hold">
                                          <p:stCondLst>
                                            <p:cond delay="0"/>
                                          </p:stCondLst>
                                        </p:cTn>
                                        <p:tgtEl>
                                          <p:spTgt spid="31747">
                                            <p:txEl>
                                              <p:pRg st="4" end="4"/>
                                            </p:txEl>
                                          </p:spTgt>
                                        </p:tgtEl>
                                        <p:attrNameLst>
                                          <p:attrName>style.visibility</p:attrName>
                                        </p:attrNameLst>
                                      </p:cBhvr>
                                      <p:to>
                                        <p:strVal val="visible"/>
                                      </p:to>
                                    </p:set>
                                    <p:animEffect transition="in" filter="blinds(horizontal)">
                                      <p:cBhvr>
                                        <p:cTn id="27" dur="500"/>
                                        <p:tgtEl>
                                          <p:spTgt spid="31747">
                                            <p:txEl>
                                              <p:pRg st="4" end="4"/>
                                            </p:txEl>
                                          </p:spTgt>
                                        </p:tgtEl>
                                      </p:cBhvr>
                                    </p:animEffect>
                                  </p:childTnLst>
                                </p:cTn>
                              </p:par>
                            </p:childTnLst>
                          </p:cTn>
                        </p:par>
                        <p:par>
                          <p:cTn id="28" fill="hold">
                            <p:stCondLst>
                              <p:cond delay="3000"/>
                            </p:stCondLst>
                            <p:childTnLst>
                              <p:par>
                                <p:cTn id="29" presetID="8" presetClass="entr" presetSubtype="16" fill="hold" nodeType="afterEffect">
                                  <p:stCondLst>
                                    <p:cond delay="0"/>
                                  </p:stCondLst>
                                  <p:childTnLst>
                                    <p:set>
                                      <p:cBhvr>
                                        <p:cTn id="30" dur="1" fill="hold">
                                          <p:stCondLst>
                                            <p:cond delay="0"/>
                                          </p:stCondLst>
                                        </p:cTn>
                                        <p:tgtEl>
                                          <p:spTgt spid="31748">
                                            <p:txEl>
                                              <p:pRg st="3" end="3"/>
                                            </p:txEl>
                                          </p:spTgt>
                                        </p:tgtEl>
                                        <p:attrNameLst>
                                          <p:attrName>style.visibility</p:attrName>
                                        </p:attrNameLst>
                                      </p:cBhvr>
                                      <p:to>
                                        <p:strVal val="visible"/>
                                      </p:to>
                                    </p:set>
                                    <p:animEffect transition="in" filter="diamond(in)">
                                      <p:cBhvr>
                                        <p:cTn id="31" dur="2000"/>
                                        <p:tgtEl>
                                          <p:spTgt spid="31748">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6" grpId="0"/>
      <p:bldP spid="31747" grpId="0"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idx="4294967295"/>
          </p:nvPr>
        </p:nvSpPr>
        <p:spPr/>
        <p:txBody>
          <a:bodyPr/>
          <a:lstStyle/>
          <a:p>
            <a:r>
              <a:rPr lang="sr-Cyrl-CS" sz="3200" smtClean="0">
                <a:solidFill>
                  <a:srgbClr val="FF0000"/>
                </a:solidFill>
                <a:latin typeface="Times New Roman" pitchFamily="18" charset="0"/>
              </a:rPr>
              <a:t>Дијагноза - биохемијске промене у крви</a:t>
            </a:r>
            <a:endParaRPr lang="sr-Cyrl-CS" smtClean="0">
              <a:solidFill>
                <a:srgbClr val="FF0000"/>
              </a:solidFill>
            </a:endParaRPr>
          </a:p>
        </p:txBody>
      </p:sp>
      <p:sp>
        <p:nvSpPr>
          <p:cNvPr id="32771" name="Rectangle 3"/>
          <p:cNvSpPr>
            <a:spLocks noGrp="1" noChangeArrowheads="1"/>
          </p:cNvSpPr>
          <p:nvPr>
            <p:ph type="body" sz="half" idx="4294967295"/>
          </p:nvPr>
        </p:nvSpPr>
        <p:spPr>
          <a:xfrm>
            <a:off x="1187450" y="2362200"/>
            <a:ext cx="5051425" cy="4495800"/>
          </a:xfrm>
        </p:spPr>
        <p:txBody>
          <a:bodyPr/>
          <a:lstStyle/>
          <a:p>
            <a:r>
              <a:rPr lang="sr-Cyrl-CS" i="1" smtClean="0">
                <a:latin typeface="Times New Roman" pitchFamily="18" charset="0"/>
              </a:rPr>
              <a:t>хипербилирубинемија</a:t>
            </a:r>
          </a:p>
          <a:p>
            <a:r>
              <a:rPr lang="sr-Cyrl-CS" i="1" smtClean="0">
                <a:latin typeface="Times New Roman" pitchFamily="18" charset="0"/>
              </a:rPr>
              <a:t>повећање ЛДХ</a:t>
            </a:r>
          </a:p>
          <a:p>
            <a:r>
              <a:rPr lang="sr-Cyrl-CS" i="1" smtClean="0">
                <a:latin typeface="Times New Roman" pitchFamily="18" charset="0"/>
              </a:rPr>
              <a:t>хиперферемија</a:t>
            </a:r>
          </a:p>
          <a:p>
            <a:r>
              <a:rPr lang="sr-Cyrl-CS" i="1" smtClean="0">
                <a:latin typeface="Times New Roman" pitchFamily="18" charset="0"/>
              </a:rPr>
              <a:t>повишење мураминидазе</a:t>
            </a:r>
          </a:p>
          <a:p>
            <a:endParaRPr lang="sr-Latn-CS" i="1" smtClean="0">
              <a:latin typeface="Times New Roman" pitchFamily="18" charset="0"/>
            </a:endParaRPr>
          </a:p>
          <a:p>
            <a:endParaRPr lang="en-US" sz="2800" smtClean="0">
              <a:latin typeface="Times New Roman" pitchFamily="18" charset="0"/>
            </a:endParaRPr>
          </a:p>
        </p:txBody>
      </p:sp>
    </p:spTree>
    <p:custDataLst>
      <p:tags r:id="rId1"/>
    </p:custDataLst>
  </p:cSld>
  <p:clrMapOvr>
    <a:masterClrMapping/>
  </p:clrMapOvr>
  <p:transition advTm="88908"/>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2770"/>
                                        </p:tgtEl>
                                        <p:attrNameLst>
                                          <p:attrName>style.visibility</p:attrName>
                                        </p:attrNameLst>
                                      </p:cBhvr>
                                      <p:to>
                                        <p:strVal val="visible"/>
                                      </p:to>
                                    </p:set>
                                    <p:animEffect transition="in" filter="blinds(horizontal)">
                                      <p:cBhvr>
                                        <p:cTn id="7" dur="500"/>
                                        <p:tgtEl>
                                          <p:spTgt spid="32770"/>
                                        </p:tgtEl>
                                      </p:cBhvr>
                                    </p:animEffect>
                                  </p:childTnLst>
                                </p:cTn>
                              </p:par>
                            </p:childTnLst>
                          </p:cTn>
                        </p:par>
                        <p:par>
                          <p:cTn id="8" fill="hold">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32771">
                                            <p:txEl>
                                              <p:pRg st="0" end="0"/>
                                            </p:txEl>
                                          </p:spTgt>
                                        </p:tgtEl>
                                        <p:attrNameLst>
                                          <p:attrName>style.visibility</p:attrName>
                                        </p:attrNameLst>
                                      </p:cBhvr>
                                      <p:to>
                                        <p:strVal val="visible"/>
                                      </p:to>
                                    </p:set>
                                    <p:animEffect transition="in" filter="blinds(horizontal)">
                                      <p:cBhvr>
                                        <p:cTn id="11" dur="500"/>
                                        <p:tgtEl>
                                          <p:spTgt spid="32771">
                                            <p:txEl>
                                              <p:pRg st="0" end="0"/>
                                            </p:txEl>
                                          </p:spTgt>
                                        </p:tgtEl>
                                      </p:cBhvr>
                                    </p:animEffect>
                                  </p:childTnLst>
                                </p:cTn>
                              </p:par>
                            </p:childTnLst>
                          </p:cTn>
                        </p:par>
                        <p:par>
                          <p:cTn id="12" fill="hold">
                            <p:stCondLst>
                              <p:cond delay="1000"/>
                            </p:stCondLst>
                            <p:childTnLst>
                              <p:par>
                                <p:cTn id="13" presetID="3" presetClass="entr" presetSubtype="10" fill="hold" grpId="0" nodeType="afterEffect">
                                  <p:stCondLst>
                                    <p:cond delay="0"/>
                                  </p:stCondLst>
                                  <p:childTnLst>
                                    <p:set>
                                      <p:cBhvr>
                                        <p:cTn id="14" dur="1" fill="hold">
                                          <p:stCondLst>
                                            <p:cond delay="0"/>
                                          </p:stCondLst>
                                        </p:cTn>
                                        <p:tgtEl>
                                          <p:spTgt spid="32771">
                                            <p:txEl>
                                              <p:pRg st="1" end="1"/>
                                            </p:txEl>
                                          </p:spTgt>
                                        </p:tgtEl>
                                        <p:attrNameLst>
                                          <p:attrName>style.visibility</p:attrName>
                                        </p:attrNameLst>
                                      </p:cBhvr>
                                      <p:to>
                                        <p:strVal val="visible"/>
                                      </p:to>
                                    </p:set>
                                    <p:animEffect transition="in" filter="blinds(horizontal)">
                                      <p:cBhvr>
                                        <p:cTn id="15" dur="500"/>
                                        <p:tgtEl>
                                          <p:spTgt spid="32771">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grpId="0" nodeType="clickEffect">
                                  <p:stCondLst>
                                    <p:cond delay="0"/>
                                  </p:stCondLst>
                                  <p:childTnLst>
                                    <p:set>
                                      <p:cBhvr>
                                        <p:cTn id="19" dur="1" fill="hold">
                                          <p:stCondLst>
                                            <p:cond delay="0"/>
                                          </p:stCondLst>
                                        </p:cTn>
                                        <p:tgtEl>
                                          <p:spTgt spid="32771">
                                            <p:txEl>
                                              <p:pRg st="2" end="2"/>
                                            </p:txEl>
                                          </p:spTgt>
                                        </p:tgtEl>
                                        <p:attrNameLst>
                                          <p:attrName>style.visibility</p:attrName>
                                        </p:attrNameLst>
                                      </p:cBhvr>
                                      <p:to>
                                        <p:strVal val="visible"/>
                                      </p:to>
                                    </p:set>
                                    <p:animEffect transition="in" filter="blinds(horizontal)">
                                      <p:cBhvr>
                                        <p:cTn id="20" dur="500"/>
                                        <p:tgtEl>
                                          <p:spTgt spid="32771">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3" presetClass="entr" presetSubtype="10" fill="hold" grpId="0" nodeType="clickEffect">
                                  <p:stCondLst>
                                    <p:cond delay="0"/>
                                  </p:stCondLst>
                                  <p:childTnLst>
                                    <p:set>
                                      <p:cBhvr>
                                        <p:cTn id="24" dur="1" fill="hold">
                                          <p:stCondLst>
                                            <p:cond delay="0"/>
                                          </p:stCondLst>
                                        </p:cTn>
                                        <p:tgtEl>
                                          <p:spTgt spid="32771">
                                            <p:txEl>
                                              <p:pRg st="3" end="3"/>
                                            </p:txEl>
                                          </p:spTgt>
                                        </p:tgtEl>
                                        <p:attrNameLst>
                                          <p:attrName>style.visibility</p:attrName>
                                        </p:attrNameLst>
                                      </p:cBhvr>
                                      <p:to>
                                        <p:strVal val="visible"/>
                                      </p:to>
                                    </p:set>
                                    <p:animEffect transition="in" filter="blinds(horizontal)">
                                      <p:cBhvr>
                                        <p:cTn id="25" dur="500"/>
                                        <p:tgtEl>
                                          <p:spTgt spid="3277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0" grpId="0"/>
      <p:bldP spid="32771" grpId="0"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idx="4294967295"/>
          </p:nvPr>
        </p:nvSpPr>
        <p:spPr/>
        <p:txBody>
          <a:bodyPr/>
          <a:lstStyle/>
          <a:p>
            <a:r>
              <a:rPr lang="sr-Cyrl-CS" sz="3200" smtClean="0">
                <a:solidFill>
                  <a:srgbClr val="FF0000"/>
                </a:solidFill>
                <a:latin typeface="Times New Roman" pitchFamily="18" charset="0"/>
              </a:rPr>
              <a:t>Диференцијална дијагноза дефицита витамина Б12 и фолата</a:t>
            </a:r>
          </a:p>
        </p:txBody>
      </p:sp>
      <p:sp>
        <p:nvSpPr>
          <p:cNvPr id="33795" name="Rectangle 3"/>
          <p:cNvSpPr>
            <a:spLocks noGrp="1" noChangeArrowheads="1"/>
          </p:cNvSpPr>
          <p:nvPr>
            <p:ph type="body" idx="4294967295"/>
          </p:nvPr>
        </p:nvSpPr>
        <p:spPr/>
        <p:txBody>
          <a:bodyPr/>
          <a:lstStyle/>
          <a:p>
            <a:pPr>
              <a:lnSpc>
                <a:spcPct val="80000"/>
              </a:lnSpc>
            </a:pPr>
            <a:r>
              <a:rPr lang="sr-Cyrl-CS" sz="2400" smtClean="0">
                <a:latin typeface="Times New Roman" pitchFamily="18" charset="0"/>
              </a:rPr>
              <a:t>мегалобластне манифестације тешко раздвојити</a:t>
            </a:r>
          </a:p>
          <a:p>
            <a:pPr>
              <a:lnSpc>
                <a:spcPct val="80000"/>
              </a:lnSpc>
            </a:pPr>
            <a:r>
              <a:rPr lang="sr-Cyrl-CS" sz="2400" smtClean="0">
                <a:latin typeface="Times New Roman" pitchFamily="18" charset="0"/>
              </a:rPr>
              <a:t>лабораторијски тестови - ниво витамина Б12 и фолата у серуму и Ер (у дефициту фолата мањак фолата у серуму и Ер, док у дефициту Б12 фолата има доста у серуму али постоји мањак у Ер)</a:t>
            </a:r>
          </a:p>
          <a:p>
            <a:pPr>
              <a:lnSpc>
                <a:spcPct val="80000"/>
              </a:lnSpc>
            </a:pPr>
            <a:r>
              <a:rPr lang="sr-Cyrl-CS" sz="2400" smtClean="0">
                <a:latin typeface="Times New Roman" pitchFamily="18" charset="0"/>
              </a:rPr>
              <a:t>АПА позитивна у серуму код дефицита витамина Б12 (пернициозна анемија)</a:t>
            </a:r>
          </a:p>
          <a:p>
            <a:pPr>
              <a:lnSpc>
                <a:spcPct val="80000"/>
              </a:lnSpc>
            </a:pPr>
            <a:r>
              <a:rPr lang="sr-Cyrl-CS" sz="2400" smtClean="0">
                <a:latin typeface="Times New Roman" pitchFamily="18" charset="0"/>
              </a:rPr>
              <a:t>Шилингов тест дијагностички за дефицит витамина Б12</a:t>
            </a:r>
          </a:p>
          <a:p>
            <a:pPr>
              <a:lnSpc>
                <a:spcPct val="80000"/>
              </a:lnSpc>
            </a:pPr>
            <a:r>
              <a:rPr lang="sr-Latn-CS" sz="2400" smtClean="0">
                <a:latin typeface="Times New Roman" pitchFamily="18" charset="0"/>
              </a:rPr>
              <a:t>FIGLU </a:t>
            </a:r>
            <a:r>
              <a:rPr lang="sr-Cyrl-CS" sz="2400" smtClean="0">
                <a:latin typeface="Times New Roman" pitchFamily="18" charset="0"/>
              </a:rPr>
              <a:t>тесt </a:t>
            </a:r>
            <a:r>
              <a:rPr lang="sr-Cyrl-CS" sz="2400" smtClean="0"/>
              <a:t>–</a:t>
            </a:r>
            <a:r>
              <a:rPr lang="sr-Cyrl-CS" sz="2400" smtClean="0">
                <a:latin typeface="Times New Roman" pitchFamily="18" charset="0"/>
              </a:rPr>
              <a:t> дeфицит фолаta прaћeн пoвeћaним излучивaњeм </a:t>
            </a:r>
            <a:r>
              <a:rPr lang="sr-Latn-CS" sz="2400" smtClean="0">
                <a:latin typeface="Times New Roman" pitchFamily="18" charset="0"/>
              </a:rPr>
              <a:t>FIGLU </a:t>
            </a:r>
            <a:r>
              <a:rPr lang="sr-Cyrl-CS" sz="2400" smtClean="0">
                <a:latin typeface="Times New Roman" pitchFamily="18" charset="0"/>
              </a:rPr>
              <a:t>мокраћom јеr je oнeмoгућeнo прeтвaрaњe хистидина у глутамат</a:t>
            </a:r>
          </a:p>
          <a:p>
            <a:pPr>
              <a:lnSpc>
                <a:spcPct val="80000"/>
              </a:lnSpc>
            </a:pPr>
            <a:r>
              <a:rPr lang="sr-Cyrl-CS" sz="2400" smtClean="0">
                <a:latin typeface="Times New Roman" pitchFamily="18" charset="0"/>
              </a:rPr>
              <a:t>Излучивање метилмалоната мокраћом </a:t>
            </a:r>
            <a:r>
              <a:rPr lang="sr-Cyrl-CS" sz="2400" smtClean="0"/>
              <a:t>–</a:t>
            </a:r>
            <a:r>
              <a:rPr lang="sr-Cyrl-CS" sz="2400" smtClean="0">
                <a:latin typeface="Times New Roman" pitchFamily="18" charset="0"/>
              </a:rPr>
              <a:t> дефицит витамина Б12</a:t>
            </a:r>
          </a:p>
          <a:p>
            <a:pPr>
              <a:lnSpc>
                <a:spcPct val="80000"/>
              </a:lnSpc>
              <a:buFontTx/>
              <a:buNone/>
            </a:pPr>
            <a:endParaRPr lang="sr-Cyrl-CS" sz="2400" smtClean="0">
              <a:latin typeface="Times New Roman" pitchFamily="18" charset="0"/>
            </a:endParaRPr>
          </a:p>
        </p:txBody>
      </p:sp>
    </p:spTree>
  </p:cSld>
  <p:clrMapOvr>
    <a:masterClrMapping/>
  </p:clrMapOvr>
  <p:transition advTm="43509"/>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3794"/>
                                        </p:tgtEl>
                                        <p:attrNameLst>
                                          <p:attrName>style.visibility</p:attrName>
                                        </p:attrNameLst>
                                      </p:cBhvr>
                                      <p:to>
                                        <p:strVal val="visible"/>
                                      </p:to>
                                    </p:set>
                                    <p:animEffect transition="in" filter="blinds(horizontal)">
                                      <p:cBhvr>
                                        <p:cTn id="7" dur="500"/>
                                        <p:tgtEl>
                                          <p:spTgt spid="33794"/>
                                        </p:tgtEl>
                                      </p:cBhvr>
                                    </p:animEffect>
                                  </p:childTnLst>
                                </p:cTn>
                              </p:par>
                            </p:childTnLst>
                          </p:cTn>
                        </p:par>
                        <p:par>
                          <p:cTn id="8" fill="hold">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33795">
                                            <p:txEl>
                                              <p:pRg st="0" end="0"/>
                                            </p:txEl>
                                          </p:spTgt>
                                        </p:tgtEl>
                                        <p:attrNameLst>
                                          <p:attrName>style.visibility</p:attrName>
                                        </p:attrNameLst>
                                      </p:cBhvr>
                                      <p:to>
                                        <p:strVal val="visible"/>
                                      </p:to>
                                    </p:set>
                                    <p:animEffect transition="in" filter="dissolve">
                                      <p:cBhvr>
                                        <p:cTn id="11" dur="500"/>
                                        <p:tgtEl>
                                          <p:spTgt spid="33795">
                                            <p:txEl>
                                              <p:pRg st="0" end="0"/>
                                            </p:txEl>
                                          </p:spTgt>
                                        </p:tgtEl>
                                      </p:cBhvr>
                                    </p:animEffect>
                                  </p:childTnLst>
                                </p:cTn>
                              </p:par>
                            </p:childTnLst>
                          </p:cTn>
                        </p:par>
                        <p:par>
                          <p:cTn id="12" fill="hold">
                            <p:stCondLst>
                              <p:cond delay="1000"/>
                            </p:stCondLst>
                            <p:childTnLst>
                              <p:par>
                                <p:cTn id="13" presetID="9" presetClass="entr" presetSubtype="0" fill="hold" grpId="0" nodeType="afterEffect">
                                  <p:stCondLst>
                                    <p:cond delay="0"/>
                                  </p:stCondLst>
                                  <p:childTnLst>
                                    <p:set>
                                      <p:cBhvr>
                                        <p:cTn id="14" dur="1" fill="hold">
                                          <p:stCondLst>
                                            <p:cond delay="0"/>
                                          </p:stCondLst>
                                        </p:cTn>
                                        <p:tgtEl>
                                          <p:spTgt spid="33795">
                                            <p:txEl>
                                              <p:pRg st="1" end="1"/>
                                            </p:txEl>
                                          </p:spTgt>
                                        </p:tgtEl>
                                        <p:attrNameLst>
                                          <p:attrName>style.visibility</p:attrName>
                                        </p:attrNameLst>
                                      </p:cBhvr>
                                      <p:to>
                                        <p:strVal val="visible"/>
                                      </p:to>
                                    </p:set>
                                    <p:animEffect transition="in" filter="dissolve">
                                      <p:cBhvr>
                                        <p:cTn id="15" dur="500"/>
                                        <p:tgtEl>
                                          <p:spTgt spid="33795">
                                            <p:txEl>
                                              <p:pRg st="1" end="1"/>
                                            </p:txEl>
                                          </p:spTgt>
                                        </p:tgtEl>
                                      </p:cBhvr>
                                    </p:animEffect>
                                  </p:childTnLst>
                                </p:cTn>
                              </p:par>
                            </p:childTnLst>
                          </p:cTn>
                        </p:par>
                        <p:par>
                          <p:cTn id="16" fill="hold">
                            <p:stCondLst>
                              <p:cond delay="1500"/>
                            </p:stCondLst>
                            <p:childTnLst>
                              <p:par>
                                <p:cTn id="17" presetID="9" presetClass="entr" presetSubtype="0" fill="hold" grpId="0" nodeType="afterEffect">
                                  <p:stCondLst>
                                    <p:cond delay="0"/>
                                  </p:stCondLst>
                                  <p:childTnLst>
                                    <p:set>
                                      <p:cBhvr>
                                        <p:cTn id="18" dur="1" fill="hold">
                                          <p:stCondLst>
                                            <p:cond delay="0"/>
                                          </p:stCondLst>
                                        </p:cTn>
                                        <p:tgtEl>
                                          <p:spTgt spid="33795">
                                            <p:txEl>
                                              <p:pRg st="2" end="2"/>
                                            </p:txEl>
                                          </p:spTgt>
                                        </p:tgtEl>
                                        <p:attrNameLst>
                                          <p:attrName>style.visibility</p:attrName>
                                        </p:attrNameLst>
                                      </p:cBhvr>
                                      <p:to>
                                        <p:strVal val="visible"/>
                                      </p:to>
                                    </p:set>
                                    <p:animEffect transition="in" filter="dissolve">
                                      <p:cBhvr>
                                        <p:cTn id="19" dur="500"/>
                                        <p:tgtEl>
                                          <p:spTgt spid="33795">
                                            <p:txEl>
                                              <p:pRg st="2" end="2"/>
                                            </p:txEl>
                                          </p:spTgt>
                                        </p:tgtEl>
                                      </p:cBhvr>
                                    </p:animEffect>
                                  </p:childTnLst>
                                </p:cTn>
                              </p:par>
                            </p:childTnLst>
                          </p:cTn>
                        </p:par>
                        <p:par>
                          <p:cTn id="20" fill="hold">
                            <p:stCondLst>
                              <p:cond delay="2000"/>
                            </p:stCondLst>
                            <p:childTnLst>
                              <p:par>
                                <p:cTn id="21" presetID="9" presetClass="entr" presetSubtype="0" fill="hold" grpId="0" nodeType="afterEffect">
                                  <p:stCondLst>
                                    <p:cond delay="0"/>
                                  </p:stCondLst>
                                  <p:childTnLst>
                                    <p:set>
                                      <p:cBhvr>
                                        <p:cTn id="22" dur="1" fill="hold">
                                          <p:stCondLst>
                                            <p:cond delay="0"/>
                                          </p:stCondLst>
                                        </p:cTn>
                                        <p:tgtEl>
                                          <p:spTgt spid="33795">
                                            <p:txEl>
                                              <p:pRg st="3" end="3"/>
                                            </p:txEl>
                                          </p:spTgt>
                                        </p:tgtEl>
                                        <p:attrNameLst>
                                          <p:attrName>style.visibility</p:attrName>
                                        </p:attrNameLst>
                                      </p:cBhvr>
                                      <p:to>
                                        <p:strVal val="visible"/>
                                      </p:to>
                                    </p:set>
                                    <p:animEffect transition="in" filter="dissolve">
                                      <p:cBhvr>
                                        <p:cTn id="23" dur="500"/>
                                        <p:tgtEl>
                                          <p:spTgt spid="33795">
                                            <p:txEl>
                                              <p:pRg st="3" end="3"/>
                                            </p:txEl>
                                          </p:spTgt>
                                        </p:tgtEl>
                                      </p:cBhvr>
                                    </p:animEffect>
                                  </p:childTnLst>
                                </p:cTn>
                              </p:par>
                            </p:childTnLst>
                          </p:cTn>
                        </p:par>
                        <p:par>
                          <p:cTn id="24" fill="hold">
                            <p:stCondLst>
                              <p:cond delay="2500"/>
                            </p:stCondLst>
                            <p:childTnLst>
                              <p:par>
                                <p:cTn id="25" presetID="9" presetClass="entr" presetSubtype="0" fill="hold" grpId="0" nodeType="afterEffect">
                                  <p:stCondLst>
                                    <p:cond delay="0"/>
                                  </p:stCondLst>
                                  <p:childTnLst>
                                    <p:set>
                                      <p:cBhvr>
                                        <p:cTn id="26" dur="1" fill="hold">
                                          <p:stCondLst>
                                            <p:cond delay="0"/>
                                          </p:stCondLst>
                                        </p:cTn>
                                        <p:tgtEl>
                                          <p:spTgt spid="33795">
                                            <p:txEl>
                                              <p:pRg st="4" end="4"/>
                                            </p:txEl>
                                          </p:spTgt>
                                        </p:tgtEl>
                                        <p:attrNameLst>
                                          <p:attrName>style.visibility</p:attrName>
                                        </p:attrNameLst>
                                      </p:cBhvr>
                                      <p:to>
                                        <p:strVal val="visible"/>
                                      </p:to>
                                    </p:set>
                                    <p:animEffect transition="in" filter="dissolve">
                                      <p:cBhvr>
                                        <p:cTn id="27" dur="500"/>
                                        <p:tgtEl>
                                          <p:spTgt spid="33795">
                                            <p:txEl>
                                              <p:pRg st="4" end="4"/>
                                            </p:txEl>
                                          </p:spTgt>
                                        </p:tgtEl>
                                      </p:cBhvr>
                                    </p:animEffect>
                                  </p:childTnLst>
                                </p:cTn>
                              </p:par>
                            </p:childTnLst>
                          </p:cTn>
                        </p:par>
                        <p:par>
                          <p:cTn id="28" fill="hold">
                            <p:stCondLst>
                              <p:cond delay="3000"/>
                            </p:stCondLst>
                            <p:childTnLst>
                              <p:par>
                                <p:cTn id="29" presetID="9" presetClass="entr" presetSubtype="0" fill="hold" grpId="0" nodeType="afterEffect">
                                  <p:stCondLst>
                                    <p:cond delay="0"/>
                                  </p:stCondLst>
                                  <p:childTnLst>
                                    <p:set>
                                      <p:cBhvr>
                                        <p:cTn id="30" dur="1" fill="hold">
                                          <p:stCondLst>
                                            <p:cond delay="0"/>
                                          </p:stCondLst>
                                        </p:cTn>
                                        <p:tgtEl>
                                          <p:spTgt spid="33795">
                                            <p:txEl>
                                              <p:pRg st="5" end="5"/>
                                            </p:txEl>
                                          </p:spTgt>
                                        </p:tgtEl>
                                        <p:attrNameLst>
                                          <p:attrName>style.visibility</p:attrName>
                                        </p:attrNameLst>
                                      </p:cBhvr>
                                      <p:to>
                                        <p:strVal val="visible"/>
                                      </p:to>
                                    </p:set>
                                    <p:animEffect transition="in" filter="dissolve">
                                      <p:cBhvr>
                                        <p:cTn id="31" dur="500"/>
                                        <p:tgtEl>
                                          <p:spTgt spid="3379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4" grpId="0"/>
      <p:bldP spid="33795" grpId="0"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idx="4294967295"/>
          </p:nvPr>
        </p:nvSpPr>
        <p:spPr/>
        <p:txBody>
          <a:bodyPr/>
          <a:lstStyle/>
          <a:p>
            <a:r>
              <a:rPr lang="en-US" sz="3200" smtClean="0">
                <a:solidFill>
                  <a:srgbClr val="FF0000"/>
                </a:solidFill>
                <a:latin typeface="Times New Roman" pitchFamily="18" charset="0"/>
              </a:rPr>
              <a:t>Терапија мегалобластне анемије </a:t>
            </a:r>
            <a:r>
              <a:rPr lang="sr-Latn-CS" sz="3200" smtClean="0">
                <a:solidFill>
                  <a:srgbClr val="FF0000"/>
                </a:solidFill>
                <a:latin typeface="Times New Roman" pitchFamily="18" charset="0"/>
              </a:rPr>
              <a:t>последице дефицита вит.Б12</a:t>
            </a:r>
            <a:r>
              <a:rPr lang="sr-Latn-CS" sz="3200" smtClean="0">
                <a:latin typeface="Times New Roman" pitchFamily="18" charset="0"/>
              </a:rPr>
              <a:t> </a:t>
            </a:r>
            <a:endParaRPr lang="en-US" sz="3200" smtClean="0">
              <a:latin typeface="Times New Roman" pitchFamily="18" charset="0"/>
            </a:endParaRPr>
          </a:p>
        </p:txBody>
      </p:sp>
      <p:sp>
        <p:nvSpPr>
          <p:cNvPr id="34819" name="Rectangle 3"/>
          <p:cNvSpPr>
            <a:spLocks noGrp="1" noChangeArrowheads="1"/>
          </p:cNvSpPr>
          <p:nvPr>
            <p:ph type="body" idx="4294967295"/>
          </p:nvPr>
        </p:nvSpPr>
        <p:spPr>
          <a:xfrm>
            <a:off x="468313" y="2276475"/>
            <a:ext cx="8229600" cy="4756150"/>
          </a:xfrm>
        </p:spPr>
        <p:txBody>
          <a:bodyPr/>
          <a:lstStyle/>
          <a:p>
            <a:r>
              <a:rPr lang="sr-Latn-CS" sz="2800" smtClean="0">
                <a:latin typeface="Times New Roman" pitchFamily="18" charset="0"/>
              </a:rPr>
              <a:t>1mg цијано кoбалaмина д</a:t>
            </a:r>
            <a:r>
              <a:rPr lang="sr-Cyrl-CS" sz="2800" smtClean="0">
                <a:latin typeface="Times New Roman" pitchFamily="18" charset="0"/>
              </a:rPr>
              <a:t>н</a:t>
            </a:r>
            <a:r>
              <a:rPr lang="sr-Latn-CS" sz="2800" smtClean="0">
                <a:latin typeface="Times New Roman" pitchFamily="18" charset="0"/>
              </a:rPr>
              <a:t>евно и</a:t>
            </a:r>
            <a:r>
              <a:rPr lang="sr-Cyrl-CS" sz="2800" smtClean="0">
                <a:latin typeface="Times New Roman" pitchFamily="18" charset="0"/>
              </a:rPr>
              <a:t>.</a:t>
            </a:r>
            <a:r>
              <a:rPr lang="sr-Latn-CS" sz="2800" smtClean="0">
                <a:latin typeface="Times New Roman" pitchFamily="18" charset="0"/>
              </a:rPr>
              <a:t>м</a:t>
            </a:r>
            <a:r>
              <a:rPr lang="sr-Cyrl-CS" sz="2800" smtClean="0">
                <a:latin typeface="Times New Roman" pitchFamily="18" charset="0"/>
              </a:rPr>
              <a:t>.</a:t>
            </a:r>
            <a:r>
              <a:rPr lang="sr-Latn-CS" sz="2800" smtClean="0">
                <a:latin typeface="Times New Roman" pitchFamily="18" charset="0"/>
              </a:rPr>
              <a:t> недeљу данa, затим два пута недeљно (друга недeља), па 1mg једном nедeљно (месeц данa), затим доживoтно 1x месeчно . </a:t>
            </a:r>
          </a:p>
          <a:p>
            <a:r>
              <a:rPr lang="sr-Latn-CS" sz="2800" smtClean="0">
                <a:solidFill>
                  <a:schemeClr val="accent2"/>
                </a:solidFill>
                <a:latin typeface="Times New Roman" pitchFamily="18" charset="0"/>
              </a:rPr>
              <a:t>У нашим условима све то важи за исту шему, а у дози 2500 гамa ОХБ12и.м. Прати се број rетикулоцита tзв. ретикулоцитна криза, која се обично дешавa 5</a:t>
            </a:r>
            <a:r>
              <a:rPr lang="en-US" sz="2800" smtClean="0">
                <a:solidFill>
                  <a:schemeClr val="accent2"/>
                </a:solidFill>
                <a:latin typeface="Times New Roman" pitchFamily="18" charset="0"/>
              </a:rPr>
              <a:t>-</a:t>
            </a:r>
            <a:r>
              <a:rPr lang="sr-Latn-CS" sz="2800" smtClean="0">
                <a:solidFill>
                  <a:schemeClr val="accent2"/>
                </a:solidFill>
                <a:latin typeface="Times New Roman" pitchFamily="18" charset="0"/>
              </a:rPr>
              <a:t>ог данa, у слuчају повoљног oдgовoра нa терапију.</a:t>
            </a:r>
            <a:r>
              <a:rPr lang="sr-Latn-CS" sz="2800" smtClean="0">
                <a:solidFill>
                  <a:schemeClr val="accent2"/>
                </a:solidFill>
              </a:rPr>
              <a:t> </a:t>
            </a:r>
            <a:endParaRPr lang="en-US" sz="2800" smtClean="0">
              <a:solidFill>
                <a:schemeClr val="accent2"/>
              </a:solidFill>
            </a:endParaRPr>
          </a:p>
        </p:txBody>
      </p:sp>
    </p:spTree>
  </p:cSld>
  <p:clrMapOvr>
    <a:masterClrMapping/>
  </p:clrMapOvr>
  <p:transition advTm="6403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4818"/>
                                        </p:tgtEl>
                                        <p:attrNameLst>
                                          <p:attrName>style.visibility</p:attrName>
                                        </p:attrNameLst>
                                      </p:cBhvr>
                                      <p:to>
                                        <p:strVal val="visible"/>
                                      </p:to>
                                    </p:set>
                                    <p:animEffect transition="in" filter="blinds(horizontal)">
                                      <p:cBhvr>
                                        <p:cTn id="7" dur="500"/>
                                        <p:tgtEl>
                                          <p:spTgt spid="34818"/>
                                        </p:tgtEl>
                                      </p:cBhvr>
                                    </p:animEffect>
                                  </p:childTnLst>
                                </p:cTn>
                              </p:par>
                            </p:childTnLst>
                          </p:cTn>
                        </p:par>
                        <p:par>
                          <p:cTn id="8" fill="hold">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34819">
                                            <p:txEl>
                                              <p:pRg st="0" end="0"/>
                                            </p:txEl>
                                          </p:spTgt>
                                        </p:tgtEl>
                                        <p:attrNameLst>
                                          <p:attrName>style.visibility</p:attrName>
                                        </p:attrNameLst>
                                      </p:cBhvr>
                                      <p:to>
                                        <p:strVal val="visible"/>
                                      </p:to>
                                    </p:set>
                                    <p:animEffect transition="in" filter="dissolve">
                                      <p:cBhvr>
                                        <p:cTn id="11" dur="500"/>
                                        <p:tgtEl>
                                          <p:spTgt spid="34819">
                                            <p:txEl>
                                              <p:pRg st="0" end="0"/>
                                            </p:txEl>
                                          </p:spTgt>
                                        </p:tgtEl>
                                      </p:cBhvr>
                                    </p:animEffect>
                                  </p:childTnLst>
                                </p:cTn>
                              </p:par>
                            </p:childTnLst>
                          </p:cTn>
                        </p:par>
                        <p:par>
                          <p:cTn id="12" fill="hold">
                            <p:stCondLst>
                              <p:cond delay="1000"/>
                            </p:stCondLst>
                            <p:childTnLst>
                              <p:par>
                                <p:cTn id="13" presetID="9" presetClass="entr" presetSubtype="0" fill="hold" grpId="0" nodeType="afterEffect">
                                  <p:stCondLst>
                                    <p:cond delay="0"/>
                                  </p:stCondLst>
                                  <p:childTnLst>
                                    <p:set>
                                      <p:cBhvr>
                                        <p:cTn id="14" dur="1" fill="hold">
                                          <p:stCondLst>
                                            <p:cond delay="0"/>
                                          </p:stCondLst>
                                        </p:cTn>
                                        <p:tgtEl>
                                          <p:spTgt spid="34819">
                                            <p:txEl>
                                              <p:pRg st="1" end="1"/>
                                            </p:txEl>
                                          </p:spTgt>
                                        </p:tgtEl>
                                        <p:attrNameLst>
                                          <p:attrName>style.visibility</p:attrName>
                                        </p:attrNameLst>
                                      </p:cBhvr>
                                      <p:to>
                                        <p:strVal val="visible"/>
                                      </p:to>
                                    </p:set>
                                    <p:animEffect transition="in" filter="dissolve">
                                      <p:cBhvr>
                                        <p:cTn id="15" dur="500"/>
                                        <p:tgtEl>
                                          <p:spTgt spid="3481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8" grpId="0"/>
      <p:bldP spid="34819" grpId="0" build="p"/>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idx="4294967295"/>
          </p:nvPr>
        </p:nvSpPr>
        <p:spPr/>
        <p:txBody>
          <a:bodyPr/>
          <a:lstStyle/>
          <a:p>
            <a:r>
              <a:rPr lang="en-US" sz="3200" smtClean="0">
                <a:solidFill>
                  <a:srgbClr val="FF0000"/>
                </a:solidFill>
                <a:latin typeface="Times New Roman" pitchFamily="18" charset="0"/>
              </a:rPr>
              <a:t>Терапија мегалобластне анемије </a:t>
            </a:r>
            <a:r>
              <a:rPr lang="sr-Latn-CS" sz="3200" smtClean="0">
                <a:solidFill>
                  <a:srgbClr val="FF0000"/>
                </a:solidFill>
                <a:latin typeface="Times New Roman" pitchFamily="18" charset="0"/>
              </a:rPr>
              <a:t>последице дефицита</a:t>
            </a:r>
            <a:r>
              <a:rPr lang="en-US" sz="3200" smtClean="0">
                <a:solidFill>
                  <a:srgbClr val="FF0000"/>
                </a:solidFill>
                <a:latin typeface="Times New Roman" pitchFamily="18" charset="0"/>
              </a:rPr>
              <a:t> фолата</a:t>
            </a:r>
          </a:p>
        </p:txBody>
      </p:sp>
      <p:sp>
        <p:nvSpPr>
          <p:cNvPr id="35843" name="Rectangle 3"/>
          <p:cNvSpPr>
            <a:spLocks noGrp="1" noChangeArrowheads="1"/>
          </p:cNvSpPr>
          <p:nvPr>
            <p:ph type="body" idx="4294967295"/>
          </p:nvPr>
        </p:nvSpPr>
        <p:spPr/>
        <p:txBody>
          <a:bodyPr/>
          <a:lstStyle/>
          <a:p>
            <a:r>
              <a:rPr lang="sr-Cyrl-CS" smtClean="0">
                <a:latin typeface="Times New Roman" pitchFamily="18" charset="0"/>
              </a:rPr>
              <a:t>Оптимална доза је </a:t>
            </a:r>
            <a:r>
              <a:rPr lang="sr-Latn-CS" smtClean="0">
                <a:latin typeface="Times New Roman" pitchFamily="18" charset="0"/>
              </a:rPr>
              <a:t>од 1mg до 5mg</a:t>
            </a:r>
            <a:r>
              <a:rPr lang="en-US" smtClean="0">
                <a:latin typeface="Times New Roman" pitchFamily="18" charset="0"/>
              </a:rPr>
              <a:t>/д</a:t>
            </a:r>
            <a:r>
              <a:rPr lang="sr-Latn-CS" smtClean="0">
                <a:latin typeface="Times New Roman" pitchFamily="18" charset="0"/>
              </a:rPr>
              <a:t>а</a:t>
            </a:r>
            <a:r>
              <a:rPr lang="en-US" smtClean="0">
                <a:latin typeface="Times New Roman" pitchFamily="18" charset="0"/>
              </a:rPr>
              <a:t>н </a:t>
            </a:r>
            <a:r>
              <a:rPr lang="sr-Cyrl-CS" smtClean="0">
                <a:latin typeface="Times New Roman" pitchFamily="18" charset="0"/>
              </a:rPr>
              <a:t>фолне киселине </a:t>
            </a:r>
            <a:r>
              <a:rPr lang="sr-Latn-CS" smtClean="0">
                <a:latin typeface="Times New Roman" pitchFamily="18" charset="0"/>
              </a:rPr>
              <a:t>per os.</a:t>
            </a:r>
          </a:p>
          <a:p>
            <a:r>
              <a:rPr lang="sr-Latn-CS" smtClean="0">
                <a:latin typeface="Times New Roman" pitchFamily="18" charset="0"/>
              </a:rPr>
              <a:t>даје се до хематолошког опоравка, ако га има.</a:t>
            </a:r>
          </a:p>
          <a:p>
            <a:r>
              <a:rPr lang="sr-Latn-CS" smtClean="0">
                <a:latin typeface="Times New Roman" pitchFamily="18" charset="0"/>
              </a:rPr>
              <a:t>Леуковорин (фолин</a:t>
            </a:r>
            <a:r>
              <a:rPr lang="sr-Cyrl-CS" smtClean="0">
                <a:latin typeface="Times New Roman" pitchFamily="18" charset="0"/>
              </a:rPr>
              <a:t>ска киселина</a:t>
            </a:r>
            <a:r>
              <a:rPr lang="sr-Latn-CS" smtClean="0">
                <a:latin typeface="Times New Roman" pitchFamily="18" charset="0"/>
              </a:rPr>
              <a:t>) се даје као заштита код протокола</a:t>
            </a:r>
            <a:r>
              <a:rPr lang="sr-Cyrl-CS" smtClean="0">
                <a:latin typeface="Times New Roman" pitchFamily="18" charset="0"/>
              </a:rPr>
              <a:t> терапије</a:t>
            </a:r>
            <a:r>
              <a:rPr lang="sr-Latn-CS" smtClean="0">
                <a:latin typeface="Times New Roman" pitchFamily="18" charset="0"/>
              </a:rPr>
              <a:t> који садрже антифолате (метотрексат, триметоприм сулсометоксазол)</a:t>
            </a:r>
            <a:endParaRPr lang="en-US" smtClean="0">
              <a:latin typeface="Times New Roman" pitchFamily="18" charset="0"/>
            </a:endParaRPr>
          </a:p>
        </p:txBody>
      </p:sp>
    </p:spTree>
  </p:cSld>
  <p:clrMapOvr>
    <a:masterClrMapping/>
  </p:clrMapOvr>
  <p:transition advTm="31999"/>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withEffect">
                                  <p:stCondLst>
                                    <p:cond delay="0"/>
                                  </p:stCondLst>
                                  <p:childTnLst>
                                    <p:set>
                                      <p:cBhvr>
                                        <p:cTn id="6" dur="1" fill="hold">
                                          <p:stCondLst>
                                            <p:cond delay="0"/>
                                          </p:stCondLst>
                                        </p:cTn>
                                        <p:tgtEl>
                                          <p:spTgt spid="35842"/>
                                        </p:tgtEl>
                                        <p:attrNameLst>
                                          <p:attrName>style.visibility</p:attrName>
                                        </p:attrNameLst>
                                      </p:cBhvr>
                                      <p:to>
                                        <p:strVal val="visible"/>
                                      </p:to>
                                    </p:set>
                                    <p:animEffect transition="in" filter="box(in)">
                                      <p:cBhvr>
                                        <p:cTn id="7" dur="500"/>
                                        <p:tgtEl>
                                          <p:spTgt spid="35842"/>
                                        </p:tgtEl>
                                      </p:cBhvr>
                                    </p:animEffect>
                                  </p:childTnLst>
                                </p:cTn>
                              </p:par>
                            </p:childTnLst>
                          </p:cTn>
                        </p:par>
                        <p:par>
                          <p:cTn id="8" fill="hold">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35843">
                                            <p:txEl>
                                              <p:pRg st="0" end="0"/>
                                            </p:txEl>
                                          </p:spTgt>
                                        </p:tgtEl>
                                        <p:attrNameLst>
                                          <p:attrName>style.visibility</p:attrName>
                                        </p:attrNameLst>
                                      </p:cBhvr>
                                      <p:to>
                                        <p:strVal val="visible"/>
                                      </p:to>
                                    </p:set>
                                    <p:animEffect transition="in" filter="dissolve">
                                      <p:cBhvr>
                                        <p:cTn id="11" dur="500"/>
                                        <p:tgtEl>
                                          <p:spTgt spid="35843">
                                            <p:txEl>
                                              <p:pRg st="0" end="0"/>
                                            </p:txEl>
                                          </p:spTgt>
                                        </p:tgtEl>
                                      </p:cBhvr>
                                    </p:animEffect>
                                  </p:childTnLst>
                                </p:cTn>
                              </p:par>
                            </p:childTnLst>
                          </p:cTn>
                        </p:par>
                        <p:par>
                          <p:cTn id="12" fill="hold">
                            <p:stCondLst>
                              <p:cond delay="1000"/>
                            </p:stCondLst>
                            <p:childTnLst>
                              <p:par>
                                <p:cTn id="13" presetID="9" presetClass="entr" presetSubtype="0" fill="hold" grpId="0" nodeType="afterEffect">
                                  <p:stCondLst>
                                    <p:cond delay="0"/>
                                  </p:stCondLst>
                                  <p:childTnLst>
                                    <p:set>
                                      <p:cBhvr>
                                        <p:cTn id="14" dur="1" fill="hold">
                                          <p:stCondLst>
                                            <p:cond delay="0"/>
                                          </p:stCondLst>
                                        </p:cTn>
                                        <p:tgtEl>
                                          <p:spTgt spid="35843">
                                            <p:txEl>
                                              <p:pRg st="1" end="1"/>
                                            </p:txEl>
                                          </p:spTgt>
                                        </p:tgtEl>
                                        <p:attrNameLst>
                                          <p:attrName>style.visibility</p:attrName>
                                        </p:attrNameLst>
                                      </p:cBhvr>
                                      <p:to>
                                        <p:strVal val="visible"/>
                                      </p:to>
                                    </p:set>
                                    <p:animEffect transition="in" filter="dissolve">
                                      <p:cBhvr>
                                        <p:cTn id="15" dur="500"/>
                                        <p:tgtEl>
                                          <p:spTgt spid="35843">
                                            <p:txEl>
                                              <p:pRg st="1" end="1"/>
                                            </p:txEl>
                                          </p:spTgt>
                                        </p:tgtEl>
                                      </p:cBhvr>
                                    </p:animEffect>
                                  </p:childTnLst>
                                </p:cTn>
                              </p:par>
                            </p:childTnLst>
                          </p:cTn>
                        </p:par>
                        <p:par>
                          <p:cTn id="16" fill="hold">
                            <p:stCondLst>
                              <p:cond delay="1500"/>
                            </p:stCondLst>
                            <p:childTnLst>
                              <p:par>
                                <p:cTn id="17" presetID="9" presetClass="entr" presetSubtype="0" fill="hold" grpId="0" nodeType="afterEffect">
                                  <p:stCondLst>
                                    <p:cond delay="0"/>
                                  </p:stCondLst>
                                  <p:childTnLst>
                                    <p:set>
                                      <p:cBhvr>
                                        <p:cTn id="18" dur="1" fill="hold">
                                          <p:stCondLst>
                                            <p:cond delay="0"/>
                                          </p:stCondLst>
                                        </p:cTn>
                                        <p:tgtEl>
                                          <p:spTgt spid="35843">
                                            <p:txEl>
                                              <p:pRg st="2" end="2"/>
                                            </p:txEl>
                                          </p:spTgt>
                                        </p:tgtEl>
                                        <p:attrNameLst>
                                          <p:attrName>style.visibility</p:attrName>
                                        </p:attrNameLst>
                                      </p:cBhvr>
                                      <p:to>
                                        <p:strVal val="visible"/>
                                      </p:to>
                                    </p:set>
                                    <p:animEffect transition="in" filter="dissolve">
                                      <p:cBhvr>
                                        <p:cTn id="19" dur="500"/>
                                        <p:tgtEl>
                                          <p:spTgt spid="3584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2" grpId="0"/>
      <p:bldP spid="35843" grpId="0" build="p"/>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ext Box 2"/>
          <p:cNvSpPr txBox="1">
            <a:spLocks noChangeArrowheads="1"/>
          </p:cNvSpPr>
          <p:nvPr/>
        </p:nvSpPr>
        <p:spPr bwMode="auto">
          <a:xfrm>
            <a:off x="611188" y="908050"/>
            <a:ext cx="7905750" cy="946150"/>
          </a:xfrm>
          <a:prstGeom prst="rect">
            <a:avLst/>
          </a:prstGeom>
          <a:noFill/>
          <a:ln w="9525">
            <a:noFill/>
            <a:miter lim="800000"/>
            <a:headEnd/>
            <a:tailEnd/>
          </a:ln>
        </p:spPr>
        <p:txBody>
          <a:bodyPr>
            <a:spAutoFit/>
          </a:bodyPr>
          <a:lstStyle/>
          <a:p>
            <a:pPr algn="ctr"/>
            <a:r>
              <a:rPr lang="sr-Cyrl-CS" sz="2800">
                <a:solidFill>
                  <a:srgbClr val="FF0000"/>
                </a:solidFill>
                <a:latin typeface="Times New Roman" pitchFamily="18" charset="0"/>
              </a:rPr>
              <a:t>Узроци мегалобластозе који не реагују на терапију кобаламином и/или фолном киселином</a:t>
            </a:r>
          </a:p>
        </p:txBody>
      </p:sp>
      <p:sp>
        <p:nvSpPr>
          <p:cNvPr id="62467" name="Text Box 3"/>
          <p:cNvSpPr txBox="1">
            <a:spLocks noChangeArrowheads="1"/>
          </p:cNvSpPr>
          <p:nvPr/>
        </p:nvSpPr>
        <p:spPr bwMode="auto">
          <a:xfrm>
            <a:off x="1476375" y="2133600"/>
            <a:ext cx="6588125" cy="4546600"/>
          </a:xfrm>
          <a:prstGeom prst="rect">
            <a:avLst/>
          </a:prstGeom>
          <a:noFill/>
          <a:ln w="9525">
            <a:noFill/>
            <a:miter lim="800000"/>
            <a:headEnd/>
            <a:tailEnd/>
          </a:ln>
        </p:spPr>
        <p:txBody>
          <a:bodyPr>
            <a:spAutoFit/>
          </a:bodyPr>
          <a:lstStyle/>
          <a:p>
            <a:pPr marL="457200" indent="-457200">
              <a:lnSpc>
                <a:spcPct val="160000"/>
              </a:lnSpc>
              <a:buFontTx/>
              <a:buAutoNum type="arabicPeriod"/>
            </a:pPr>
            <a:r>
              <a:rPr lang="sr-Cyrl-CS" sz="2400">
                <a:latin typeface="Times New Roman" pitchFamily="18" charset="0"/>
              </a:rPr>
              <a:t>Погрешна дијагноза</a:t>
            </a:r>
          </a:p>
          <a:p>
            <a:pPr marL="457200" indent="-457200">
              <a:lnSpc>
                <a:spcPct val="160000"/>
              </a:lnSpc>
              <a:buFontTx/>
              <a:buAutoNum type="arabicPeriod"/>
            </a:pPr>
            <a:r>
              <a:rPr lang="sr-Cyrl-CS" sz="2400">
                <a:latin typeface="Times New Roman" pitchFamily="18" charset="0"/>
              </a:rPr>
              <a:t>Комбиновани дефицит кобаламина/фолата </a:t>
            </a:r>
          </a:p>
          <a:p>
            <a:pPr marL="457200" indent="-457200"/>
            <a:r>
              <a:rPr lang="sr-Cyrl-CS" sz="2400">
                <a:latin typeface="Times New Roman" pitchFamily="18" charset="0"/>
              </a:rPr>
              <a:t>     који се лечи само једним витамином</a:t>
            </a:r>
          </a:p>
          <a:p>
            <a:pPr marL="457200" indent="-457200">
              <a:lnSpc>
                <a:spcPct val="160000"/>
              </a:lnSpc>
              <a:buFontTx/>
              <a:buAutoNum type="arabicPeriod" startAt="3"/>
            </a:pPr>
            <a:r>
              <a:rPr lang="sr-Cyrl-CS" sz="2400">
                <a:latin typeface="Times New Roman" pitchFamily="18" charset="0"/>
              </a:rPr>
              <a:t>Удружен недостатак гвожђа</a:t>
            </a:r>
          </a:p>
          <a:p>
            <a:pPr marL="457200" indent="-457200">
              <a:lnSpc>
                <a:spcPct val="160000"/>
              </a:lnSpc>
              <a:buFontTx/>
              <a:buAutoNum type="arabicPeriod" startAt="3"/>
            </a:pPr>
            <a:r>
              <a:rPr lang="sr-Cyrl-CS" sz="2400">
                <a:latin typeface="Times New Roman" pitchFamily="18" charset="0"/>
              </a:rPr>
              <a:t>Удружена хемоглобинопатија (дрепаноцитоза, таласемија)</a:t>
            </a:r>
          </a:p>
          <a:p>
            <a:pPr marL="457200" indent="-457200">
              <a:lnSpc>
                <a:spcPct val="160000"/>
              </a:lnSpc>
              <a:buFontTx/>
              <a:buAutoNum type="arabicPeriod" startAt="3"/>
            </a:pPr>
            <a:r>
              <a:rPr lang="sr-Cyrl-CS" sz="2400">
                <a:latin typeface="Times New Roman" pitchFamily="18" charset="0"/>
              </a:rPr>
              <a:t>Удружена анемија хроничне болести</a:t>
            </a:r>
          </a:p>
          <a:p>
            <a:pPr marL="457200" indent="-457200">
              <a:lnSpc>
                <a:spcPct val="160000"/>
              </a:lnSpc>
              <a:buFontTx/>
              <a:buAutoNum type="arabicPeriod" startAt="3"/>
            </a:pPr>
            <a:r>
              <a:rPr lang="sr-Cyrl-CS" sz="2400">
                <a:latin typeface="Times New Roman" pitchFamily="18" charset="0"/>
              </a:rPr>
              <a:t>Удружен хипотиреоидизам</a:t>
            </a:r>
          </a:p>
        </p:txBody>
      </p:sp>
      <p:sp>
        <p:nvSpPr>
          <p:cNvPr id="36868" name="Rectangle 4"/>
          <p:cNvSpPr>
            <a:spLocks noChangeArrowheads="1"/>
          </p:cNvSpPr>
          <p:nvPr/>
        </p:nvSpPr>
        <p:spPr bwMode="auto">
          <a:xfrm flipV="1">
            <a:off x="755650" y="2060575"/>
            <a:ext cx="7345363" cy="73025"/>
          </a:xfrm>
          <a:prstGeom prst="rect">
            <a:avLst/>
          </a:prstGeom>
          <a:gradFill rotWithShape="1">
            <a:gsLst>
              <a:gs pos="0">
                <a:schemeClr val="accent2"/>
              </a:gs>
              <a:gs pos="100000">
                <a:schemeClr val="accent2">
                  <a:gamma/>
                  <a:shade val="46275"/>
                  <a:invGamma/>
                </a:schemeClr>
              </a:gs>
            </a:gsLst>
            <a:lin ang="0" scaled="1"/>
          </a:gradFill>
          <a:ln w="9525">
            <a:noFill/>
            <a:miter lim="800000"/>
            <a:headEnd/>
            <a:tailEnd/>
          </a:ln>
          <a:effectLst/>
        </p:spPr>
        <p:txBody>
          <a:bodyPr wrap="none" anchor="ctr"/>
          <a:lstStyle/>
          <a:p>
            <a:pPr>
              <a:defRPr/>
            </a:pPr>
            <a:endParaRPr lang="en-US" sz="1800">
              <a:latin typeface="Arial" charset="0"/>
            </a:endParaRPr>
          </a:p>
        </p:txBody>
      </p:sp>
    </p:spTree>
  </p:cSld>
  <p:clrMapOvr>
    <a:masterClrMapping/>
  </p:clrMapOvr>
  <p:transition advTm="23354"/>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idx="4294967295"/>
          </p:nvPr>
        </p:nvSpPr>
        <p:spPr>
          <a:xfrm>
            <a:off x="755650" y="2924175"/>
            <a:ext cx="7772400" cy="609600"/>
          </a:xfrm>
          <a:solidFill>
            <a:schemeClr val="accent1"/>
          </a:solidFill>
          <a:ln>
            <a:solidFill>
              <a:schemeClr val="accent2"/>
            </a:solidFill>
          </a:ln>
        </p:spPr>
        <p:txBody>
          <a:bodyPr/>
          <a:lstStyle/>
          <a:p>
            <a:r>
              <a:rPr lang="en-US" sz="3200" b="1" smtClean="0"/>
              <a:t>ХЕМОЛИЗНЕ  АНЕМИЈЕ</a:t>
            </a:r>
          </a:p>
        </p:txBody>
      </p:sp>
    </p:spTree>
  </p:cSld>
  <p:clrMapOvr>
    <a:masterClrMapping/>
  </p:clrMapOvr>
  <p:transition advTm="11783"/>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idx="4294967295"/>
          </p:nvPr>
        </p:nvSpPr>
        <p:spPr>
          <a:xfrm>
            <a:off x="827088" y="1412875"/>
            <a:ext cx="7772400" cy="609600"/>
          </a:xfrm>
          <a:solidFill>
            <a:schemeClr val="accent1"/>
          </a:solidFill>
          <a:ln>
            <a:solidFill>
              <a:schemeClr val="accent2"/>
            </a:solidFill>
          </a:ln>
        </p:spPr>
        <p:txBody>
          <a:bodyPr/>
          <a:lstStyle/>
          <a:p>
            <a:r>
              <a:rPr lang="en-US" sz="3200" b="1" smtClean="0"/>
              <a:t>ХЕМОЛИЗНЕ  АНЕМИЈЕ</a:t>
            </a:r>
          </a:p>
        </p:txBody>
      </p:sp>
      <p:sp>
        <p:nvSpPr>
          <p:cNvPr id="64515" name="Rectangle 3"/>
          <p:cNvSpPr>
            <a:spLocks noGrp="1" noChangeArrowheads="1"/>
          </p:cNvSpPr>
          <p:nvPr>
            <p:ph type="body" idx="4294967295"/>
          </p:nvPr>
        </p:nvSpPr>
        <p:spPr>
          <a:xfrm>
            <a:off x="250825" y="2492375"/>
            <a:ext cx="8686800" cy="5029200"/>
          </a:xfrm>
          <a:noFill/>
          <a:ln w="38100">
            <a:solidFill>
              <a:schemeClr val="accent1"/>
            </a:solidFill>
          </a:ln>
        </p:spPr>
        <p:txBody>
          <a:bodyPr/>
          <a:lstStyle/>
          <a:p>
            <a:pPr>
              <a:lnSpc>
                <a:spcPct val="80000"/>
              </a:lnSpc>
              <a:buClr>
                <a:srgbClr val="FF00FF"/>
              </a:buClr>
              <a:buFont typeface="Wingdings" pitchFamily="2" charset="2"/>
              <a:buChar char="Ø"/>
            </a:pPr>
            <a:r>
              <a:rPr lang="en-US" sz="2400" smtClean="0"/>
              <a:t>костна ср</a:t>
            </a:r>
            <a:r>
              <a:rPr lang="sl-SI" sz="2400" smtClean="0"/>
              <a:t>ж</a:t>
            </a:r>
            <a:r>
              <a:rPr lang="en-US" sz="2400" smtClean="0"/>
              <a:t> произведе око 200 милијарди </a:t>
            </a:r>
            <a:r>
              <a:rPr lang="en-US" sz="2400" smtClean="0">
                <a:solidFill>
                  <a:srgbClr val="FF0000"/>
                </a:solidFill>
              </a:rPr>
              <a:t>Е</a:t>
            </a:r>
            <a:r>
              <a:rPr lang="sl-SI" sz="2400" smtClean="0">
                <a:solidFill>
                  <a:srgbClr val="FF0000"/>
                </a:solidFill>
              </a:rPr>
              <a:t>р</a:t>
            </a:r>
            <a:r>
              <a:rPr lang="en-US" sz="2400" smtClean="0"/>
              <a:t> на дан</a:t>
            </a:r>
          </a:p>
          <a:p>
            <a:pPr>
              <a:lnSpc>
                <a:spcPct val="80000"/>
              </a:lnSpc>
              <a:buClr>
                <a:srgbClr val="FF00FF"/>
              </a:buClr>
              <a:buFont typeface="Wingdings" pitchFamily="2" charset="2"/>
              <a:buChar char="Ø"/>
            </a:pPr>
            <a:r>
              <a:rPr lang="en-US" sz="2400" smtClean="0"/>
              <a:t>око 3 милиона </a:t>
            </a:r>
            <a:r>
              <a:rPr lang="en-US" sz="2400" smtClean="0">
                <a:solidFill>
                  <a:srgbClr val="FF0000"/>
                </a:solidFill>
              </a:rPr>
              <a:t>Ер</a:t>
            </a:r>
            <a:r>
              <a:rPr lang="en-US" sz="2400" smtClean="0"/>
              <a:t> сваке секунде нестаје из циркулације !</a:t>
            </a:r>
          </a:p>
          <a:p>
            <a:pPr>
              <a:lnSpc>
                <a:spcPct val="80000"/>
              </a:lnSpc>
              <a:buClr>
                <a:srgbClr val="FF00FF"/>
              </a:buClr>
              <a:buFont typeface="Wingdings" pitchFamily="2" charset="2"/>
              <a:buChar char="Ø"/>
            </a:pPr>
            <a:r>
              <a:rPr lang="en-US" sz="2400" smtClean="0">
                <a:solidFill>
                  <a:srgbClr val="FF0000"/>
                </a:solidFill>
              </a:rPr>
              <a:t>Ер </a:t>
            </a:r>
            <a:r>
              <a:rPr lang="sr-Latn-CS" sz="2400" smtClean="0"/>
              <a:t>ж</a:t>
            </a:r>
            <a:r>
              <a:rPr lang="en-US" sz="2400" smtClean="0"/>
              <a:t>иве </a:t>
            </a:r>
            <a:r>
              <a:rPr lang="sr-Latn-CS" sz="2400" smtClean="0"/>
              <a:t>90 -</a:t>
            </a:r>
            <a:r>
              <a:rPr lang="en-US" sz="2400" smtClean="0"/>
              <a:t>120 дана, након </a:t>
            </a:r>
            <a:r>
              <a:rPr lang="sl-SI" sz="2400" smtClean="0"/>
              <a:t>ч</a:t>
            </a:r>
            <a:r>
              <a:rPr lang="en-US" sz="2400" smtClean="0"/>
              <a:t>ега бивају одстрањени </a:t>
            </a:r>
            <a:r>
              <a:rPr lang="sl-SI" sz="2400" smtClean="0"/>
              <a:t>и</a:t>
            </a:r>
            <a:r>
              <a:rPr lang="en-US" sz="2400" smtClean="0"/>
              <a:t>з циркулације</a:t>
            </a:r>
          </a:p>
          <a:p>
            <a:pPr algn="ctr">
              <a:lnSpc>
                <a:spcPct val="80000"/>
              </a:lnSpc>
            </a:pPr>
            <a:endParaRPr lang="en-US" sz="2400" smtClean="0"/>
          </a:p>
          <a:p>
            <a:pPr algn="ctr">
              <a:lnSpc>
                <a:spcPct val="80000"/>
              </a:lnSpc>
            </a:pPr>
            <a:r>
              <a:rPr lang="en-US" sz="2400" b="1" smtClean="0">
                <a:solidFill>
                  <a:schemeClr val="tx2"/>
                </a:solidFill>
              </a:rPr>
              <a:t>Свако стање пра</a:t>
            </a:r>
            <a:r>
              <a:rPr lang="sl-SI" sz="2400" b="1" smtClean="0">
                <a:solidFill>
                  <a:schemeClr val="tx2"/>
                </a:solidFill>
              </a:rPr>
              <a:t>ћ</a:t>
            </a:r>
            <a:r>
              <a:rPr lang="en-US" sz="2400" b="1" smtClean="0">
                <a:solidFill>
                  <a:schemeClr val="tx2"/>
                </a:solidFill>
              </a:rPr>
              <a:t>ено кра</a:t>
            </a:r>
            <a:r>
              <a:rPr lang="sl-SI" sz="2400" b="1" smtClean="0">
                <a:solidFill>
                  <a:schemeClr val="tx2"/>
                </a:solidFill>
              </a:rPr>
              <a:t>ћим животом Ер због њихове </a:t>
            </a:r>
            <a:r>
              <a:rPr lang="sl-SI" sz="2400" b="1" smtClean="0">
                <a:solidFill>
                  <a:srgbClr val="FF00FF"/>
                </a:solidFill>
              </a:rPr>
              <a:t>појачане</a:t>
            </a:r>
            <a:r>
              <a:rPr lang="sl-SI" sz="2400" b="1" smtClean="0">
                <a:solidFill>
                  <a:schemeClr val="accent1"/>
                </a:solidFill>
              </a:rPr>
              <a:t> </a:t>
            </a:r>
            <a:r>
              <a:rPr lang="sl-SI" sz="2400" b="1" smtClean="0">
                <a:solidFill>
                  <a:schemeClr val="tx2"/>
                </a:solidFill>
              </a:rPr>
              <a:t> или </a:t>
            </a:r>
            <a:r>
              <a:rPr lang="sl-SI" sz="2400" b="1" smtClean="0">
                <a:solidFill>
                  <a:srgbClr val="FF00FF"/>
                </a:solidFill>
              </a:rPr>
              <a:t>превремене </a:t>
            </a:r>
            <a:r>
              <a:rPr lang="sl-SI" sz="2400" b="1" smtClean="0">
                <a:solidFill>
                  <a:schemeClr val="tx2"/>
                </a:solidFill>
              </a:rPr>
              <a:t>разградње назива се </a:t>
            </a:r>
            <a:r>
              <a:rPr lang="sl-SI" sz="2400" b="1" smtClean="0">
                <a:solidFill>
                  <a:srgbClr val="3333FF"/>
                </a:solidFill>
              </a:rPr>
              <a:t>хемолизом</a:t>
            </a:r>
            <a:r>
              <a:rPr lang="sl-SI" sz="2400" b="1" smtClean="0">
                <a:solidFill>
                  <a:schemeClr val="tx2"/>
                </a:solidFill>
              </a:rPr>
              <a:t>, а ако је праћено и падом вредности Хб испод физиолошких граница назива се </a:t>
            </a:r>
          </a:p>
          <a:p>
            <a:pPr algn="ctr">
              <a:lnSpc>
                <a:spcPct val="80000"/>
              </a:lnSpc>
              <a:buFontTx/>
              <a:buNone/>
            </a:pPr>
            <a:r>
              <a:rPr lang="sl-SI" sz="2400" b="1" smtClean="0">
                <a:solidFill>
                  <a:srgbClr val="3333FF"/>
                </a:solidFill>
              </a:rPr>
              <a:t>хемолити</a:t>
            </a:r>
            <a:r>
              <a:rPr lang="sr-Cyrl-CS" sz="2400" b="1" smtClean="0">
                <a:solidFill>
                  <a:srgbClr val="3333FF"/>
                </a:solidFill>
              </a:rPr>
              <a:t>зном</a:t>
            </a:r>
            <a:r>
              <a:rPr lang="sl-SI" sz="2400" b="1" smtClean="0">
                <a:solidFill>
                  <a:srgbClr val="3333FF"/>
                </a:solidFill>
              </a:rPr>
              <a:t> анемијом</a:t>
            </a:r>
            <a:endParaRPr lang="en-US" sz="2400" b="1" smtClean="0">
              <a:solidFill>
                <a:srgbClr val="3333FF"/>
              </a:solidFill>
            </a:endParaRPr>
          </a:p>
        </p:txBody>
      </p:sp>
      <p:sp>
        <p:nvSpPr>
          <p:cNvPr id="64516" name="AutoShape 4"/>
          <p:cNvSpPr>
            <a:spLocks noChangeArrowheads="1"/>
          </p:cNvSpPr>
          <p:nvPr/>
        </p:nvSpPr>
        <p:spPr bwMode="auto">
          <a:xfrm>
            <a:off x="3995738" y="3644900"/>
            <a:ext cx="935037" cy="503238"/>
          </a:xfrm>
          <a:prstGeom prst="curvedDownArrow">
            <a:avLst>
              <a:gd name="adj1" fmla="val 37161"/>
              <a:gd name="adj2" fmla="val 74322"/>
              <a:gd name="adj3" fmla="val 33333"/>
            </a:avLst>
          </a:prstGeom>
          <a:solidFill>
            <a:schemeClr val="accent1"/>
          </a:solidFill>
          <a:ln w="9525">
            <a:solidFill>
              <a:schemeClr val="tx1"/>
            </a:solidFill>
            <a:miter lim="800000"/>
            <a:headEnd/>
            <a:tailEnd/>
          </a:ln>
        </p:spPr>
        <p:txBody>
          <a:bodyPr wrap="none" anchor="ctr"/>
          <a:lstStyle/>
          <a:p>
            <a:endParaRPr lang="en-US" sz="1800"/>
          </a:p>
        </p:txBody>
      </p:sp>
    </p:spTree>
  </p:cSld>
  <p:clrMapOvr>
    <a:masterClrMapping/>
  </p:clrMapOvr>
  <p:transition advTm="5570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ChangeArrowheads="1"/>
          </p:cNvSpPr>
          <p:nvPr/>
        </p:nvSpPr>
        <p:spPr bwMode="auto">
          <a:xfrm>
            <a:off x="1331913" y="3644900"/>
            <a:ext cx="6408737" cy="2232025"/>
          </a:xfrm>
          <a:prstGeom prst="rect">
            <a:avLst/>
          </a:prstGeom>
          <a:solidFill>
            <a:srgbClr val="C0C0C0"/>
          </a:solidFill>
          <a:ln w="9525">
            <a:solidFill>
              <a:schemeClr val="tx1"/>
            </a:solidFill>
            <a:miter lim="800000"/>
            <a:headEnd/>
            <a:tailEnd/>
          </a:ln>
        </p:spPr>
        <p:txBody>
          <a:bodyPr wrap="none" anchor="ctr"/>
          <a:lstStyle/>
          <a:p>
            <a:endParaRPr lang="en-US" sz="1800" b="1"/>
          </a:p>
        </p:txBody>
      </p:sp>
      <p:sp>
        <p:nvSpPr>
          <p:cNvPr id="23555" name="Rectangle 3"/>
          <p:cNvSpPr>
            <a:spLocks noChangeArrowheads="1"/>
          </p:cNvSpPr>
          <p:nvPr/>
        </p:nvSpPr>
        <p:spPr bwMode="auto">
          <a:xfrm flipV="1">
            <a:off x="900113" y="2060575"/>
            <a:ext cx="7345362" cy="73025"/>
          </a:xfrm>
          <a:prstGeom prst="rect">
            <a:avLst/>
          </a:prstGeom>
          <a:gradFill rotWithShape="1">
            <a:gsLst>
              <a:gs pos="0">
                <a:schemeClr val="accent2"/>
              </a:gs>
              <a:gs pos="100000">
                <a:schemeClr val="accent2">
                  <a:gamma/>
                  <a:shade val="46275"/>
                  <a:invGamma/>
                </a:schemeClr>
              </a:gs>
            </a:gsLst>
            <a:lin ang="0" scaled="1"/>
          </a:gradFill>
          <a:ln w="9525">
            <a:noFill/>
            <a:miter lim="800000"/>
            <a:headEnd/>
            <a:tailEnd/>
          </a:ln>
          <a:effectLst/>
        </p:spPr>
        <p:txBody>
          <a:bodyPr wrap="none" anchor="ctr"/>
          <a:lstStyle/>
          <a:p>
            <a:pPr>
              <a:defRPr/>
            </a:pPr>
            <a:endParaRPr lang="en-US" sz="1800" b="1">
              <a:latin typeface="Arial" charset="0"/>
            </a:endParaRPr>
          </a:p>
        </p:txBody>
      </p:sp>
      <p:sp>
        <p:nvSpPr>
          <p:cNvPr id="23556" name="Rectangle 4"/>
          <p:cNvSpPr>
            <a:spLocks noGrp="1" noChangeArrowheads="1"/>
          </p:cNvSpPr>
          <p:nvPr>
            <p:ph type="body" idx="4294967295"/>
          </p:nvPr>
        </p:nvSpPr>
        <p:spPr>
          <a:xfrm>
            <a:off x="1474788" y="2060575"/>
            <a:ext cx="6192837" cy="3600450"/>
          </a:xfrm>
          <a:effectLst>
            <a:outerShdw dist="35921" dir="2700000" algn="ctr" rotWithShape="0">
              <a:srgbClr val="000000"/>
            </a:outerShdw>
          </a:effectLst>
        </p:spPr>
        <p:txBody>
          <a:bodyPr/>
          <a:lstStyle/>
          <a:p>
            <a:pPr>
              <a:lnSpc>
                <a:spcPct val="140000"/>
              </a:lnSpc>
              <a:buFontTx/>
              <a:buNone/>
              <a:defRPr/>
            </a:pPr>
            <a:r>
              <a:rPr lang="hr-HR" sz="2000" smtClean="0">
                <a:effectLst>
                  <a:outerShdw blurRad="38100" dist="38100" dir="2700000" algn="tl">
                    <a:srgbClr val="C0C0C0"/>
                  </a:outerShdw>
                </a:effectLst>
              </a:rPr>
              <a:t>Термин који се уобичајено користи у</a:t>
            </a:r>
          </a:p>
          <a:p>
            <a:pPr>
              <a:lnSpc>
                <a:spcPct val="140000"/>
              </a:lnSpc>
              <a:buFontTx/>
              <a:buNone/>
              <a:defRPr/>
            </a:pPr>
            <a:r>
              <a:rPr lang="hr-HR" sz="2000" smtClean="0">
                <a:solidFill>
                  <a:srgbClr val="FF3300"/>
                </a:solidFill>
                <a:effectLst>
                  <a:outerShdw blurRad="38100" dist="38100" dir="2700000" algn="tl">
                    <a:srgbClr val="C0C0C0"/>
                  </a:outerShdw>
                </a:effectLst>
              </a:rPr>
              <a:t>клиничкој пракси</a:t>
            </a:r>
            <a:r>
              <a:rPr lang="hr-HR" sz="2000" smtClean="0">
                <a:effectLst>
                  <a:outerShdw blurRad="38100" dist="38100" dir="2700000" algn="tl">
                    <a:srgbClr val="C0C0C0"/>
                  </a:outerShdw>
                </a:effectLst>
              </a:rPr>
              <a:t> и односи се на:</a:t>
            </a:r>
          </a:p>
          <a:p>
            <a:pPr>
              <a:lnSpc>
                <a:spcPct val="140000"/>
              </a:lnSpc>
              <a:defRPr/>
            </a:pPr>
            <a:endParaRPr lang="hr-HR" sz="2000" smtClean="0">
              <a:effectLst>
                <a:outerShdw blurRad="38100" dist="38100" dir="2700000" algn="tl">
                  <a:srgbClr val="C0C0C0"/>
                </a:outerShdw>
              </a:effectLst>
            </a:endParaRPr>
          </a:p>
          <a:p>
            <a:pPr>
              <a:lnSpc>
                <a:spcPct val="140000"/>
              </a:lnSpc>
              <a:buFontTx/>
              <a:buNone/>
              <a:defRPr/>
            </a:pPr>
            <a:endParaRPr lang="hr-HR" sz="2000" smtClean="0"/>
          </a:p>
          <a:p>
            <a:pPr>
              <a:lnSpc>
                <a:spcPct val="140000"/>
              </a:lnSpc>
              <a:buFont typeface="Wingdings" pitchFamily="2" charset="2"/>
              <a:buChar char="§"/>
              <a:defRPr/>
            </a:pPr>
            <a:r>
              <a:rPr lang="hr-HR" sz="2000" smtClean="0"/>
              <a:t>смањен број еритроцита (???) </a:t>
            </a:r>
          </a:p>
          <a:p>
            <a:pPr>
              <a:lnSpc>
                <a:spcPct val="140000"/>
              </a:lnSpc>
              <a:buFont typeface="Wingdings" pitchFamily="2" charset="2"/>
              <a:buChar char="§"/>
              <a:defRPr/>
            </a:pPr>
            <a:r>
              <a:rPr lang="hr-HR" sz="2000" smtClean="0"/>
              <a:t>снижену концентрацију хемоглобина</a:t>
            </a:r>
          </a:p>
          <a:p>
            <a:pPr>
              <a:lnSpc>
                <a:spcPct val="140000"/>
              </a:lnSpc>
              <a:buFont typeface="Wingdings" pitchFamily="2" charset="2"/>
              <a:buChar char="§"/>
              <a:defRPr/>
            </a:pPr>
            <a:r>
              <a:rPr lang="hr-HR" sz="2000" smtClean="0"/>
              <a:t>снижен хематокрит</a:t>
            </a:r>
            <a:endParaRPr lang="en-GB" sz="2000" smtClean="0"/>
          </a:p>
        </p:txBody>
      </p:sp>
      <p:sp>
        <p:nvSpPr>
          <p:cNvPr id="23557" name="Text Box 5"/>
          <p:cNvSpPr txBox="1">
            <a:spLocks noChangeArrowheads="1"/>
          </p:cNvSpPr>
          <p:nvPr/>
        </p:nvSpPr>
        <p:spPr bwMode="auto">
          <a:xfrm>
            <a:off x="3276600" y="1196975"/>
            <a:ext cx="2365375" cy="701675"/>
          </a:xfrm>
          <a:prstGeom prst="rect">
            <a:avLst/>
          </a:prstGeom>
          <a:noFill/>
          <a:ln w="9525">
            <a:noFill/>
            <a:miter lim="800000"/>
            <a:headEnd/>
            <a:tailEnd/>
          </a:ln>
          <a:effectLst>
            <a:outerShdw dist="35921" dir="2700000" algn="ctr" rotWithShape="0">
              <a:srgbClr val="000000"/>
            </a:outerShdw>
          </a:effectLst>
        </p:spPr>
        <p:txBody>
          <a:bodyPr wrap="none">
            <a:spAutoFit/>
          </a:bodyPr>
          <a:lstStyle/>
          <a:p>
            <a:pPr eaLnBrk="0" hangingPunct="0">
              <a:defRPr/>
            </a:pPr>
            <a:r>
              <a:rPr lang="sr-Cyrl-CS" sz="4000">
                <a:solidFill>
                  <a:srgbClr val="FF0000"/>
                </a:solidFill>
                <a:latin typeface="Tahoma" pitchFamily="34" charset="0"/>
              </a:rPr>
              <a:t>АНЕМИЈА</a:t>
            </a:r>
          </a:p>
        </p:txBody>
      </p:sp>
    </p:spTree>
  </p:cSld>
  <p:clrMapOvr>
    <a:masterClrMapping/>
  </p:clrMapOvr>
  <p:transition advTm="60901"/>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idx="4294967295"/>
          </p:nvPr>
        </p:nvSpPr>
        <p:spPr>
          <a:xfrm>
            <a:off x="827088" y="1125538"/>
            <a:ext cx="7772400" cy="914400"/>
          </a:xfrm>
        </p:spPr>
        <p:txBody>
          <a:bodyPr/>
          <a:lstStyle/>
          <a:p>
            <a:r>
              <a:rPr lang="sl-SI" sz="2800" b="1" smtClean="0">
                <a:solidFill>
                  <a:srgbClr val="FF0000"/>
                </a:solidFill>
              </a:rPr>
              <a:t>Хемолизне анемије</a:t>
            </a:r>
            <a:endParaRPr lang="en-US" sz="2800" b="1" smtClean="0">
              <a:solidFill>
                <a:srgbClr val="FF0000"/>
              </a:solidFill>
            </a:endParaRPr>
          </a:p>
        </p:txBody>
      </p:sp>
      <p:sp>
        <p:nvSpPr>
          <p:cNvPr id="65539" name="Rectangle 3"/>
          <p:cNvSpPr>
            <a:spLocks noGrp="1" noChangeArrowheads="1"/>
          </p:cNvSpPr>
          <p:nvPr>
            <p:ph type="body" idx="4294967295"/>
          </p:nvPr>
        </p:nvSpPr>
        <p:spPr>
          <a:xfrm>
            <a:off x="179388" y="2276475"/>
            <a:ext cx="8818562" cy="4953000"/>
          </a:xfrm>
        </p:spPr>
        <p:txBody>
          <a:bodyPr/>
          <a:lstStyle/>
          <a:p>
            <a:pPr>
              <a:lnSpc>
                <a:spcPct val="90000"/>
              </a:lnSpc>
            </a:pPr>
            <a:r>
              <a:rPr lang="sl-SI" sz="2400" smtClean="0"/>
              <a:t>скраћени век </a:t>
            </a:r>
            <a:r>
              <a:rPr lang="sl-SI" sz="2400" smtClean="0">
                <a:solidFill>
                  <a:srgbClr val="FF0000"/>
                </a:solidFill>
              </a:rPr>
              <a:t>Ер</a:t>
            </a:r>
            <a:r>
              <a:rPr lang="sl-SI" sz="2400" smtClean="0"/>
              <a:t>, последица је </a:t>
            </a:r>
            <a:r>
              <a:rPr lang="sl-SI" sz="2400" b="1" smtClean="0">
                <a:solidFill>
                  <a:schemeClr val="tx2"/>
                </a:solidFill>
              </a:rPr>
              <a:t>наследних</a:t>
            </a:r>
            <a:r>
              <a:rPr lang="sl-SI" sz="2400" smtClean="0">
                <a:solidFill>
                  <a:schemeClr val="tx2"/>
                </a:solidFill>
              </a:rPr>
              <a:t> </a:t>
            </a:r>
            <a:r>
              <a:rPr lang="sl-SI" sz="2400" smtClean="0"/>
              <a:t>или </a:t>
            </a:r>
            <a:r>
              <a:rPr lang="sl-SI" sz="2400" b="1" smtClean="0">
                <a:solidFill>
                  <a:schemeClr val="tx2"/>
                </a:solidFill>
              </a:rPr>
              <a:t>стечених</a:t>
            </a:r>
            <a:r>
              <a:rPr lang="sl-SI" sz="2400" smtClean="0">
                <a:solidFill>
                  <a:schemeClr val="tx2"/>
                </a:solidFill>
              </a:rPr>
              <a:t> </a:t>
            </a:r>
            <a:r>
              <a:rPr lang="sl-SI" sz="2400" smtClean="0"/>
              <a:t>поремећаја Ер који онемогућавају одржавање његовог биконкавног облика, неопходног за савитљивост при пролазу</a:t>
            </a:r>
          </a:p>
          <a:p>
            <a:pPr>
              <a:lnSpc>
                <a:spcPct val="90000"/>
              </a:lnSpc>
              <a:buFontTx/>
              <a:buNone/>
            </a:pPr>
            <a:endParaRPr lang="sl-SI" sz="2400" smtClean="0"/>
          </a:p>
          <a:p>
            <a:pPr>
              <a:lnSpc>
                <a:spcPct val="90000"/>
              </a:lnSpc>
              <a:buClr>
                <a:schemeClr val="accent1"/>
              </a:buClr>
              <a:buFont typeface="Wingdings" pitchFamily="2" charset="2"/>
              <a:buChar char="Ø"/>
            </a:pPr>
            <a:r>
              <a:rPr lang="sl-SI" sz="2400" smtClean="0"/>
              <a:t> кроз  поре у маргиналној зони и црвеној пулпи слезине, и</a:t>
            </a:r>
          </a:p>
          <a:p>
            <a:pPr>
              <a:lnSpc>
                <a:spcPct val="90000"/>
              </a:lnSpc>
              <a:buClr>
                <a:schemeClr val="accent1"/>
              </a:buClr>
              <a:buFont typeface="Wingdings" pitchFamily="2" charset="2"/>
              <a:buChar char="Ø"/>
            </a:pPr>
            <a:r>
              <a:rPr lang="en-US" sz="2400" smtClean="0"/>
              <a:t> </a:t>
            </a:r>
            <a:r>
              <a:rPr lang="sl-SI" sz="2400" smtClean="0"/>
              <a:t>кроз к</a:t>
            </a:r>
            <a:r>
              <a:rPr lang="sr-Latn-CS" sz="2400" smtClean="0"/>
              <a:t>рвне судове</a:t>
            </a:r>
            <a:r>
              <a:rPr lang="sl-SI" sz="2400" smtClean="0"/>
              <a:t> микроциркулације који су ужи од пречника Ер</a:t>
            </a:r>
            <a:endParaRPr lang="en-US" sz="2400" smtClean="0"/>
          </a:p>
        </p:txBody>
      </p:sp>
      <p:sp>
        <p:nvSpPr>
          <p:cNvPr id="65540" name="AutoShape 4"/>
          <p:cNvSpPr>
            <a:spLocks noChangeArrowheads="1"/>
          </p:cNvSpPr>
          <p:nvPr/>
        </p:nvSpPr>
        <p:spPr bwMode="auto">
          <a:xfrm>
            <a:off x="7162800" y="3352800"/>
            <a:ext cx="1066800" cy="733425"/>
          </a:xfrm>
          <a:prstGeom prst="curvedDownArrow">
            <a:avLst>
              <a:gd name="adj1" fmla="val 29091"/>
              <a:gd name="adj2" fmla="val 58182"/>
              <a:gd name="adj3" fmla="val 33333"/>
            </a:avLst>
          </a:prstGeom>
          <a:solidFill>
            <a:schemeClr val="accent1"/>
          </a:solidFill>
          <a:ln w="9525">
            <a:solidFill>
              <a:schemeClr val="tx1"/>
            </a:solidFill>
            <a:miter lim="800000"/>
            <a:headEnd/>
            <a:tailEnd/>
          </a:ln>
        </p:spPr>
        <p:txBody>
          <a:bodyPr wrap="none" anchor="ctr"/>
          <a:lstStyle/>
          <a:p>
            <a:endParaRPr lang="en-US" sz="1800"/>
          </a:p>
        </p:txBody>
      </p:sp>
    </p:spTree>
  </p:cSld>
  <p:clrMapOvr>
    <a:masterClrMapping/>
  </p:clrMapOvr>
  <p:transition advTm="11550"/>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idx="4294967295"/>
          </p:nvPr>
        </p:nvSpPr>
        <p:spPr>
          <a:xfrm>
            <a:off x="539750" y="1557338"/>
            <a:ext cx="8229600" cy="152400"/>
          </a:xfrm>
        </p:spPr>
        <p:txBody>
          <a:bodyPr/>
          <a:lstStyle/>
          <a:p>
            <a:r>
              <a:rPr lang="sl-SI" sz="2800" b="1" smtClean="0">
                <a:solidFill>
                  <a:srgbClr val="FF0000"/>
                </a:solidFill>
              </a:rPr>
              <a:t>Компензаторни механизми</a:t>
            </a:r>
            <a:endParaRPr lang="en-US" sz="2800" b="1" smtClean="0">
              <a:solidFill>
                <a:srgbClr val="FF0000"/>
              </a:solidFill>
            </a:endParaRPr>
          </a:p>
        </p:txBody>
      </p:sp>
      <p:sp>
        <p:nvSpPr>
          <p:cNvPr id="66563" name="Rectangle 3"/>
          <p:cNvSpPr>
            <a:spLocks noGrp="1" noChangeArrowheads="1"/>
          </p:cNvSpPr>
          <p:nvPr>
            <p:ph type="body" idx="4294967295"/>
          </p:nvPr>
        </p:nvSpPr>
        <p:spPr>
          <a:xfrm>
            <a:off x="0" y="2133600"/>
            <a:ext cx="9144000" cy="5334000"/>
          </a:xfrm>
        </p:spPr>
        <p:txBody>
          <a:bodyPr/>
          <a:lstStyle/>
          <a:p>
            <a:r>
              <a:rPr lang="sl-SI" sz="2400" smtClean="0"/>
              <a:t>нормална костна срж  има способност да</a:t>
            </a:r>
            <a:r>
              <a:rPr lang="sr-Cyrl-CS" sz="2400" smtClean="0"/>
              <a:t>,</a:t>
            </a:r>
            <a:r>
              <a:rPr lang="sl-SI" sz="2400" smtClean="0"/>
              <a:t> према потреби, повећа стварање </a:t>
            </a:r>
            <a:r>
              <a:rPr lang="sl-SI" sz="2400" smtClean="0">
                <a:solidFill>
                  <a:srgbClr val="FF0000"/>
                </a:solidFill>
              </a:rPr>
              <a:t>Ер </a:t>
            </a:r>
            <a:r>
              <a:rPr lang="sl-SI" sz="2400" smtClean="0"/>
              <a:t>од 6-8 x изнад нормале (недељу-две након стимулације  високим концентрацијама  еритропоетина)</a:t>
            </a:r>
          </a:p>
          <a:p>
            <a:endParaRPr lang="sl-SI" sz="2400" smtClean="0"/>
          </a:p>
          <a:p>
            <a:endParaRPr lang="sl-SI" sz="2400" smtClean="0"/>
          </a:p>
          <a:p>
            <a:r>
              <a:rPr lang="sl-SI" sz="2400" smtClean="0"/>
              <a:t>настаје изразита хиперплазија </a:t>
            </a:r>
            <a:r>
              <a:rPr lang="sl-SI" sz="2400" smtClean="0">
                <a:solidFill>
                  <a:srgbClr val="FF0000"/>
                </a:solidFill>
              </a:rPr>
              <a:t>Ер </a:t>
            </a:r>
            <a:r>
              <a:rPr lang="sl-SI" sz="2400" smtClean="0"/>
              <a:t>лозе у костној сржи на рачун присутних масних ћелија, те неактивна тзв. жута срж постаје црвена</a:t>
            </a:r>
          </a:p>
          <a:p>
            <a:endParaRPr lang="en-US" sz="2400" smtClean="0"/>
          </a:p>
        </p:txBody>
      </p:sp>
      <p:sp>
        <p:nvSpPr>
          <p:cNvPr id="66564" name="AutoShape 4"/>
          <p:cNvSpPr>
            <a:spLocks noChangeArrowheads="1"/>
          </p:cNvSpPr>
          <p:nvPr/>
        </p:nvSpPr>
        <p:spPr bwMode="auto">
          <a:xfrm>
            <a:off x="3492500" y="3644900"/>
            <a:ext cx="1214438" cy="733425"/>
          </a:xfrm>
          <a:prstGeom prst="curvedDownArrow">
            <a:avLst>
              <a:gd name="adj1" fmla="val 33117"/>
              <a:gd name="adj2" fmla="val 66234"/>
              <a:gd name="adj3" fmla="val 33333"/>
            </a:avLst>
          </a:prstGeom>
          <a:solidFill>
            <a:schemeClr val="accent1"/>
          </a:solidFill>
          <a:ln w="9525">
            <a:solidFill>
              <a:schemeClr val="tx1"/>
            </a:solidFill>
            <a:miter lim="800000"/>
            <a:headEnd/>
            <a:tailEnd/>
          </a:ln>
        </p:spPr>
        <p:txBody>
          <a:bodyPr wrap="none" anchor="ctr"/>
          <a:lstStyle/>
          <a:p>
            <a:endParaRPr lang="en-US" sz="1800"/>
          </a:p>
        </p:txBody>
      </p:sp>
    </p:spTree>
  </p:cSld>
  <p:clrMapOvr>
    <a:masterClrMapping/>
  </p:clrMapOvr>
  <p:transition advTm="3087"/>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idx="4294967295"/>
          </p:nvPr>
        </p:nvSpPr>
        <p:spPr>
          <a:xfrm>
            <a:off x="685800" y="1371600"/>
            <a:ext cx="7772400" cy="1371600"/>
          </a:xfrm>
        </p:spPr>
        <p:txBody>
          <a:bodyPr/>
          <a:lstStyle/>
          <a:p>
            <a:r>
              <a:rPr lang="sl-SI" sz="2800" b="1" smtClean="0">
                <a:solidFill>
                  <a:srgbClr val="FF0000"/>
                </a:solidFill>
              </a:rPr>
              <a:t>Хемолиза</a:t>
            </a:r>
            <a:r>
              <a:rPr lang="sl-SI" sz="2800" b="1" smtClean="0"/>
              <a:t> се може одвијати:</a:t>
            </a:r>
            <a:endParaRPr lang="en-US" sz="2800" b="1" smtClean="0"/>
          </a:p>
        </p:txBody>
      </p:sp>
      <p:sp>
        <p:nvSpPr>
          <p:cNvPr id="67587" name="Rectangle 3"/>
          <p:cNvSpPr>
            <a:spLocks noGrp="1" noChangeArrowheads="1"/>
          </p:cNvSpPr>
          <p:nvPr>
            <p:ph type="body" idx="4294967295"/>
          </p:nvPr>
        </p:nvSpPr>
        <p:spPr>
          <a:xfrm>
            <a:off x="395288" y="2819400"/>
            <a:ext cx="8208962" cy="2590800"/>
          </a:xfrm>
          <a:ln w="38100">
            <a:solidFill>
              <a:schemeClr val="accent1"/>
            </a:solidFill>
          </a:ln>
        </p:spPr>
        <p:txBody>
          <a:bodyPr/>
          <a:lstStyle/>
          <a:p>
            <a:pPr>
              <a:lnSpc>
                <a:spcPct val="90000"/>
              </a:lnSpc>
            </a:pPr>
            <a:r>
              <a:rPr lang="sl-SI" b="1" smtClean="0">
                <a:solidFill>
                  <a:srgbClr val="FF00FF"/>
                </a:solidFill>
              </a:rPr>
              <a:t>Интраваскуларно</a:t>
            </a:r>
            <a:r>
              <a:rPr lang="sl-SI" smtClean="0">
                <a:solidFill>
                  <a:srgbClr val="FF00FF"/>
                </a:solidFill>
              </a:rPr>
              <a:t>       </a:t>
            </a:r>
            <a:r>
              <a:rPr lang="sl-SI" smtClean="0">
                <a:solidFill>
                  <a:schemeClr val="tx2"/>
                </a:solidFill>
              </a:rPr>
              <a:t>   лиза Ер у  циркулацији</a:t>
            </a:r>
          </a:p>
          <a:p>
            <a:pPr>
              <a:lnSpc>
                <a:spcPct val="90000"/>
              </a:lnSpc>
            </a:pPr>
            <a:endParaRPr lang="sl-SI" smtClean="0">
              <a:solidFill>
                <a:schemeClr val="tx2"/>
              </a:solidFill>
            </a:endParaRPr>
          </a:p>
          <a:p>
            <a:pPr>
              <a:lnSpc>
                <a:spcPct val="90000"/>
              </a:lnSpc>
            </a:pPr>
            <a:r>
              <a:rPr lang="sl-SI" b="1" smtClean="0">
                <a:solidFill>
                  <a:srgbClr val="FF00FF"/>
                </a:solidFill>
              </a:rPr>
              <a:t>Екстраваскуларно</a:t>
            </a:r>
            <a:r>
              <a:rPr lang="sl-SI" smtClean="0">
                <a:solidFill>
                  <a:schemeClr val="tx2"/>
                </a:solidFill>
              </a:rPr>
              <a:t>           лиза Ер у макрофагном систему слезине и јетре</a:t>
            </a:r>
            <a:endParaRPr lang="en-US" smtClean="0">
              <a:solidFill>
                <a:schemeClr val="tx2"/>
              </a:solidFill>
            </a:endParaRPr>
          </a:p>
        </p:txBody>
      </p:sp>
      <p:sp>
        <p:nvSpPr>
          <p:cNvPr id="67588" name="AutoShape 4"/>
          <p:cNvSpPr>
            <a:spLocks noChangeArrowheads="1"/>
          </p:cNvSpPr>
          <p:nvPr/>
        </p:nvSpPr>
        <p:spPr bwMode="auto">
          <a:xfrm>
            <a:off x="4716463" y="2997200"/>
            <a:ext cx="533400" cy="304800"/>
          </a:xfrm>
          <a:prstGeom prst="rightArrow">
            <a:avLst>
              <a:gd name="adj1" fmla="val 50000"/>
              <a:gd name="adj2" fmla="val 43750"/>
            </a:avLst>
          </a:prstGeom>
          <a:solidFill>
            <a:schemeClr val="accent1"/>
          </a:solidFill>
          <a:ln w="9525">
            <a:solidFill>
              <a:schemeClr val="tx1"/>
            </a:solidFill>
            <a:miter lim="800000"/>
            <a:headEnd/>
            <a:tailEnd/>
          </a:ln>
        </p:spPr>
        <p:txBody>
          <a:bodyPr wrap="none" anchor="ctr"/>
          <a:lstStyle/>
          <a:p>
            <a:endParaRPr lang="en-US" sz="1800"/>
          </a:p>
        </p:txBody>
      </p:sp>
      <p:sp>
        <p:nvSpPr>
          <p:cNvPr id="67589" name="AutoShape 5"/>
          <p:cNvSpPr>
            <a:spLocks noChangeArrowheads="1"/>
          </p:cNvSpPr>
          <p:nvPr/>
        </p:nvSpPr>
        <p:spPr bwMode="auto">
          <a:xfrm>
            <a:off x="4932363" y="4437063"/>
            <a:ext cx="533400" cy="304800"/>
          </a:xfrm>
          <a:prstGeom prst="rightArrow">
            <a:avLst>
              <a:gd name="adj1" fmla="val 50000"/>
              <a:gd name="adj2" fmla="val 43750"/>
            </a:avLst>
          </a:prstGeom>
          <a:solidFill>
            <a:schemeClr val="accent1"/>
          </a:solidFill>
          <a:ln w="9525">
            <a:solidFill>
              <a:schemeClr val="tx1"/>
            </a:solidFill>
            <a:miter lim="800000"/>
            <a:headEnd/>
            <a:tailEnd/>
          </a:ln>
        </p:spPr>
        <p:txBody>
          <a:bodyPr wrap="none" anchor="ctr"/>
          <a:lstStyle/>
          <a:p>
            <a:endParaRPr lang="en-US" sz="1800"/>
          </a:p>
        </p:txBody>
      </p:sp>
    </p:spTree>
  </p:cSld>
  <p:clrMapOvr>
    <a:masterClrMapping/>
  </p:clrMapOvr>
  <p:transition advTm="25213"/>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idx="4294967295"/>
          </p:nvPr>
        </p:nvSpPr>
        <p:spPr>
          <a:xfrm>
            <a:off x="684213" y="620713"/>
            <a:ext cx="7772400" cy="1828800"/>
          </a:xfrm>
        </p:spPr>
        <p:txBody>
          <a:bodyPr/>
          <a:lstStyle/>
          <a:p>
            <a:r>
              <a:rPr lang="sl-SI" sz="2800" b="1" smtClean="0">
                <a:solidFill>
                  <a:srgbClr val="FF0000"/>
                </a:solidFill>
              </a:rPr>
              <a:t>Интраваскуларна  хемолиза</a:t>
            </a:r>
            <a:endParaRPr lang="en-US" sz="2800" b="1" smtClean="0">
              <a:solidFill>
                <a:srgbClr val="FF0000"/>
              </a:solidFill>
            </a:endParaRPr>
          </a:p>
        </p:txBody>
      </p:sp>
      <p:sp>
        <p:nvSpPr>
          <p:cNvPr id="68611" name="Rectangle 3"/>
          <p:cNvSpPr>
            <a:spLocks noGrp="1" noChangeArrowheads="1"/>
          </p:cNvSpPr>
          <p:nvPr>
            <p:ph type="body" idx="4294967295"/>
          </p:nvPr>
        </p:nvSpPr>
        <p:spPr>
          <a:xfrm>
            <a:off x="228600" y="1981200"/>
            <a:ext cx="8610600" cy="4114800"/>
          </a:xfrm>
        </p:spPr>
        <p:txBody>
          <a:bodyPr/>
          <a:lstStyle/>
          <a:p>
            <a:pPr algn="ctr">
              <a:buFontTx/>
              <a:buNone/>
            </a:pPr>
            <a:r>
              <a:rPr lang="sl-SI" sz="2400" smtClean="0"/>
              <a:t>узрок лизе ћелије у циркулацији је трауматско оштећење Ер:</a:t>
            </a:r>
          </a:p>
          <a:p>
            <a:pPr>
              <a:buFont typeface="Wingdings" pitchFamily="2" charset="2"/>
              <a:buChar char="Ø"/>
            </a:pPr>
            <a:r>
              <a:rPr lang="sl-SI" sz="2400" smtClean="0"/>
              <a:t> везивањем комплемента за мембрану Ер </a:t>
            </a:r>
            <a:endParaRPr lang="sl-SI" sz="2400" i="1" smtClean="0"/>
          </a:p>
          <a:p>
            <a:pPr>
              <a:buFont typeface="Wingdings" pitchFamily="2" charset="2"/>
              <a:buChar char="Ø"/>
            </a:pPr>
            <a:r>
              <a:rPr lang="sl-SI" sz="2400" smtClean="0"/>
              <a:t> деловањем  спољашњих токсина</a:t>
            </a:r>
          </a:p>
          <a:p>
            <a:pPr algn="ctr"/>
            <a:endParaRPr lang="sl-SI" sz="2400" smtClean="0"/>
          </a:p>
          <a:p>
            <a:endParaRPr lang="sl-SI" sz="2400" smtClean="0"/>
          </a:p>
          <a:p>
            <a:pPr algn="ctr">
              <a:buFontTx/>
              <a:buNone/>
            </a:pPr>
            <a:r>
              <a:rPr lang="sl-SI" sz="2400" b="1" smtClean="0"/>
              <a:t>Хб прелези директно у плазму где се везује за хаптоглобин и уклања из крви</a:t>
            </a:r>
            <a:r>
              <a:rPr lang="sl-SI" b="1" smtClean="0"/>
              <a:t> </a:t>
            </a:r>
            <a:endParaRPr lang="en-US" b="1" smtClean="0"/>
          </a:p>
        </p:txBody>
      </p:sp>
      <p:sp>
        <p:nvSpPr>
          <p:cNvPr id="68612" name="AutoShape 4"/>
          <p:cNvSpPr>
            <a:spLocks noChangeArrowheads="1"/>
          </p:cNvSpPr>
          <p:nvPr/>
        </p:nvSpPr>
        <p:spPr bwMode="auto">
          <a:xfrm>
            <a:off x="3851275" y="3716338"/>
            <a:ext cx="1066800" cy="762000"/>
          </a:xfrm>
          <a:prstGeom prst="curvedDownArrow">
            <a:avLst>
              <a:gd name="adj1" fmla="val 28000"/>
              <a:gd name="adj2" fmla="val 56000"/>
              <a:gd name="adj3" fmla="val 33333"/>
            </a:avLst>
          </a:prstGeom>
          <a:solidFill>
            <a:schemeClr val="accent1"/>
          </a:solidFill>
          <a:ln w="9525">
            <a:solidFill>
              <a:schemeClr val="tx1"/>
            </a:solidFill>
            <a:miter lim="800000"/>
            <a:headEnd/>
            <a:tailEnd/>
          </a:ln>
        </p:spPr>
        <p:txBody>
          <a:bodyPr wrap="none" anchor="ctr"/>
          <a:lstStyle/>
          <a:p>
            <a:endParaRPr lang="en-US" sz="1800"/>
          </a:p>
        </p:txBody>
      </p:sp>
    </p:spTree>
  </p:cSld>
  <p:clrMapOvr>
    <a:masterClrMapping/>
  </p:clrMapOvr>
  <p:transition advTm="27753"/>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idx="4294967295"/>
          </p:nvPr>
        </p:nvSpPr>
        <p:spPr>
          <a:xfrm>
            <a:off x="457200" y="1062038"/>
            <a:ext cx="8229600" cy="533400"/>
          </a:xfrm>
        </p:spPr>
        <p:txBody>
          <a:bodyPr/>
          <a:lstStyle/>
          <a:p>
            <a:r>
              <a:rPr lang="sl-SI" sz="2800" b="1" smtClean="0">
                <a:solidFill>
                  <a:srgbClr val="FF0000"/>
                </a:solidFill>
              </a:rPr>
              <a:t>Екстраваскуларна  хемолиза</a:t>
            </a:r>
            <a:endParaRPr lang="en-US" sz="2800" b="1" smtClean="0">
              <a:solidFill>
                <a:srgbClr val="FF0000"/>
              </a:solidFill>
            </a:endParaRPr>
          </a:p>
        </p:txBody>
      </p:sp>
      <p:sp>
        <p:nvSpPr>
          <p:cNvPr id="69635" name="Rectangle 3"/>
          <p:cNvSpPr>
            <a:spLocks noGrp="1" noChangeArrowheads="1"/>
          </p:cNvSpPr>
          <p:nvPr>
            <p:ph type="body" idx="4294967295"/>
          </p:nvPr>
        </p:nvSpPr>
        <p:spPr>
          <a:xfrm>
            <a:off x="228600" y="1828800"/>
            <a:ext cx="8915400" cy="4724400"/>
          </a:xfrm>
        </p:spPr>
        <p:txBody>
          <a:bodyPr/>
          <a:lstStyle/>
          <a:p>
            <a:pPr algn="ctr">
              <a:buFontTx/>
              <a:buNone/>
            </a:pPr>
            <a:r>
              <a:rPr lang="sl-SI" sz="2400" b="1" smtClean="0"/>
              <a:t>Разарање </a:t>
            </a:r>
            <a:r>
              <a:rPr lang="sl-SI" sz="2400" b="1" smtClean="0">
                <a:solidFill>
                  <a:srgbClr val="FF0000"/>
                </a:solidFill>
              </a:rPr>
              <a:t>Ер</a:t>
            </a:r>
            <a:r>
              <a:rPr lang="sl-SI" sz="2400" b="1" smtClean="0"/>
              <a:t>  у мононуклеарно-макрофагном систему  слезине и јетре последица је:</a:t>
            </a:r>
          </a:p>
          <a:p>
            <a:endParaRPr lang="sl-SI" sz="2400" b="1" smtClean="0"/>
          </a:p>
          <a:p>
            <a:pPr>
              <a:buClr>
                <a:schemeClr val="accent1"/>
              </a:buClr>
              <a:buFont typeface="Wingdings" pitchFamily="2" charset="2"/>
              <a:buChar char="Ø"/>
            </a:pPr>
            <a:r>
              <a:rPr lang="sl-SI" sz="2400" smtClean="0"/>
              <a:t> активације макрофага специфичним имуноглобулинима везаним за површину </a:t>
            </a:r>
            <a:r>
              <a:rPr lang="sl-SI" sz="2400" smtClean="0">
                <a:solidFill>
                  <a:srgbClr val="FF0000"/>
                </a:solidFill>
              </a:rPr>
              <a:t>Ер</a:t>
            </a:r>
            <a:r>
              <a:rPr lang="sl-SI" sz="2400" smtClean="0"/>
              <a:t> </a:t>
            </a:r>
            <a:endParaRPr lang="sl-SI" sz="2400" i="1" smtClean="0"/>
          </a:p>
          <a:p>
            <a:pPr>
              <a:buFont typeface="Wingdings" pitchFamily="2" charset="2"/>
              <a:buChar char="Ø"/>
            </a:pPr>
            <a:endParaRPr lang="sl-SI" sz="2400" i="1" smtClean="0"/>
          </a:p>
          <a:p>
            <a:pPr>
              <a:buClr>
                <a:schemeClr val="accent1"/>
              </a:buClr>
              <a:buFont typeface="Wingdings" pitchFamily="2" charset="2"/>
              <a:buChar char="Ø"/>
            </a:pPr>
            <a:r>
              <a:rPr lang="sl-SI" sz="2400" smtClean="0"/>
              <a:t> због физичких промена у структури мембране  </a:t>
            </a:r>
            <a:r>
              <a:rPr lang="sl-SI" sz="2400" smtClean="0">
                <a:solidFill>
                  <a:srgbClr val="FF0000"/>
                </a:solidFill>
              </a:rPr>
              <a:t>Ер </a:t>
            </a:r>
            <a:r>
              <a:rPr lang="sl-SI" sz="2400" smtClean="0"/>
              <a:t>(деловање егзогених хемолизних токсина )</a:t>
            </a:r>
          </a:p>
          <a:p>
            <a:endParaRPr lang="en-US" sz="2400" smtClean="0"/>
          </a:p>
        </p:txBody>
      </p:sp>
    </p:spTree>
  </p:cSld>
  <p:clrMapOvr>
    <a:masterClrMapping/>
  </p:clrMapOvr>
  <p:transition advTm="13378"/>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idx="4294967295"/>
          </p:nvPr>
        </p:nvSpPr>
        <p:spPr>
          <a:xfrm>
            <a:off x="457200" y="914400"/>
            <a:ext cx="7772400" cy="1066800"/>
          </a:xfrm>
        </p:spPr>
        <p:txBody>
          <a:bodyPr/>
          <a:lstStyle/>
          <a:p>
            <a:r>
              <a:rPr lang="sl-SI" sz="3200" b="1" smtClean="0">
                <a:solidFill>
                  <a:srgbClr val="FF0000"/>
                </a:solidFill>
              </a:rPr>
              <a:t>Акутна хемолизна анемија</a:t>
            </a:r>
            <a:endParaRPr lang="en-US" sz="3200" b="1" smtClean="0">
              <a:solidFill>
                <a:srgbClr val="FF0000"/>
              </a:solidFill>
            </a:endParaRPr>
          </a:p>
        </p:txBody>
      </p:sp>
      <p:sp>
        <p:nvSpPr>
          <p:cNvPr id="70659" name="Rectangle 3"/>
          <p:cNvSpPr>
            <a:spLocks noGrp="1" noChangeArrowheads="1"/>
          </p:cNvSpPr>
          <p:nvPr>
            <p:ph type="body" idx="4294967295"/>
          </p:nvPr>
        </p:nvSpPr>
        <p:spPr>
          <a:xfrm>
            <a:off x="684213" y="1412875"/>
            <a:ext cx="7772400" cy="5105400"/>
          </a:xfrm>
        </p:spPr>
        <p:txBody>
          <a:bodyPr/>
          <a:lstStyle/>
          <a:p>
            <a:pPr>
              <a:buFontTx/>
              <a:buChar char="-"/>
            </a:pPr>
            <a:endParaRPr lang="sl-SI" i="1" smtClean="0"/>
          </a:p>
          <a:p>
            <a:pPr>
              <a:buFontTx/>
              <a:buChar char="-"/>
            </a:pPr>
            <a:endParaRPr lang="sl-SI" i="1" smtClean="0"/>
          </a:p>
          <a:p>
            <a:pPr algn="ctr">
              <a:buFontTx/>
              <a:buChar char="-"/>
            </a:pPr>
            <a:r>
              <a:rPr lang="sl-SI" sz="2400" b="1" i="1" smtClean="0">
                <a:solidFill>
                  <a:srgbClr val="FF33CC"/>
                </a:solidFill>
              </a:rPr>
              <a:t>изражена aнемија и жутица</a:t>
            </a:r>
          </a:p>
          <a:p>
            <a:pPr algn="ctr">
              <a:buFontTx/>
              <a:buNone/>
            </a:pPr>
            <a:r>
              <a:rPr lang="sl-SI" sz="2400" b="1" smtClean="0"/>
              <a:t>- </a:t>
            </a:r>
            <a:r>
              <a:rPr lang="en-US" sz="2400" b="1" smtClean="0"/>
              <a:t> </a:t>
            </a:r>
            <a:r>
              <a:rPr lang="sl-SI" sz="2400" b="1" smtClean="0"/>
              <a:t>болoви у трбухu, ле</a:t>
            </a:r>
            <a:r>
              <a:rPr lang="sr-Cyrl-CS" sz="2400" b="1" smtClean="0"/>
              <a:t>ђи</a:t>
            </a:r>
            <a:r>
              <a:rPr lang="sl-SI" sz="2400" b="1" smtClean="0"/>
              <a:t>ма, екстремите</a:t>
            </a:r>
            <a:r>
              <a:rPr lang="sr-Cyrl-CS" sz="2400" b="1" smtClean="0"/>
              <a:t>т</a:t>
            </a:r>
            <a:r>
              <a:rPr lang="sl-SI" sz="2400" b="1" smtClean="0"/>
              <a:t>има</a:t>
            </a:r>
          </a:p>
          <a:p>
            <a:pPr algn="ctr">
              <a:buFontTx/>
              <a:buNone/>
            </a:pPr>
            <a:r>
              <a:rPr lang="sl-SI" sz="2400" b="1" smtClean="0"/>
              <a:t>- </a:t>
            </a:r>
            <a:r>
              <a:rPr lang="en-US" sz="2400" b="1" smtClean="0"/>
              <a:t> </a:t>
            </a:r>
            <a:r>
              <a:rPr lang="sl-SI" sz="2400" b="1" smtClean="0"/>
              <a:t>повишена т, главобoља</a:t>
            </a:r>
          </a:p>
          <a:p>
            <a:pPr algn="ctr">
              <a:buFontTx/>
              <a:buNone/>
            </a:pPr>
            <a:r>
              <a:rPr lang="sl-SI" sz="2400" b="1" smtClean="0"/>
              <a:t>- </a:t>
            </a:r>
            <a:r>
              <a:rPr lang="en-US" sz="2400" b="1" smtClean="0"/>
              <a:t> </a:t>
            </a:r>
            <a:r>
              <a:rPr lang="sl-SI" sz="2400" b="1" smtClean="0"/>
              <a:t>мука, повраћaње</a:t>
            </a:r>
          </a:p>
          <a:p>
            <a:pPr algn="ctr">
              <a:buFontTx/>
              <a:buNone/>
            </a:pPr>
            <a:r>
              <a:rPr lang="sl-SI" sz="2400" b="1" smtClean="0"/>
              <a:t>- </a:t>
            </a:r>
            <a:r>
              <a:rPr lang="en-US" sz="2400" b="1" smtClean="0"/>
              <a:t> </a:t>
            </a:r>
            <a:r>
              <a:rPr lang="sl-SI" sz="2400" b="1" smtClean="0"/>
              <a:t>знаци шока</a:t>
            </a:r>
          </a:p>
          <a:p>
            <a:pPr algn="ctr">
              <a:buFontTx/>
              <a:buNone/>
            </a:pPr>
            <a:r>
              <a:rPr lang="sl-SI" sz="2400" b="1" smtClean="0"/>
              <a:t>- </a:t>
            </a:r>
            <a:r>
              <a:rPr lang="en-US" sz="2400" b="1" smtClean="0"/>
              <a:t> </a:t>
            </a:r>
            <a:r>
              <a:rPr lang="sl-SI" sz="2400" b="1" smtClean="0"/>
              <a:t>олигури</a:t>
            </a:r>
            <a:r>
              <a:rPr lang="sr-Cyrl-CS" sz="2400" b="1" smtClean="0"/>
              <a:t>ј</a:t>
            </a:r>
            <a:r>
              <a:rPr lang="sl-SI" sz="2400" b="1" smtClean="0"/>
              <a:t>а, анури</a:t>
            </a:r>
            <a:r>
              <a:rPr lang="sr-Cyrl-CS" sz="2400" b="1" smtClean="0"/>
              <a:t>ј</a:t>
            </a:r>
            <a:r>
              <a:rPr lang="sl-SI" sz="2400" b="1" smtClean="0"/>
              <a:t>а</a:t>
            </a:r>
            <a:endParaRPr lang="en-US" sz="2400" b="1" smtClean="0"/>
          </a:p>
        </p:txBody>
      </p:sp>
      <p:sp>
        <p:nvSpPr>
          <p:cNvPr id="70660" name="AutoShape 4"/>
          <p:cNvSpPr>
            <a:spLocks noChangeArrowheads="1"/>
          </p:cNvSpPr>
          <p:nvPr/>
        </p:nvSpPr>
        <p:spPr bwMode="auto">
          <a:xfrm>
            <a:off x="4067175" y="1844675"/>
            <a:ext cx="838200" cy="533400"/>
          </a:xfrm>
          <a:prstGeom prst="curvedDownArrow">
            <a:avLst>
              <a:gd name="adj1" fmla="val 1862"/>
              <a:gd name="adj2" fmla="val 32360"/>
              <a:gd name="adj3" fmla="val 12986"/>
            </a:avLst>
          </a:prstGeom>
          <a:solidFill>
            <a:srgbClr val="FF0000"/>
          </a:solidFill>
          <a:ln w="9525">
            <a:solidFill>
              <a:schemeClr val="accent1"/>
            </a:solidFill>
            <a:miter lim="800000"/>
            <a:headEnd/>
            <a:tailEnd/>
          </a:ln>
        </p:spPr>
        <p:txBody>
          <a:bodyPr wrap="none" anchor="ctr"/>
          <a:lstStyle/>
          <a:p>
            <a:pPr algn="ctr"/>
            <a:endParaRPr lang="en-US" sz="1800">
              <a:solidFill>
                <a:srgbClr val="FF0000"/>
              </a:solidFill>
            </a:endParaRPr>
          </a:p>
        </p:txBody>
      </p:sp>
    </p:spTree>
  </p:cSld>
  <p:clrMapOvr>
    <a:masterClrMapping/>
  </p:clrMapOvr>
  <p:transition advTm="43509"/>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idx="4294967295"/>
          </p:nvPr>
        </p:nvSpPr>
        <p:spPr>
          <a:xfrm>
            <a:off x="684213" y="765175"/>
            <a:ext cx="7772400" cy="990600"/>
          </a:xfrm>
        </p:spPr>
        <p:txBody>
          <a:bodyPr/>
          <a:lstStyle/>
          <a:p>
            <a:r>
              <a:rPr lang="sl-SI" sz="3200" b="1" smtClean="0">
                <a:solidFill>
                  <a:srgbClr val="FF0000"/>
                </a:solidFill>
              </a:rPr>
              <a:t>Хронична хемолизна анемија</a:t>
            </a:r>
            <a:endParaRPr lang="en-US" sz="3200" b="1" smtClean="0">
              <a:solidFill>
                <a:srgbClr val="FF0000"/>
              </a:solidFill>
            </a:endParaRPr>
          </a:p>
        </p:txBody>
      </p:sp>
      <p:sp>
        <p:nvSpPr>
          <p:cNvPr id="71683" name="Rectangle 3"/>
          <p:cNvSpPr>
            <a:spLocks noGrp="1" noChangeArrowheads="1"/>
          </p:cNvSpPr>
          <p:nvPr>
            <p:ph type="body" idx="4294967295"/>
          </p:nvPr>
        </p:nvSpPr>
        <p:spPr>
          <a:xfrm>
            <a:off x="395288" y="1524000"/>
            <a:ext cx="8534400" cy="5334000"/>
          </a:xfrm>
        </p:spPr>
        <p:txBody>
          <a:bodyPr/>
          <a:lstStyle/>
          <a:p>
            <a:pPr algn="ctr">
              <a:lnSpc>
                <a:spcPct val="65000"/>
              </a:lnSpc>
              <a:buFontTx/>
              <a:buNone/>
            </a:pPr>
            <a:r>
              <a:rPr lang="sl-SI" sz="2400" b="1" i="1" smtClean="0">
                <a:solidFill>
                  <a:srgbClr val="FF0000"/>
                </a:solidFill>
              </a:rPr>
              <a:t>(углавном урођене)</a:t>
            </a:r>
          </a:p>
          <a:p>
            <a:pPr algn="ctr">
              <a:lnSpc>
                <a:spcPct val="65000"/>
              </a:lnSpc>
              <a:buFontTx/>
              <a:buNone/>
            </a:pPr>
            <a:r>
              <a:rPr lang="sl-SI" sz="2800" b="1" i="1" smtClean="0"/>
              <a:t> </a:t>
            </a:r>
          </a:p>
          <a:p>
            <a:pPr>
              <a:lnSpc>
                <a:spcPct val="65000"/>
              </a:lnSpc>
              <a:buFontTx/>
              <a:buNone/>
            </a:pPr>
            <a:r>
              <a:rPr lang="sl-SI" sz="2000" b="1" smtClean="0">
                <a:solidFill>
                  <a:schemeClr val="tx2"/>
                </a:solidFill>
              </a:rPr>
              <a:t>Манифестују се: - анемијом, </a:t>
            </a:r>
          </a:p>
          <a:p>
            <a:pPr>
              <a:lnSpc>
                <a:spcPct val="65000"/>
              </a:lnSpc>
              <a:buFontTx/>
              <a:buNone/>
            </a:pPr>
            <a:r>
              <a:rPr lang="sl-SI" sz="2000" b="1" smtClean="0">
                <a:solidFill>
                  <a:schemeClr val="tx2"/>
                </a:solidFill>
              </a:rPr>
              <a:t>                           </a:t>
            </a:r>
            <a:r>
              <a:rPr lang="sr-Cyrl-CS" sz="2000" b="1" smtClean="0">
                <a:solidFill>
                  <a:schemeClr val="tx2"/>
                </a:solidFill>
              </a:rPr>
              <a:t>    </a:t>
            </a:r>
            <a:r>
              <a:rPr lang="sl-SI" sz="2000" b="1" smtClean="0">
                <a:solidFill>
                  <a:schemeClr val="tx2"/>
                </a:solidFill>
              </a:rPr>
              <a:t>- ж</a:t>
            </a:r>
            <a:r>
              <a:rPr lang="en-US" sz="2000" b="1" smtClean="0">
                <a:solidFill>
                  <a:schemeClr val="tx2"/>
                </a:solidFill>
              </a:rPr>
              <a:t>у</a:t>
            </a:r>
            <a:r>
              <a:rPr lang="sl-SI" sz="2000" b="1" smtClean="0">
                <a:solidFill>
                  <a:schemeClr val="tx2"/>
                </a:solidFill>
              </a:rPr>
              <a:t>т</a:t>
            </a:r>
            <a:r>
              <a:rPr lang="en-US" sz="2000" b="1" smtClean="0">
                <a:solidFill>
                  <a:schemeClr val="tx2"/>
                </a:solidFill>
              </a:rPr>
              <a:t>и</a:t>
            </a:r>
            <a:r>
              <a:rPr lang="sl-SI" sz="2000" b="1" smtClean="0">
                <a:solidFill>
                  <a:schemeClr val="tx2"/>
                </a:solidFill>
              </a:rPr>
              <a:t>цом, </a:t>
            </a:r>
          </a:p>
          <a:p>
            <a:pPr>
              <a:lnSpc>
                <a:spcPct val="65000"/>
              </a:lnSpc>
              <a:buFontTx/>
              <a:buNone/>
            </a:pPr>
            <a:r>
              <a:rPr lang="sl-SI" sz="2000" b="1" smtClean="0">
                <a:solidFill>
                  <a:schemeClr val="tx2"/>
                </a:solidFill>
              </a:rPr>
              <a:t>                           </a:t>
            </a:r>
            <a:r>
              <a:rPr lang="sr-Cyrl-CS" sz="2000" b="1" smtClean="0">
                <a:solidFill>
                  <a:schemeClr val="tx2"/>
                </a:solidFill>
              </a:rPr>
              <a:t>    </a:t>
            </a:r>
            <a:r>
              <a:rPr lang="sl-SI" sz="2000" b="1" smtClean="0">
                <a:solidFill>
                  <a:schemeClr val="tx2"/>
                </a:solidFill>
              </a:rPr>
              <a:t>- кризама аплазије Е лозе,                   </a:t>
            </a:r>
          </a:p>
          <a:p>
            <a:pPr>
              <a:lnSpc>
                <a:spcPct val="65000"/>
              </a:lnSpc>
              <a:buFontTx/>
              <a:buNone/>
            </a:pPr>
            <a:r>
              <a:rPr lang="sl-SI" sz="2000" b="1" smtClean="0">
                <a:solidFill>
                  <a:schemeClr val="tx2"/>
                </a:solidFill>
              </a:rPr>
              <a:t>                           </a:t>
            </a:r>
            <a:r>
              <a:rPr lang="sr-Cyrl-CS" sz="2000" b="1" smtClean="0">
                <a:solidFill>
                  <a:schemeClr val="tx2"/>
                </a:solidFill>
              </a:rPr>
              <a:t>    </a:t>
            </a:r>
            <a:r>
              <a:rPr lang="sl-SI" sz="2000" b="1" smtClean="0">
                <a:solidFill>
                  <a:schemeClr val="tx2"/>
                </a:solidFill>
              </a:rPr>
              <a:t>- спленомегалијом, </a:t>
            </a:r>
          </a:p>
          <a:p>
            <a:pPr>
              <a:lnSpc>
                <a:spcPct val="65000"/>
              </a:lnSpc>
              <a:buFontTx/>
              <a:buNone/>
            </a:pPr>
            <a:r>
              <a:rPr lang="sl-SI" sz="2000" b="1" smtClean="0">
                <a:solidFill>
                  <a:schemeClr val="tx2"/>
                </a:solidFill>
              </a:rPr>
              <a:t>                           </a:t>
            </a:r>
            <a:r>
              <a:rPr lang="sr-Cyrl-CS" sz="2000" b="1" smtClean="0">
                <a:solidFill>
                  <a:schemeClr val="tx2"/>
                </a:solidFill>
              </a:rPr>
              <a:t>    </a:t>
            </a:r>
            <a:r>
              <a:rPr lang="sl-SI" sz="2000" b="1" smtClean="0">
                <a:solidFill>
                  <a:schemeClr val="tx2"/>
                </a:solidFill>
              </a:rPr>
              <a:t>- холелитијазом и </a:t>
            </a:r>
          </a:p>
          <a:p>
            <a:pPr>
              <a:lnSpc>
                <a:spcPct val="65000"/>
              </a:lnSpc>
              <a:buFontTx/>
              <a:buNone/>
            </a:pPr>
            <a:r>
              <a:rPr lang="sl-SI" sz="2000" b="1" smtClean="0">
                <a:solidFill>
                  <a:schemeClr val="tx2"/>
                </a:solidFill>
              </a:rPr>
              <a:t>                           </a:t>
            </a:r>
            <a:r>
              <a:rPr lang="sr-Cyrl-CS" sz="2000" b="1" smtClean="0">
                <a:solidFill>
                  <a:schemeClr val="tx2"/>
                </a:solidFill>
              </a:rPr>
              <a:t>    </a:t>
            </a:r>
            <a:r>
              <a:rPr lang="sl-SI" sz="2000" b="1" smtClean="0">
                <a:solidFill>
                  <a:schemeClr val="tx2"/>
                </a:solidFill>
              </a:rPr>
              <a:t>- ненормалностима скелета</a:t>
            </a:r>
          </a:p>
          <a:p>
            <a:pPr>
              <a:lnSpc>
                <a:spcPct val="65000"/>
              </a:lnSpc>
              <a:buFontTx/>
              <a:buNone/>
            </a:pPr>
            <a:endParaRPr lang="sl-SI" sz="2000" b="1" smtClean="0">
              <a:solidFill>
                <a:schemeClr val="tx2"/>
              </a:solidFill>
            </a:endParaRPr>
          </a:p>
          <a:p>
            <a:pPr>
              <a:lnSpc>
                <a:spcPct val="65000"/>
              </a:lnSpc>
              <a:buFontTx/>
              <a:buNone/>
            </a:pPr>
            <a:r>
              <a:rPr lang="sl-SI" sz="2000" b="1" smtClean="0">
                <a:solidFill>
                  <a:schemeClr val="tx2"/>
                </a:solidFill>
              </a:rPr>
              <a:t>Анемија и жутица се нарочито погоршавају у следећим ситуацијама: </a:t>
            </a:r>
            <a:endParaRPr lang="sl-SI" sz="2000" smtClean="0"/>
          </a:p>
          <a:p>
            <a:pPr>
              <a:buClr>
                <a:schemeClr val="accent1"/>
              </a:buClr>
              <a:buFont typeface="Wingdings" pitchFamily="2" charset="2"/>
              <a:buChar char="Ø"/>
            </a:pPr>
            <a:r>
              <a:rPr lang="sl-SI" sz="2000" smtClean="0"/>
              <a:t>криза аплазије Ер лозе у костној сржи </a:t>
            </a:r>
          </a:p>
          <a:p>
            <a:pPr>
              <a:buClr>
                <a:schemeClr val="accent1"/>
              </a:buClr>
              <a:buFont typeface="Wingdings" pitchFamily="2" charset="2"/>
              <a:buNone/>
            </a:pPr>
            <a:r>
              <a:rPr lang="sl-SI" sz="2000" smtClean="0"/>
              <a:t>    (изражена анемија, због инфекције парвовирусом)</a:t>
            </a:r>
          </a:p>
          <a:p>
            <a:pPr>
              <a:buClr>
                <a:schemeClr val="accent1"/>
              </a:buClr>
              <a:buFont typeface="Wingdings" pitchFamily="2" charset="2"/>
              <a:buChar char="Ø"/>
            </a:pPr>
            <a:r>
              <a:rPr lang="sl-SI" sz="2000" smtClean="0"/>
              <a:t> криза убрзане хемолизе са повећањем жутице и ретикулоцитозом због пролазне хипертрофије слезине у инфекцијама</a:t>
            </a:r>
          </a:p>
          <a:p>
            <a:pPr>
              <a:buClr>
                <a:schemeClr val="accent1"/>
              </a:buClr>
              <a:buFont typeface="Wingdings" pitchFamily="2" charset="2"/>
              <a:buChar char="Ø"/>
            </a:pPr>
            <a:r>
              <a:rPr lang="sl-SI" sz="2000" smtClean="0"/>
              <a:t>мегалоблстна криза због дефицита фолне к</a:t>
            </a:r>
            <a:r>
              <a:rPr lang="en-US" sz="2000" smtClean="0"/>
              <a:t>иселине</a:t>
            </a:r>
            <a:r>
              <a:rPr lang="sl-SI" sz="2000" smtClean="0"/>
              <a:t> </a:t>
            </a:r>
            <a:endParaRPr lang="en-US" sz="2000" smtClean="0"/>
          </a:p>
        </p:txBody>
      </p:sp>
    </p:spTree>
  </p:cSld>
  <p:clrMapOvr>
    <a:masterClrMapping/>
  </p:clrMapOvr>
  <p:transition advTm="26066"/>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idx="4294967295"/>
          </p:nvPr>
        </p:nvSpPr>
        <p:spPr>
          <a:xfrm>
            <a:off x="468313" y="1196975"/>
            <a:ext cx="8278812" cy="609600"/>
          </a:xfrm>
          <a:solidFill>
            <a:schemeClr val="tx2"/>
          </a:solidFill>
        </p:spPr>
        <p:txBody>
          <a:bodyPr/>
          <a:lstStyle/>
          <a:p>
            <a:pPr>
              <a:lnSpc>
                <a:spcPct val="65000"/>
              </a:lnSpc>
            </a:pPr>
            <a:r>
              <a:rPr lang="sl-SI" sz="3200" b="1" smtClean="0">
                <a:solidFill>
                  <a:schemeClr val="hlink"/>
                </a:solidFill>
              </a:rPr>
              <a:t>Лабораторијска евалуација хемолизе</a:t>
            </a:r>
            <a:endParaRPr lang="en-US" sz="3200" b="1" smtClean="0">
              <a:solidFill>
                <a:schemeClr val="hlink"/>
              </a:solidFill>
            </a:endParaRPr>
          </a:p>
        </p:txBody>
      </p:sp>
      <p:sp>
        <p:nvSpPr>
          <p:cNvPr id="72707" name="Rectangle 3"/>
          <p:cNvSpPr>
            <a:spLocks noGrp="1" noChangeArrowheads="1"/>
          </p:cNvSpPr>
          <p:nvPr>
            <p:ph type="body" idx="4294967295"/>
          </p:nvPr>
        </p:nvSpPr>
        <p:spPr>
          <a:xfrm>
            <a:off x="539750" y="1981200"/>
            <a:ext cx="7696200" cy="4876800"/>
          </a:xfrm>
          <a:noFill/>
        </p:spPr>
        <p:txBody>
          <a:bodyPr/>
          <a:lstStyle/>
          <a:p>
            <a:pPr marL="812800" indent="-812800">
              <a:lnSpc>
                <a:spcPct val="65000"/>
              </a:lnSpc>
              <a:buFontTx/>
              <a:buNone/>
            </a:pPr>
            <a:r>
              <a:rPr lang="sl-SI" b="1" smtClean="0">
                <a:solidFill>
                  <a:srgbClr val="FF33CC"/>
                </a:solidFill>
              </a:rPr>
              <a:t>I    </a:t>
            </a:r>
            <a:r>
              <a:rPr lang="sl-SI" sz="2400" b="1" smtClean="0">
                <a:solidFill>
                  <a:srgbClr val="FF33CC"/>
                </a:solidFill>
              </a:rPr>
              <a:t>Плазма или серум</a:t>
            </a:r>
          </a:p>
          <a:p>
            <a:pPr marL="812800" indent="-812800">
              <a:lnSpc>
                <a:spcPct val="65000"/>
              </a:lnSpc>
              <a:buFontTx/>
              <a:buNone/>
            </a:pPr>
            <a:r>
              <a:rPr lang="sl-SI" sz="2400" smtClean="0"/>
              <a:t>         - билирубин</a:t>
            </a:r>
          </a:p>
          <a:p>
            <a:pPr marL="812800" indent="-812800">
              <a:lnSpc>
                <a:spcPct val="65000"/>
              </a:lnSpc>
              <a:buFontTx/>
              <a:buNone/>
            </a:pPr>
            <a:r>
              <a:rPr lang="sl-SI" sz="2400" smtClean="0"/>
              <a:t>         - хаптоглобин</a:t>
            </a:r>
          </a:p>
          <a:p>
            <a:pPr marL="812800" indent="-812800">
              <a:lnSpc>
                <a:spcPct val="65000"/>
              </a:lnSpc>
              <a:buFontTx/>
              <a:buNone/>
            </a:pPr>
            <a:r>
              <a:rPr lang="sl-SI" sz="2400" smtClean="0"/>
              <a:t>         - хемоглобин</a:t>
            </a:r>
          </a:p>
          <a:p>
            <a:pPr marL="812800" indent="-812800">
              <a:lnSpc>
                <a:spcPct val="65000"/>
              </a:lnSpc>
              <a:buFontTx/>
              <a:buNone/>
            </a:pPr>
            <a:r>
              <a:rPr lang="sl-SI" sz="2400" smtClean="0"/>
              <a:t>         - ЛДХ</a:t>
            </a:r>
          </a:p>
          <a:p>
            <a:pPr marL="812800" indent="-812800">
              <a:lnSpc>
                <a:spcPct val="65000"/>
              </a:lnSpc>
              <a:buFontTx/>
              <a:buNone/>
            </a:pPr>
            <a:r>
              <a:rPr lang="sl-SI" sz="2400" b="1" smtClean="0">
                <a:solidFill>
                  <a:srgbClr val="FF33CC"/>
                </a:solidFill>
              </a:rPr>
              <a:t>                            II</a:t>
            </a:r>
            <a:r>
              <a:rPr lang="sl-SI" sz="2400" b="1" smtClean="0">
                <a:solidFill>
                  <a:schemeClr val="accent1"/>
                </a:solidFill>
              </a:rPr>
              <a:t> </a:t>
            </a:r>
            <a:r>
              <a:rPr lang="sl-SI" sz="2400" b="1" smtClean="0">
                <a:solidFill>
                  <a:srgbClr val="FF33CC"/>
                </a:solidFill>
              </a:rPr>
              <a:t>Урин </a:t>
            </a:r>
          </a:p>
          <a:p>
            <a:pPr marL="812800" indent="-812800">
              <a:lnSpc>
                <a:spcPct val="65000"/>
              </a:lnSpc>
              <a:buFontTx/>
              <a:buNone/>
            </a:pPr>
            <a:r>
              <a:rPr lang="sl-SI" sz="2400" smtClean="0"/>
              <a:t>                                   - хемосидерин</a:t>
            </a:r>
          </a:p>
          <a:p>
            <a:pPr marL="812800" indent="-812800">
              <a:lnSpc>
                <a:spcPct val="65000"/>
              </a:lnSpc>
              <a:buFontTx/>
              <a:buNone/>
            </a:pPr>
            <a:r>
              <a:rPr lang="sl-SI" sz="2400" smtClean="0"/>
              <a:t>                                   - хемоглобин</a:t>
            </a:r>
          </a:p>
          <a:p>
            <a:pPr marL="812800" indent="-812800">
              <a:lnSpc>
                <a:spcPct val="65000"/>
              </a:lnSpc>
              <a:buFontTx/>
              <a:buNone/>
            </a:pPr>
            <a:r>
              <a:rPr lang="sl-SI" sz="2400" b="1" smtClean="0">
                <a:solidFill>
                  <a:srgbClr val="FF33CC"/>
                </a:solidFill>
              </a:rPr>
              <a:t>III</a:t>
            </a:r>
            <a:r>
              <a:rPr lang="sl-SI" sz="2400" b="1" smtClean="0">
                <a:solidFill>
                  <a:schemeClr val="accent1"/>
                </a:solidFill>
              </a:rPr>
              <a:t> </a:t>
            </a:r>
            <a:r>
              <a:rPr lang="sl-SI" sz="2400" b="1" smtClean="0">
                <a:solidFill>
                  <a:srgbClr val="FF33CC"/>
                </a:solidFill>
              </a:rPr>
              <a:t>Хематолошка: </a:t>
            </a:r>
          </a:p>
          <a:p>
            <a:pPr marL="812800" indent="-812800">
              <a:lnSpc>
                <a:spcPct val="65000"/>
              </a:lnSpc>
              <a:buFontTx/>
              <a:buNone/>
            </a:pPr>
            <a:r>
              <a:rPr lang="sl-SI" sz="2400" smtClean="0"/>
              <a:t>        - преглед размаза</a:t>
            </a:r>
          </a:p>
          <a:p>
            <a:pPr marL="812800" indent="-812800">
              <a:lnSpc>
                <a:spcPct val="65000"/>
              </a:lnSpc>
              <a:buFontTx/>
              <a:buNone/>
            </a:pPr>
            <a:r>
              <a:rPr lang="sl-SI" sz="2400" smtClean="0"/>
              <a:t>        - преглед ретикулоцита</a:t>
            </a:r>
          </a:p>
          <a:p>
            <a:pPr marL="812800" indent="-812800">
              <a:lnSpc>
                <a:spcPct val="65000"/>
              </a:lnSpc>
              <a:buFontTx/>
              <a:buNone/>
            </a:pPr>
            <a:r>
              <a:rPr lang="sl-SI" sz="2400" smtClean="0"/>
              <a:t>        - преглед костне сржи</a:t>
            </a:r>
          </a:p>
          <a:p>
            <a:pPr marL="812800" indent="-812800">
              <a:lnSpc>
                <a:spcPct val="65000"/>
              </a:lnSpc>
              <a:buFontTx/>
              <a:buNone/>
            </a:pPr>
            <a:endParaRPr lang="sl-SI" sz="2800" smtClean="0"/>
          </a:p>
          <a:p>
            <a:pPr marL="812800" indent="-812800">
              <a:lnSpc>
                <a:spcPct val="65000"/>
              </a:lnSpc>
              <a:buFontTx/>
              <a:buNone/>
            </a:pPr>
            <a:endParaRPr lang="en-US" sz="2800" smtClean="0"/>
          </a:p>
        </p:txBody>
      </p:sp>
    </p:spTree>
  </p:cSld>
  <p:clrMapOvr>
    <a:masterClrMapping/>
  </p:clrMapOvr>
  <p:transition advTm="43103"/>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idx="4294967295"/>
          </p:nvPr>
        </p:nvSpPr>
        <p:spPr>
          <a:xfrm>
            <a:off x="468313" y="908050"/>
            <a:ext cx="8229600" cy="1143000"/>
          </a:xfrm>
        </p:spPr>
        <p:txBody>
          <a:bodyPr/>
          <a:lstStyle/>
          <a:p>
            <a:r>
              <a:rPr lang="sr-Cyrl-CS" sz="2800" b="1" i="1" smtClean="0">
                <a:solidFill>
                  <a:srgbClr val="FF0000"/>
                </a:solidFill>
              </a:rPr>
              <a:t>Хаптоглобин</a:t>
            </a:r>
          </a:p>
        </p:txBody>
      </p:sp>
      <p:sp>
        <p:nvSpPr>
          <p:cNvPr id="73731" name="Rectangle 3"/>
          <p:cNvSpPr>
            <a:spLocks noGrp="1" noChangeArrowheads="1"/>
          </p:cNvSpPr>
          <p:nvPr>
            <p:ph type="body" idx="4294967295"/>
          </p:nvPr>
        </p:nvSpPr>
        <p:spPr>
          <a:xfrm>
            <a:off x="250825" y="1752600"/>
            <a:ext cx="8893175" cy="4495800"/>
          </a:xfrm>
        </p:spPr>
        <p:txBody>
          <a:bodyPr/>
          <a:lstStyle/>
          <a:p>
            <a:pPr>
              <a:lnSpc>
                <a:spcPct val="90000"/>
              </a:lnSpc>
            </a:pPr>
            <a:r>
              <a:rPr lang="sr-Cyrl-CS" sz="2400" smtClean="0"/>
              <a:t>алфа-глобулин који је присутан у плазми у високој концентрацији </a:t>
            </a:r>
          </a:p>
          <a:p>
            <a:pPr>
              <a:lnSpc>
                <a:spcPct val="90000"/>
              </a:lnSpc>
            </a:pPr>
            <a:r>
              <a:rPr lang="sr-Cyrl-CS" sz="2400" smtClean="0"/>
              <a:t>специфично се и чврсто везује за глобин у Хб, и овај комплекс </a:t>
            </a:r>
            <a:r>
              <a:rPr lang="sr-Cyrl-CS" sz="2400" b="1" smtClean="0"/>
              <a:t>Хб-хаптоглобин </a:t>
            </a:r>
            <a:r>
              <a:rPr lang="sr-Cyrl-CS" sz="2400" smtClean="0"/>
              <a:t>нестаје за пар минута из циркулације (мононуклеусно-фагоцитним системом)</a:t>
            </a:r>
          </a:p>
          <a:p>
            <a:pPr>
              <a:lnSpc>
                <a:spcPct val="90000"/>
              </a:lnSpc>
            </a:pPr>
            <a:endParaRPr lang="sr-Cyrl-CS" sz="2400" smtClean="0">
              <a:solidFill>
                <a:schemeClr val="tx2"/>
              </a:solidFill>
            </a:endParaRPr>
          </a:p>
          <a:p>
            <a:pPr>
              <a:lnSpc>
                <a:spcPct val="90000"/>
              </a:lnSpc>
            </a:pPr>
            <a:r>
              <a:rPr lang="sr-Cyrl-CS" sz="2400" b="1" smtClean="0">
                <a:solidFill>
                  <a:schemeClr val="tx2"/>
                </a:solidFill>
              </a:rPr>
              <a:t>код значајне хемолизе              немерљив или низак ниво серумског хаптоглобина</a:t>
            </a:r>
          </a:p>
          <a:p>
            <a:pPr>
              <a:lnSpc>
                <a:spcPct val="90000"/>
              </a:lnSpc>
            </a:pPr>
            <a:r>
              <a:rPr lang="sr-Cyrl-CS" sz="2400" b="1" smtClean="0"/>
              <a:t>ОПРЕЗ</a:t>
            </a:r>
            <a:r>
              <a:rPr lang="sr-Cyrl-CS" sz="2400" smtClean="0"/>
              <a:t> при тумачењу снижене вредности, јер је синтеза хаптоглобина смањена код болесника са хепатоцелуларном болешћу а повишена код запаљења</a:t>
            </a:r>
          </a:p>
        </p:txBody>
      </p:sp>
      <p:sp>
        <p:nvSpPr>
          <p:cNvPr id="73732" name="AutoShape 4"/>
          <p:cNvSpPr>
            <a:spLocks noChangeArrowheads="1"/>
          </p:cNvSpPr>
          <p:nvPr/>
        </p:nvSpPr>
        <p:spPr bwMode="auto">
          <a:xfrm>
            <a:off x="4284663" y="4005263"/>
            <a:ext cx="865187" cy="342900"/>
          </a:xfrm>
          <a:custGeom>
            <a:avLst/>
            <a:gdLst>
              <a:gd name="T0" fmla="*/ 25991260 w 21600"/>
              <a:gd name="T1" fmla="*/ 0 h 21600"/>
              <a:gd name="T2" fmla="*/ 0 w 21600"/>
              <a:gd name="T3" fmla="*/ 2721769 h 21600"/>
              <a:gd name="T4" fmla="*/ 25991260 w 21600"/>
              <a:gd name="T5" fmla="*/ 5443538 h 21600"/>
              <a:gd name="T6" fmla="*/ 34655023 w 21600"/>
              <a:gd name="T7" fmla="*/ 2721769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chemeClr val="accent1"/>
          </a:solidFill>
          <a:ln w="9525">
            <a:solidFill>
              <a:schemeClr val="tx1"/>
            </a:solidFill>
            <a:miter lim="800000"/>
            <a:headEnd/>
            <a:tailEnd/>
          </a:ln>
        </p:spPr>
        <p:txBody>
          <a:bodyPr wrap="none" anchor="ctr"/>
          <a:lstStyle/>
          <a:p>
            <a:pPr algn="ctr"/>
            <a:r>
              <a:rPr lang="sr-Latn-CS" sz="2400">
                <a:latin typeface="Times New Roman" pitchFamily="18" charset="0"/>
              </a:rPr>
              <a:t>  </a:t>
            </a:r>
            <a:endParaRPr lang="en-US" sz="2400">
              <a:latin typeface="Times New Roman" pitchFamily="18" charset="0"/>
            </a:endParaRPr>
          </a:p>
        </p:txBody>
      </p:sp>
    </p:spTree>
  </p:cSld>
  <p:clrMapOvr>
    <a:masterClrMapping/>
  </p:clrMapOvr>
  <p:transition advTm="29460"/>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idx="4294967295"/>
          </p:nvPr>
        </p:nvSpPr>
        <p:spPr>
          <a:xfrm>
            <a:off x="468313" y="1052513"/>
            <a:ext cx="8229600" cy="1143000"/>
          </a:xfrm>
        </p:spPr>
        <p:txBody>
          <a:bodyPr/>
          <a:lstStyle/>
          <a:p>
            <a:r>
              <a:rPr lang="sr-Cyrl-CS" sz="2800" b="1" i="1" smtClean="0">
                <a:solidFill>
                  <a:srgbClr val="FF0000"/>
                </a:solidFill>
              </a:rPr>
              <a:t>Хемосидерин у мокраћи</a:t>
            </a:r>
          </a:p>
        </p:txBody>
      </p:sp>
      <p:sp>
        <p:nvSpPr>
          <p:cNvPr id="74755" name="Rectangle 3"/>
          <p:cNvSpPr>
            <a:spLocks noGrp="1" noChangeArrowheads="1"/>
          </p:cNvSpPr>
          <p:nvPr>
            <p:ph type="body" idx="4294967295"/>
          </p:nvPr>
        </p:nvSpPr>
        <p:spPr>
          <a:xfrm>
            <a:off x="250825" y="2276475"/>
            <a:ext cx="8664575" cy="4895850"/>
          </a:xfrm>
        </p:spPr>
        <p:txBody>
          <a:bodyPr/>
          <a:lstStyle/>
          <a:p>
            <a:pPr>
              <a:lnSpc>
                <a:spcPct val="90000"/>
              </a:lnSpc>
            </a:pPr>
            <a:r>
              <a:rPr lang="sr-Cyrl-CS" sz="2400" smtClean="0"/>
              <a:t>хемолиза (углавном интраваскуларна)резултује ослобађањем Хб у плазму, и уколико је капацитет везивања хаптоглобина у плазми исцрпљен, слободни Хб пролази кроз бубрежне гломеруле         </a:t>
            </a:r>
          </a:p>
          <a:p>
            <a:pPr>
              <a:lnSpc>
                <a:spcPct val="90000"/>
              </a:lnSpc>
              <a:buFontTx/>
              <a:buNone/>
            </a:pPr>
            <a:r>
              <a:rPr lang="sr-Cyrl-CS" sz="2400" smtClean="0"/>
              <a:t>   </a:t>
            </a:r>
          </a:p>
          <a:p>
            <a:pPr>
              <a:lnSpc>
                <a:spcPct val="90000"/>
              </a:lnSpc>
              <a:buFontTx/>
              <a:buNone/>
            </a:pPr>
            <a:r>
              <a:rPr lang="sr-Cyrl-CS" sz="2400" smtClean="0"/>
              <a:t>  </a:t>
            </a:r>
          </a:p>
          <a:p>
            <a:pPr>
              <a:lnSpc>
                <a:spcPct val="90000"/>
              </a:lnSpc>
              <a:buFontTx/>
              <a:buNone/>
            </a:pPr>
            <a:r>
              <a:rPr lang="sr-Cyrl-CS" sz="2400" smtClean="0"/>
              <a:t>   овако  филтрован Хб се ресорбује у проксималним тубулима, катаболизује се </a:t>
            </a:r>
            <a:r>
              <a:rPr lang="sr-Latn-CS" sz="2400" i="1" smtClean="0"/>
              <a:t>in situ</a:t>
            </a:r>
            <a:r>
              <a:rPr lang="sr-Cyrl-CS" sz="2400" smtClean="0"/>
              <a:t>, а </a:t>
            </a:r>
            <a:r>
              <a:rPr lang="sr-Latn-CS" sz="2400" smtClean="0"/>
              <a:t>Fe</a:t>
            </a:r>
            <a:r>
              <a:rPr lang="sr-Cyrl-CS" sz="2400" smtClean="0"/>
              <a:t> из хема се уграђује као резервни протеини (феритин и хемосидерин)</a:t>
            </a:r>
          </a:p>
        </p:txBody>
      </p:sp>
      <p:sp>
        <p:nvSpPr>
          <p:cNvPr id="74756" name="AutoShape 4"/>
          <p:cNvSpPr>
            <a:spLocks noChangeArrowheads="1"/>
          </p:cNvSpPr>
          <p:nvPr/>
        </p:nvSpPr>
        <p:spPr bwMode="auto">
          <a:xfrm>
            <a:off x="3708400" y="3716338"/>
            <a:ext cx="1214438" cy="733425"/>
          </a:xfrm>
          <a:prstGeom prst="curvedDownArrow">
            <a:avLst>
              <a:gd name="adj1" fmla="val 33117"/>
              <a:gd name="adj2" fmla="val 66234"/>
              <a:gd name="adj3" fmla="val 33333"/>
            </a:avLst>
          </a:prstGeom>
          <a:solidFill>
            <a:schemeClr val="accent1"/>
          </a:solidFill>
          <a:ln w="9525">
            <a:solidFill>
              <a:schemeClr val="tx1"/>
            </a:solidFill>
            <a:miter lim="800000"/>
            <a:headEnd/>
            <a:tailEnd/>
          </a:ln>
        </p:spPr>
        <p:txBody>
          <a:bodyPr wrap="none" anchor="ctr"/>
          <a:lstStyle/>
          <a:p>
            <a:endParaRPr lang="en-US" sz="1800"/>
          </a:p>
        </p:txBody>
      </p:sp>
    </p:spTree>
  </p:cSld>
  <p:clrMapOvr>
    <a:masterClrMapping/>
  </p:clrMapOvr>
  <p:transition advTm="49137"/>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ChangeArrowheads="1"/>
          </p:cNvSpPr>
          <p:nvPr/>
        </p:nvSpPr>
        <p:spPr bwMode="auto">
          <a:xfrm flipV="1">
            <a:off x="827088" y="2349500"/>
            <a:ext cx="7345362" cy="73025"/>
          </a:xfrm>
          <a:prstGeom prst="rect">
            <a:avLst/>
          </a:prstGeom>
          <a:gradFill rotWithShape="1">
            <a:gsLst>
              <a:gs pos="0">
                <a:schemeClr val="accent2"/>
              </a:gs>
              <a:gs pos="100000">
                <a:schemeClr val="accent2">
                  <a:gamma/>
                  <a:shade val="46275"/>
                  <a:invGamma/>
                </a:schemeClr>
              </a:gs>
            </a:gsLst>
            <a:lin ang="0" scaled="1"/>
          </a:gradFill>
          <a:ln w="9525">
            <a:noFill/>
            <a:miter lim="800000"/>
            <a:headEnd/>
            <a:tailEnd/>
          </a:ln>
          <a:effectLst/>
        </p:spPr>
        <p:txBody>
          <a:bodyPr wrap="none" anchor="ctr"/>
          <a:lstStyle/>
          <a:p>
            <a:pPr>
              <a:defRPr/>
            </a:pPr>
            <a:endParaRPr lang="en-US" sz="1800" b="1">
              <a:latin typeface="Arial" charset="0"/>
            </a:endParaRPr>
          </a:p>
        </p:txBody>
      </p:sp>
      <p:sp>
        <p:nvSpPr>
          <p:cNvPr id="24579" name="Rectangle 3"/>
          <p:cNvSpPr>
            <a:spLocks noGrp="1" noChangeArrowheads="1"/>
          </p:cNvSpPr>
          <p:nvPr>
            <p:ph type="body" idx="4294967295"/>
          </p:nvPr>
        </p:nvSpPr>
        <p:spPr>
          <a:xfrm>
            <a:off x="827088" y="1546225"/>
            <a:ext cx="7921625" cy="4114800"/>
          </a:xfrm>
          <a:effectLst>
            <a:outerShdw dist="35921" dir="2700000" algn="ctr" rotWithShape="0">
              <a:srgbClr val="000000"/>
            </a:outerShdw>
          </a:effectLst>
        </p:spPr>
        <p:txBody>
          <a:bodyPr/>
          <a:lstStyle/>
          <a:p>
            <a:pPr>
              <a:lnSpc>
                <a:spcPct val="140000"/>
              </a:lnSpc>
              <a:defRPr/>
            </a:pPr>
            <a:endParaRPr lang="hr-HR" smtClean="0">
              <a:solidFill>
                <a:srgbClr val="FFFF00"/>
              </a:solidFill>
            </a:endParaRPr>
          </a:p>
          <a:p>
            <a:pPr>
              <a:lnSpc>
                <a:spcPct val="140000"/>
              </a:lnSpc>
              <a:defRPr/>
            </a:pPr>
            <a:r>
              <a:rPr lang="hr-HR" smtClean="0"/>
              <a:t>снижење концентрације хемоглобина у периферној крви</a:t>
            </a:r>
          </a:p>
          <a:p>
            <a:pPr>
              <a:lnSpc>
                <a:spcPct val="140000"/>
              </a:lnSpc>
              <a:buClr>
                <a:srgbClr val="FF0000"/>
              </a:buClr>
              <a:defRPr/>
            </a:pPr>
            <a:r>
              <a:rPr lang="hr-HR" smtClean="0"/>
              <a:t>смањене масе еритроцита у периферној крви</a:t>
            </a:r>
          </a:p>
          <a:p>
            <a:pPr>
              <a:lnSpc>
                <a:spcPct val="140000"/>
              </a:lnSpc>
              <a:buClr>
                <a:srgbClr val="FF0000"/>
              </a:buClr>
              <a:defRPr/>
            </a:pPr>
            <a:endParaRPr lang="en-GB" smtClean="0"/>
          </a:p>
        </p:txBody>
      </p:sp>
      <p:sp>
        <p:nvSpPr>
          <p:cNvPr id="24580" name="Text Box 4"/>
          <p:cNvSpPr txBox="1">
            <a:spLocks noChangeArrowheads="1"/>
          </p:cNvSpPr>
          <p:nvPr/>
        </p:nvSpPr>
        <p:spPr bwMode="auto">
          <a:xfrm>
            <a:off x="1835150" y="1341438"/>
            <a:ext cx="5646738" cy="701675"/>
          </a:xfrm>
          <a:prstGeom prst="rect">
            <a:avLst/>
          </a:prstGeom>
          <a:noFill/>
          <a:ln w="9525">
            <a:noFill/>
            <a:miter lim="800000"/>
            <a:headEnd/>
            <a:tailEnd/>
          </a:ln>
          <a:effectLst>
            <a:outerShdw dist="35921" dir="2700000" algn="ctr" rotWithShape="0">
              <a:srgbClr val="000000"/>
            </a:outerShdw>
          </a:effectLst>
        </p:spPr>
        <p:txBody>
          <a:bodyPr wrap="none">
            <a:spAutoFit/>
          </a:bodyPr>
          <a:lstStyle/>
          <a:p>
            <a:pPr eaLnBrk="0" hangingPunct="0">
              <a:defRPr/>
            </a:pPr>
            <a:r>
              <a:rPr lang="sr-Cyrl-CS" sz="4000">
                <a:solidFill>
                  <a:srgbClr val="FF0000"/>
                </a:solidFill>
                <a:latin typeface="Tahoma" pitchFamily="34" charset="0"/>
              </a:rPr>
              <a:t>АНЕМИЈА - дефиниција</a:t>
            </a:r>
          </a:p>
        </p:txBody>
      </p:sp>
    </p:spTree>
  </p:cSld>
  <p:clrMapOvr>
    <a:masterClrMapping/>
  </p:clrMapOvr>
  <p:transition advTm="70166"/>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body" idx="4294967295"/>
          </p:nvPr>
        </p:nvSpPr>
        <p:spPr>
          <a:xfrm>
            <a:off x="323850" y="1557338"/>
            <a:ext cx="8610600" cy="5867400"/>
          </a:xfrm>
        </p:spPr>
        <p:txBody>
          <a:bodyPr/>
          <a:lstStyle/>
          <a:p>
            <a:r>
              <a:rPr lang="sr-Cyrl-CS" sz="2400" smtClean="0"/>
              <a:t>хемосидерин у мокраћи (детектован бојењем седимента пруским плавим), говори да се значајна количина циркулишућег слободног Хб филтрује кроз бубрег</a:t>
            </a:r>
          </a:p>
          <a:p>
            <a:endParaRPr lang="sr-Cyrl-CS" sz="2400" smtClean="0"/>
          </a:p>
          <a:p>
            <a:r>
              <a:rPr lang="sr-Cyrl-CS" sz="2400" smtClean="0"/>
              <a:t>хемосидерин се појављује 3-4 дана после хемоглобинурије а може остати и недељама након губитка Хб-урије</a:t>
            </a:r>
          </a:p>
        </p:txBody>
      </p:sp>
      <p:sp>
        <p:nvSpPr>
          <p:cNvPr id="75779" name="Rectangle 3"/>
          <p:cNvSpPr>
            <a:spLocks noChangeArrowheads="1"/>
          </p:cNvSpPr>
          <p:nvPr/>
        </p:nvSpPr>
        <p:spPr bwMode="auto">
          <a:xfrm>
            <a:off x="971550" y="4437063"/>
            <a:ext cx="7453313" cy="1187450"/>
          </a:xfrm>
          <a:prstGeom prst="rect">
            <a:avLst/>
          </a:prstGeom>
          <a:noFill/>
          <a:ln w="9525">
            <a:noFill/>
            <a:miter lim="800000"/>
            <a:headEnd/>
            <a:tailEnd/>
          </a:ln>
        </p:spPr>
        <p:txBody>
          <a:bodyPr>
            <a:spAutoFit/>
          </a:bodyPr>
          <a:lstStyle/>
          <a:p>
            <a:pPr>
              <a:buClr>
                <a:schemeClr val="accent1"/>
              </a:buClr>
              <a:buFont typeface="Wingdings" pitchFamily="2" charset="2"/>
              <a:buChar char="Ø"/>
            </a:pPr>
            <a:r>
              <a:rPr lang="sr-Cyrl-CS" sz="2400">
                <a:solidFill>
                  <a:schemeClr val="tx2"/>
                </a:solidFill>
              </a:rPr>
              <a:t>када се исцрпи апсортивни капацитет тубуларних ћелија, настаје Хб-урија која говори у прилог тешке интраваскуларне хемолизе!</a:t>
            </a:r>
          </a:p>
        </p:txBody>
      </p:sp>
    </p:spTree>
  </p:cSld>
  <p:clrMapOvr>
    <a:masterClrMapping/>
  </p:clrMapOvr>
  <p:transition advTm="5454"/>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idx="4294967295"/>
          </p:nvPr>
        </p:nvSpPr>
        <p:spPr>
          <a:xfrm>
            <a:off x="827088" y="333375"/>
            <a:ext cx="7772400" cy="1911350"/>
          </a:xfrm>
        </p:spPr>
        <p:txBody>
          <a:bodyPr/>
          <a:lstStyle/>
          <a:p>
            <a:r>
              <a:rPr lang="sr-Cyrl-CS" sz="2800" b="1" i="1" smtClean="0">
                <a:solidFill>
                  <a:srgbClr val="FF0000"/>
                </a:solidFill>
              </a:rPr>
              <a:t>Хемоглобинурија</a:t>
            </a:r>
          </a:p>
        </p:txBody>
      </p:sp>
      <p:sp>
        <p:nvSpPr>
          <p:cNvPr id="76803" name="Rectangle 3"/>
          <p:cNvSpPr>
            <a:spLocks noGrp="1" noChangeArrowheads="1"/>
          </p:cNvSpPr>
          <p:nvPr>
            <p:ph type="body" idx="4294967295"/>
          </p:nvPr>
        </p:nvSpPr>
        <p:spPr>
          <a:xfrm>
            <a:off x="250825" y="1784350"/>
            <a:ext cx="8640763" cy="5073650"/>
          </a:xfrm>
        </p:spPr>
        <p:txBody>
          <a:bodyPr/>
          <a:lstStyle/>
          <a:p>
            <a:pPr>
              <a:lnSpc>
                <a:spcPct val="90000"/>
              </a:lnSpc>
              <a:buFontTx/>
              <a:buNone/>
            </a:pPr>
            <a:r>
              <a:rPr lang="sr-Cyrl-CS" sz="2400" b="1" smtClean="0">
                <a:solidFill>
                  <a:schemeClr val="tx2"/>
                </a:solidFill>
              </a:rPr>
              <a:t>ОПРЕЗ:</a:t>
            </a:r>
            <a:r>
              <a:rPr lang="sr-Cyrl-CS" sz="2400" smtClean="0"/>
              <a:t> мора се разликовати од хематурије (еритроцити у прегледу мокраће) и појаве миоглобина (у току рабдомиолизе)</a:t>
            </a:r>
          </a:p>
          <a:p>
            <a:pPr algn="ctr">
              <a:lnSpc>
                <a:spcPct val="90000"/>
              </a:lnSpc>
              <a:buFontTx/>
              <a:buNone/>
            </a:pPr>
            <a:r>
              <a:rPr lang="sr-Cyrl-CS" sz="2400" smtClean="0"/>
              <a:t>Хб-урија, миоглобинурија, хематурија= у сва три случаја позитивност рекације мокраће на бензидин</a:t>
            </a:r>
          </a:p>
          <a:p>
            <a:pPr>
              <a:lnSpc>
                <a:spcPct val="90000"/>
              </a:lnSpc>
              <a:buFontTx/>
              <a:buNone/>
            </a:pPr>
            <a:endParaRPr lang="sr-Cyrl-CS" sz="2400" smtClean="0"/>
          </a:p>
          <a:p>
            <a:pPr algn="ctr">
              <a:lnSpc>
                <a:spcPct val="90000"/>
              </a:lnSpc>
              <a:buFontTx/>
              <a:buNone/>
            </a:pPr>
            <a:r>
              <a:rPr lang="sr-Cyrl-CS" sz="2400" b="1" smtClean="0">
                <a:solidFill>
                  <a:schemeClr val="tx2"/>
                </a:solidFill>
              </a:rPr>
              <a:t>Диференцијална дијагноза</a:t>
            </a:r>
            <a:r>
              <a:rPr lang="sr-Cyrl-CS" sz="2400" smtClean="0">
                <a:solidFill>
                  <a:schemeClr val="tx2"/>
                </a:solidFill>
              </a:rPr>
              <a:t>: </a:t>
            </a:r>
          </a:p>
          <a:p>
            <a:pPr>
              <a:lnSpc>
                <a:spcPct val="90000"/>
              </a:lnSpc>
              <a:buFontTx/>
              <a:buNone/>
            </a:pPr>
            <a:r>
              <a:rPr lang="sr-Cyrl-CS" sz="2400" smtClean="0"/>
              <a:t>Хб-урија и миоглобинурија              на основу тестова разлика у растворљивости</a:t>
            </a:r>
          </a:p>
          <a:p>
            <a:pPr>
              <a:lnSpc>
                <a:spcPct val="90000"/>
              </a:lnSpc>
              <a:buFontTx/>
              <a:buNone/>
            </a:pPr>
            <a:r>
              <a:rPr lang="sr-Cyrl-CS" sz="2400" smtClean="0"/>
              <a:t>(након центрифугисања антикоагулисаних крвних узорака , плазма болесника са Хб-уријом је црвено-браон а код миоглобинурије-нормалне боје)</a:t>
            </a:r>
          </a:p>
        </p:txBody>
      </p:sp>
      <p:sp>
        <p:nvSpPr>
          <p:cNvPr id="76804" name="AutoShape 4"/>
          <p:cNvSpPr>
            <a:spLocks noChangeArrowheads="1"/>
          </p:cNvSpPr>
          <p:nvPr/>
        </p:nvSpPr>
        <p:spPr bwMode="auto">
          <a:xfrm>
            <a:off x="4284663" y="4437063"/>
            <a:ext cx="865187" cy="358775"/>
          </a:xfrm>
          <a:custGeom>
            <a:avLst/>
            <a:gdLst>
              <a:gd name="T0" fmla="*/ 25991260 w 21600"/>
              <a:gd name="T1" fmla="*/ 0 h 21600"/>
              <a:gd name="T2" fmla="*/ 0 w 21600"/>
              <a:gd name="T3" fmla="*/ 2979626 h 21600"/>
              <a:gd name="T4" fmla="*/ 25991260 w 21600"/>
              <a:gd name="T5" fmla="*/ 5959236 h 21600"/>
              <a:gd name="T6" fmla="*/ 34655023 w 21600"/>
              <a:gd name="T7" fmla="*/ 2979626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chemeClr val="accent1"/>
          </a:solidFill>
          <a:ln w="9525">
            <a:solidFill>
              <a:schemeClr val="tx1"/>
            </a:solidFill>
            <a:miter lim="800000"/>
            <a:headEnd/>
            <a:tailEnd/>
          </a:ln>
        </p:spPr>
        <p:txBody>
          <a:bodyPr wrap="none" anchor="ctr"/>
          <a:lstStyle/>
          <a:p>
            <a:endParaRPr lang="sr-Latn-CS"/>
          </a:p>
        </p:txBody>
      </p:sp>
    </p:spTree>
  </p:cSld>
  <p:clrMapOvr>
    <a:masterClrMapping/>
  </p:clrMapOvr>
  <p:transition advTm="25599"/>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idx="4294967295"/>
          </p:nvPr>
        </p:nvSpPr>
        <p:spPr>
          <a:xfrm>
            <a:off x="827088" y="1052513"/>
            <a:ext cx="7772400" cy="762000"/>
          </a:xfrm>
        </p:spPr>
        <p:txBody>
          <a:bodyPr/>
          <a:lstStyle/>
          <a:p>
            <a:r>
              <a:rPr lang="sl-SI" sz="2800" b="1" smtClean="0">
                <a:solidFill>
                  <a:srgbClr val="FF0000"/>
                </a:solidFill>
              </a:rPr>
              <a:t>Разградња Хб на хем и глобин</a:t>
            </a:r>
            <a:endParaRPr lang="en-US" sz="2800" b="1" smtClean="0">
              <a:solidFill>
                <a:srgbClr val="FF0000"/>
              </a:solidFill>
            </a:endParaRPr>
          </a:p>
        </p:txBody>
      </p:sp>
      <p:sp>
        <p:nvSpPr>
          <p:cNvPr id="77827" name="Rectangle 3"/>
          <p:cNvSpPr>
            <a:spLocks noGrp="1" noChangeArrowheads="1"/>
          </p:cNvSpPr>
          <p:nvPr>
            <p:ph type="body" idx="4294967295"/>
          </p:nvPr>
        </p:nvSpPr>
        <p:spPr>
          <a:xfrm>
            <a:off x="250825" y="1916113"/>
            <a:ext cx="8686800" cy="4648200"/>
          </a:xfrm>
        </p:spPr>
        <p:txBody>
          <a:bodyPr/>
          <a:lstStyle/>
          <a:p>
            <a:pPr algn="ctr">
              <a:lnSpc>
                <a:spcPct val="90000"/>
              </a:lnSpc>
              <a:buClr>
                <a:schemeClr val="accent1"/>
              </a:buClr>
              <a:buFont typeface="Wingdings" pitchFamily="2" charset="2"/>
              <a:buChar char="Ø"/>
            </a:pPr>
            <a:r>
              <a:rPr lang="sl-SI" sz="2400" b="1" smtClean="0"/>
              <a:t>када се</a:t>
            </a:r>
            <a:r>
              <a:rPr lang="sl-SI" sz="2400" b="1" smtClean="0">
                <a:solidFill>
                  <a:schemeClr val="accent1"/>
                </a:solidFill>
              </a:rPr>
              <a:t> </a:t>
            </a:r>
            <a:r>
              <a:rPr lang="sl-SI" sz="2400" b="1" smtClean="0">
                <a:solidFill>
                  <a:srgbClr val="FF00FF"/>
                </a:solidFill>
              </a:rPr>
              <a:t>Хем </a:t>
            </a:r>
            <a:r>
              <a:rPr lang="sl-SI" sz="2400" b="1" smtClean="0"/>
              <a:t> катаболизује</a:t>
            </a:r>
            <a:endParaRPr lang="en-US" sz="2400" b="1" smtClean="0"/>
          </a:p>
          <a:p>
            <a:pPr algn="ctr">
              <a:lnSpc>
                <a:spcPct val="90000"/>
              </a:lnSpc>
              <a:buFontTx/>
              <a:buNone/>
            </a:pPr>
            <a:r>
              <a:rPr lang="sl-SI" sz="2400" smtClean="0"/>
              <a:t>порфирински прстен се претвара у  жучни пигмент </a:t>
            </a:r>
            <a:r>
              <a:rPr lang="sl-SI" sz="2400" b="1" i="1" smtClean="0">
                <a:solidFill>
                  <a:schemeClr val="tx2"/>
                </a:solidFill>
              </a:rPr>
              <a:t>билирубин</a:t>
            </a:r>
            <a:r>
              <a:rPr lang="sl-SI" sz="2400" smtClean="0"/>
              <a:t> који се излучује путем јетре (уробилиноген, стеркобилиноген) , и</a:t>
            </a:r>
          </a:p>
          <a:p>
            <a:pPr algn="ctr">
              <a:lnSpc>
                <a:spcPct val="90000"/>
              </a:lnSpc>
              <a:buFontTx/>
              <a:buNone/>
            </a:pPr>
            <a:r>
              <a:rPr lang="sl-SI" sz="2400" smtClean="0"/>
              <a:t>ослобадја се  и </a:t>
            </a:r>
            <a:r>
              <a:rPr lang="sl-SI" sz="2400" b="1" smtClean="0">
                <a:solidFill>
                  <a:schemeClr val="tx2"/>
                </a:solidFill>
              </a:rPr>
              <a:t>Fe:</a:t>
            </a:r>
            <a:r>
              <a:rPr lang="sr-Cyrl-CS" sz="2400" b="1" smtClean="0">
                <a:solidFill>
                  <a:schemeClr val="tx2"/>
                </a:solidFill>
              </a:rPr>
              <a:t> </a:t>
            </a:r>
            <a:r>
              <a:rPr lang="sl-SI" sz="2400" smtClean="0"/>
              <a:t>један његов део се везује за </a:t>
            </a:r>
            <a:r>
              <a:rPr lang="sl-SI" sz="2400" b="1" i="1" smtClean="0"/>
              <a:t>феритин</a:t>
            </a:r>
            <a:r>
              <a:rPr lang="sl-SI" sz="2400" smtClean="0"/>
              <a:t> и као такав бива сачуван до следеће употребе, а део се везује за </a:t>
            </a:r>
            <a:r>
              <a:rPr lang="sl-SI" sz="2400" b="1" i="1" smtClean="0"/>
              <a:t>трансферин</a:t>
            </a:r>
            <a:r>
              <a:rPr lang="sl-SI" sz="2400" smtClean="0"/>
              <a:t> и транспортује до костне сржи где служи за синтезу новог Хб</a:t>
            </a:r>
            <a:endParaRPr lang="en-US" sz="2400" smtClean="0"/>
          </a:p>
          <a:p>
            <a:pPr>
              <a:lnSpc>
                <a:spcPct val="90000"/>
              </a:lnSpc>
              <a:buClr>
                <a:schemeClr val="accent1"/>
              </a:buClr>
              <a:buFont typeface="Wingdings" pitchFamily="2" charset="2"/>
              <a:buChar char="Ø"/>
            </a:pPr>
            <a:endParaRPr lang="sl-SI" sz="2400" smtClean="0"/>
          </a:p>
          <a:p>
            <a:pPr algn="ctr">
              <a:lnSpc>
                <a:spcPct val="90000"/>
              </a:lnSpc>
              <a:buClr>
                <a:schemeClr val="accent1"/>
              </a:buClr>
              <a:buFont typeface="Wingdings" pitchFamily="2" charset="2"/>
              <a:buChar char="Ø"/>
            </a:pPr>
            <a:r>
              <a:rPr lang="sl-SI" sz="2400" b="1" smtClean="0"/>
              <a:t>протеолизом </a:t>
            </a:r>
            <a:r>
              <a:rPr lang="sl-SI" sz="2400" b="1" smtClean="0">
                <a:solidFill>
                  <a:srgbClr val="FF00FF"/>
                </a:solidFill>
              </a:rPr>
              <a:t>глобина </a:t>
            </a:r>
            <a:r>
              <a:rPr lang="sl-SI" sz="2400" b="1" smtClean="0">
                <a:solidFill>
                  <a:schemeClr val="accent1"/>
                </a:solidFill>
              </a:rPr>
              <a:t> </a:t>
            </a:r>
          </a:p>
          <a:p>
            <a:pPr algn="ctr">
              <a:lnSpc>
                <a:spcPct val="90000"/>
              </a:lnSpc>
              <a:buFontTx/>
              <a:buNone/>
            </a:pPr>
            <a:r>
              <a:rPr lang="sl-SI" sz="2400" smtClean="0"/>
              <a:t>ослобадјају се аминокиселине које се поново користе за синтезу протеина</a:t>
            </a:r>
          </a:p>
          <a:p>
            <a:pPr algn="ctr">
              <a:lnSpc>
                <a:spcPct val="90000"/>
              </a:lnSpc>
            </a:pPr>
            <a:endParaRPr lang="en-US" sz="2400" smtClean="0"/>
          </a:p>
        </p:txBody>
      </p:sp>
      <p:sp>
        <p:nvSpPr>
          <p:cNvPr id="77828" name="AutoShape 4"/>
          <p:cNvSpPr>
            <a:spLocks noChangeArrowheads="1"/>
          </p:cNvSpPr>
          <p:nvPr/>
        </p:nvSpPr>
        <p:spPr bwMode="auto">
          <a:xfrm>
            <a:off x="6877050" y="1916113"/>
            <a:ext cx="976313" cy="381000"/>
          </a:xfrm>
          <a:custGeom>
            <a:avLst/>
            <a:gdLst>
              <a:gd name="T0" fmla="*/ 33096784 w 21600"/>
              <a:gd name="T1" fmla="*/ 0 h 21600"/>
              <a:gd name="T2" fmla="*/ 0 w 21600"/>
              <a:gd name="T3" fmla="*/ 3360208 h 21600"/>
              <a:gd name="T4" fmla="*/ 33096784 w 21600"/>
              <a:gd name="T5" fmla="*/ 6720416 h 21600"/>
              <a:gd name="T6" fmla="*/ 44129027 w 21600"/>
              <a:gd name="T7" fmla="*/ 3360208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chemeClr val="accent1"/>
          </a:solidFill>
          <a:ln w="9525">
            <a:solidFill>
              <a:schemeClr val="tx1"/>
            </a:solidFill>
            <a:miter lim="800000"/>
            <a:headEnd/>
            <a:tailEnd/>
          </a:ln>
        </p:spPr>
        <p:txBody>
          <a:bodyPr wrap="none" anchor="ctr"/>
          <a:lstStyle/>
          <a:p>
            <a:endParaRPr lang="sr-Latn-CS"/>
          </a:p>
        </p:txBody>
      </p:sp>
      <p:sp>
        <p:nvSpPr>
          <p:cNvPr id="77829" name="AutoShape 5"/>
          <p:cNvSpPr>
            <a:spLocks noChangeArrowheads="1"/>
          </p:cNvSpPr>
          <p:nvPr/>
        </p:nvSpPr>
        <p:spPr bwMode="auto">
          <a:xfrm>
            <a:off x="6659563" y="5157788"/>
            <a:ext cx="976312" cy="381000"/>
          </a:xfrm>
          <a:custGeom>
            <a:avLst/>
            <a:gdLst>
              <a:gd name="T0" fmla="*/ 33096705 w 21600"/>
              <a:gd name="T1" fmla="*/ 0 h 21600"/>
              <a:gd name="T2" fmla="*/ 0 w 21600"/>
              <a:gd name="T3" fmla="*/ 3360208 h 21600"/>
              <a:gd name="T4" fmla="*/ 33096705 w 21600"/>
              <a:gd name="T5" fmla="*/ 6720416 h 21600"/>
              <a:gd name="T6" fmla="*/ 44128936 w 21600"/>
              <a:gd name="T7" fmla="*/ 3360208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chemeClr val="accent1"/>
          </a:solidFill>
          <a:ln w="9525">
            <a:solidFill>
              <a:schemeClr val="tx1"/>
            </a:solidFill>
            <a:miter lim="800000"/>
            <a:headEnd/>
            <a:tailEnd/>
          </a:ln>
        </p:spPr>
        <p:txBody>
          <a:bodyPr wrap="none" anchor="ctr"/>
          <a:lstStyle/>
          <a:p>
            <a:endParaRPr lang="sr-Latn-CS"/>
          </a:p>
        </p:txBody>
      </p:sp>
    </p:spTree>
  </p:cSld>
  <p:clrMapOvr>
    <a:masterClrMapping/>
  </p:clrMapOvr>
  <p:transition advTm="24065"/>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body" idx="4294967295"/>
          </p:nvPr>
        </p:nvSpPr>
        <p:spPr>
          <a:xfrm>
            <a:off x="250825" y="1238250"/>
            <a:ext cx="8642350" cy="5619750"/>
          </a:xfrm>
        </p:spPr>
        <p:txBody>
          <a:bodyPr/>
          <a:lstStyle/>
          <a:p>
            <a:pPr algn="ctr">
              <a:lnSpc>
                <a:spcPct val="90000"/>
              </a:lnSpc>
              <a:buFontTx/>
              <a:buNone/>
            </a:pPr>
            <a:r>
              <a:rPr lang="en-US" sz="2800" b="1" smtClean="0">
                <a:solidFill>
                  <a:srgbClr val="FF0000"/>
                </a:solidFill>
              </a:rPr>
              <a:t>Обе, и интраваскуларна и </a:t>
            </a:r>
            <a:r>
              <a:rPr lang="sr-Latn-CS" sz="2800" b="1" smtClean="0">
                <a:solidFill>
                  <a:srgbClr val="FF0000"/>
                </a:solidFill>
              </a:rPr>
              <a:t> екстраваскуларна хемолиза резултују повећањем катаболизма хема са формирањем</a:t>
            </a:r>
            <a:r>
              <a:rPr lang="sr-Latn-CS" sz="2800" b="1" smtClean="0">
                <a:solidFill>
                  <a:schemeClr val="tx2"/>
                </a:solidFill>
              </a:rPr>
              <a:t> </a:t>
            </a:r>
            <a:r>
              <a:rPr lang="sr-Latn-CS" sz="2800" b="1" smtClean="0">
                <a:solidFill>
                  <a:srgbClr val="FF00FF"/>
                </a:solidFill>
              </a:rPr>
              <a:t>некоњугованог Би</a:t>
            </a:r>
          </a:p>
          <a:p>
            <a:pPr>
              <a:lnSpc>
                <a:spcPct val="90000"/>
              </a:lnSpc>
            </a:pPr>
            <a:endParaRPr lang="sr-Latn-CS" sz="2800" smtClean="0">
              <a:solidFill>
                <a:srgbClr val="FF00FF"/>
              </a:solidFill>
            </a:endParaRPr>
          </a:p>
          <a:p>
            <a:pPr>
              <a:lnSpc>
                <a:spcPct val="65000"/>
              </a:lnSpc>
              <a:buClr>
                <a:schemeClr val="tx2"/>
              </a:buClr>
              <a:buFont typeface="Wingdings" pitchFamily="2" charset="2"/>
              <a:buChar char="Ø"/>
            </a:pPr>
            <a:r>
              <a:rPr lang="sr-Cyrl-CS" sz="2400" smtClean="0"/>
              <a:t>жутицу детeктујeмо kада je </a:t>
            </a:r>
            <a:r>
              <a:rPr lang="sr-Cyrl-CS" sz="2400" b="1" smtClean="0"/>
              <a:t>хипeрбилирубинемија </a:t>
            </a:r>
          </a:p>
          <a:p>
            <a:pPr>
              <a:lnSpc>
                <a:spcPct val="65000"/>
              </a:lnSpc>
              <a:buFontTx/>
              <a:buNone/>
            </a:pPr>
            <a:r>
              <a:rPr lang="sr-Latn-CS" sz="2400" smtClean="0"/>
              <a:t>    </a:t>
            </a:r>
            <a:r>
              <a:rPr lang="sr-Latn-CS" sz="2400" b="1" smtClean="0">
                <a:solidFill>
                  <a:srgbClr val="FF33CC"/>
                </a:solidFill>
              </a:rPr>
              <a:t>&gt; 34 umol/l ili 2mg/dl</a:t>
            </a:r>
          </a:p>
          <a:p>
            <a:pPr>
              <a:lnSpc>
                <a:spcPct val="90000"/>
              </a:lnSpc>
              <a:buClr>
                <a:schemeClr val="tx2"/>
              </a:buClr>
              <a:buFont typeface="Wingdings" pitchFamily="2" charset="2"/>
              <a:buChar char="Ø"/>
            </a:pPr>
            <a:r>
              <a:rPr lang="sr-Cyrl-CS" sz="2400" smtClean="0"/>
              <a:t>ниво некoњугoваног БР нe прeлaзи </a:t>
            </a:r>
            <a:r>
              <a:rPr lang="sr-Latn-CS" sz="2400" smtClean="0"/>
              <a:t>70-85 umol/l </a:t>
            </a:r>
          </a:p>
          <a:p>
            <a:pPr>
              <a:lnSpc>
                <a:spcPct val="90000"/>
              </a:lnSpc>
              <a:buFontTx/>
              <a:buNone/>
            </a:pPr>
            <a:r>
              <a:rPr lang="sr-Latn-CS" sz="2400" smtClean="0"/>
              <a:t>   (4-5mg/dl), </a:t>
            </a:r>
            <a:r>
              <a:rPr lang="sr-Cyrl-CS" sz="2400" smtClean="0"/>
              <a:t>уколиko није oштeћenа фунkциja jeтрe</a:t>
            </a:r>
          </a:p>
          <a:p>
            <a:pPr>
              <a:lnSpc>
                <a:spcPct val="90000"/>
              </a:lnSpc>
              <a:buFontTx/>
              <a:buNone/>
            </a:pPr>
            <a:endParaRPr lang="sr-Cyrl-CS" sz="2400" b="1" smtClean="0"/>
          </a:p>
          <a:p>
            <a:pPr>
              <a:lnSpc>
                <a:spcPct val="90000"/>
              </a:lnSpc>
              <a:buFontTx/>
              <a:buNone/>
            </a:pPr>
            <a:r>
              <a:rPr lang="sr-Cyrl-CS" sz="2400" b="1" smtClean="0"/>
              <a:t>ОПРЕЗ</a:t>
            </a:r>
            <a:r>
              <a:rPr lang="sr-Cyrl-CS" sz="2400" smtClean="0"/>
              <a:t>:</a:t>
            </a:r>
          </a:p>
          <a:p>
            <a:pPr>
              <a:lnSpc>
                <a:spcPct val="90000"/>
              </a:lnSpc>
            </a:pPr>
            <a:r>
              <a:rPr lang="sr-Cyrl-CS" sz="2400" smtClean="0"/>
              <a:t> </a:t>
            </a:r>
            <a:r>
              <a:rPr lang="sr-Cyrl-CS" sz="2400" b="1" smtClean="0"/>
              <a:t>ЛДХ </a:t>
            </a:r>
            <a:r>
              <a:rPr lang="sr-Cyrl-CS" sz="2400" smtClean="0"/>
              <a:t>пoвишeнa koд убрзaнe деструkциje Eр</a:t>
            </a:r>
          </a:p>
          <a:p>
            <a:pPr>
              <a:lnSpc>
                <a:spcPct val="90000"/>
              </a:lnSpc>
            </a:pPr>
            <a:r>
              <a:rPr lang="sr-Cyrl-CS" sz="2400" smtClean="0"/>
              <a:t> </a:t>
            </a:r>
            <a:r>
              <a:rPr lang="sr-Cyrl-CS" sz="2400" b="1" smtClean="0"/>
              <a:t>АСТ(SГOT</a:t>
            </a:r>
            <a:r>
              <a:rPr lang="sr-Cyrl-CS" sz="2400" smtClean="0"/>
              <a:t>) мoжe бити дoнекле повишен али не и АЛТ(СГПT)</a:t>
            </a:r>
          </a:p>
        </p:txBody>
      </p:sp>
    </p:spTree>
  </p:cSld>
  <p:clrMapOvr>
    <a:masterClrMapping/>
  </p:clrMapOvr>
  <p:transition advTm="13226"/>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idx="4294967295"/>
          </p:nvPr>
        </p:nvSpPr>
        <p:spPr>
          <a:xfrm>
            <a:off x="684213" y="1268413"/>
            <a:ext cx="8459787" cy="608012"/>
          </a:xfrm>
          <a:solidFill>
            <a:schemeClr val="tx2"/>
          </a:solidFill>
        </p:spPr>
        <p:txBody>
          <a:bodyPr/>
          <a:lstStyle/>
          <a:p>
            <a:r>
              <a:rPr lang="sr-Latn-CS" sz="2800" b="1" smtClean="0">
                <a:solidFill>
                  <a:schemeClr val="hlink"/>
                </a:solidFill>
              </a:rPr>
              <a:t>Класификација хемолизних анемија</a:t>
            </a:r>
            <a:r>
              <a:rPr lang="sr-Cyrl-CS" sz="2800" b="1" smtClean="0">
                <a:solidFill>
                  <a:schemeClr val="hlink"/>
                </a:solidFill>
              </a:rPr>
              <a:t> </a:t>
            </a:r>
            <a:r>
              <a:rPr lang="sr-Latn-CS" sz="2800" b="1" smtClean="0">
                <a:solidFill>
                  <a:schemeClr val="hlink"/>
                </a:solidFill>
              </a:rPr>
              <a:t>(1)</a:t>
            </a:r>
            <a:endParaRPr lang="en-US" sz="2800" b="1" smtClean="0">
              <a:solidFill>
                <a:schemeClr val="hlink"/>
              </a:solidFill>
            </a:endParaRPr>
          </a:p>
        </p:txBody>
      </p:sp>
      <p:sp>
        <p:nvSpPr>
          <p:cNvPr id="79875" name="Rectangle 3"/>
          <p:cNvSpPr>
            <a:spLocks noGrp="1" noChangeArrowheads="1"/>
          </p:cNvSpPr>
          <p:nvPr>
            <p:ph type="body" idx="4294967295"/>
          </p:nvPr>
        </p:nvSpPr>
        <p:spPr>
          <a:xfrm>
            <a:off x="250825" y="2105025"/>
            <a:ext cx="8567738" cy="4752975"/>
          </a:xfrm>
        </p:spPr>
        <p:txBody>
          <a:bodyPr/>
          <a:lstStyle/>
          <a:p>
            <a:pPr marL="812800" indent="-812800">
              <a:lnSpc>
                <a:spcPct val="90000"/>
              </a:lnSpc>
              <a:buFontTx/>
              <a:buAutoNum type="romanUcPeriod"/>
            </a:pPr>
            <a:r>
              <a:rPr lang="sr-Latn-CS" sz="2400" b="1" smtClean="0">
                <a:solidFill>
                  <a:schemeClr val="tx2"/>
                </a:solidFill>
              </a:rPr>
              <a:t>Урођене (наслеђују се):</a:t>
            </a:r>
          </a:p>
          <a:p>
            <a:pPr marL="812800" indent="-812800">
              <a:lnSpc>
                <a:spcPct val="90000"/>
              </a:lnSpc>
              <a:buFontTx/>
              <a:buNone/>
            </a:pPr>
            <a:r>
              <a:rPr lang="sr-Latn-CS" sz="2400" b="1" smtClean="0">
                <a:solidFill>
                  <a:schemeClr val="tx2"/>
                </a:solidFill>
              </a:rPr>
              <a:t>         </a:t>
            </a:r>
            <a:r>
              <a:rPr lang="sr-Cyrl-CS" sz="2400" b="1" smtClean="0">
                <a:solidFill>
                  <a:schemeClr val="tx2"/>
                </a:solidFill>
              </a:rPr>
              <a:t> </a:t>
            </a:r>
            <a:r>
              <a:rPr lang="sr-Latn-CS" sz="2400" b="1" smtClean="0"/>
              <a:t>- мембранопатије</a:t>
            </a:r>
            <a:r>
              <a:rPr lang="sr-Latn-CS" sz="2400" b="1" smtClean="0">
                <a:solidFill>
                  <a:schemeClr val="tx2"/>
                </a:solidFill>
              </a:rPr>
              <a:t> </a:t>
            </a:r>
          </a:p>
          <a:p>
            <a:pPr marL="812800" indent="-812800">
              <a:lnSpc>
                <a:spcPct val="65000"/>
              </a:lnSpc>
              <a:buFontTx/>
              <a:buNone/>
            </a:pPr>
            <a:r>
              <a:rPr lang="sr-Latn-CS" sz="2400" smtClean="0"/>
              <a:t>          </a:t>
            </a:r>
            <a:r>
              <a:rPr lang="sr-Latn-CS" sz="2400" b="1" smtClean="0"/>
              <a:t>- хемоглобинопатије</a:t>
            </a:r>
          </a:p>
          <a:p>
            <a:pPr marL="812800" indent="-812800">
              <a:lnSpc>
                <a:spcPct val="65000"/>
              </a:lnSpc>
              <a:buFontTx/>
              <a:buNone/>
            </a:pPr>
            <a:r>
              <a:rPr lang="sr-Latn-CS" sz="2400" b="1" smtClean="0"/>
              <a:t>          - ензимопатије</a:t>
            </a:r>
          </a:p>
          <a:p>
            <a:pPr marL="812800" indent="-812800">
              <a:lnSpc>
                <a:spcPct val="90000"/>
              </a:lnSpc>
              <a:buFontTx/>
              <a:buNone/>
            </a:pPr>
            <a:endParaRPr lang="sr-Latn-CS" sz="2400" smtClean="0"/>
          </a:p>
          <a:p>
            <a:pPr marL="812800" indent="-812800">
              <a:lnSpc>
                <a:spcPct val="90000"/>
              </a:lnSpc>
              <a:buFontTx/>
              <a:buAutoNum type="romanUcPeriod" startAt="2"/>
            </a:pPr>
            <a:r>
              <a:rPr lang="sr-Latn-CS" sz="2400" b="1" smtClean="0">
                <a:solidFill>
                  <a:schemeClr val="tx2"/>
                </a:solidFill>
              </a:rPr>
              <a:t>Стечене </a:t>
            </a:r>
            <a:endParaRPr lang="sr-Cyrl-CS" sz="2400" b="1" smtClean="0">
              <a:solidFill>
                <a:schemeClr val="tx2"/>
              </a:solidFill>
            </a:endParaRPr>
          </a:p>
          <a:p>
            <a:pPr marL="812800" indent="-812800">
              <a:lnSpc>
                <a:spcPct val="90000"/>
              </a:lnSpc>
              <a:buFontTx/>
              <a:buNone/>
            </a:pPr>
            <a:r>
              <a:rPr lang="sr-Cyrl-CS" sz="2400" b="1" smtClean="0">
                <a:solidFill>
                  <a:schemeClr val="tx2"/>
                </a:solidFill>
              </a:rPr>
              <a:t>       </a:t>
            </a:r>
            <a:r>
              <a:rPr lang="sr-Latn-CS" sz="2400" b="1" smtClean="0">
                <a:solidFill>
                  <a:schemeClr val="tx2"/>
                </a:solidFill>
              </a:rPr>
              <a:t>(утицај спољашних фактора на Ер):</a:t>
            </a:r>
          </a:p>
          <a:p>
            <a:pPr marL="812800" indent="-812800">
              <a:lnSpc>
                <a:spcPct val="90000"/>
              </a:lnSpc>
              <a:buFontTx/>
              <a:buNone/>
            </a:pPr>
            <a:r>
              <a:rPr lang="sr-Latn-CS" sz="2400" b="1" smtClean="0"/>
              <a:t>        - механичка траума</a:t>
            </a:r>
          </a:p>
          <a:p>
            <a:pPr marL="812800" indent="-812800">
              <a:lnSpc>
                <a:spcPct val="90000"/>
              </a:lnSpc>
              <a:buFontTx/>
              <a:buNone/>
            </a:pPr>
            <a:r>
              <a:rPr lang="sr-Latn-CS" sz="2400" b="1" smtClean="0"/>
              <a:t>        - утицај аутоантитела</a:t>
            </a:r>
          </a:p>
          <a:p>
            <a:pPr marL="812800" indent="-812800">
              <a:lnSpc>
                <a:spcPct val="90000"/>
              </a:lnSpc>
              <a:buFontTx/>
              <a:buNone/>
            </a:pPr>
            <a:r>
              <a:rPr lang="sr-Latn-CS" sz="2400" b="1" smtClean="0"/>
              <a:t>        - спленомегалија</a:t>
            </a:r>
          </a:p>
          <a:p>
            <a:pPr marL="812800" indent="-812800">
              <a:lnSpc>
                <a:spcPct val="90000"/>
              </a:lnSpc>
              <a:buFontTx/>
              <a:buNone/>
            </a:pPr>
            <a:r>
              <a:rPr lang="sr-Latn-CS" sz="2400" b="1" smtClean="0"/>
              <a:t>        - инфекције</a:t>
            </a:r>
          </a:p>
          <a:p>
            <a:pPr marL="812800" indent="-812800">
              <a:lnSpc>
                <a:spcPct val="90000"/>
              </a:lnSpc>
              <a:buFontTx/>
              <a:buNone/>
            </a:pPr>
            <a:r>
              <a:rPr lang="sr-Latn-CS" sz="2400" b="1" smtClean="0"/>
              <a:t>        - интоксикације</a:t>
            </a:r>
          </a:p>
          <a:p>
            <a:pPr marL="812800" indent="-812800" algn="ctr">
              <a:lnSpc>
                <a:spcPct val="90000"/>
              </a:lnSpc>
              <a:buFontTx/>
              <a:buNone/>
            </a:pPr>
            <a:r>
              <a:rPr lang="sr-Latn-CS" sz="2800" smtClean="0">
                <a:solidFill>
                  <a:schemeClr val="tx2"/>
                </a:solidFill>
              </a:rPr>
              <a:t> </a:t>
            </a:r>
            <a:endParaRPr lang="en-US" sz="2800" smtClean="0">
              <a:solidFill>
                <a:schemeClr val="tx2"/>
              </a:solidFill>
            </a:endParaRPr>
          </a:p>
        </p:txBody>
      </p:sp>
    </p:spTree>
  </p:cSld>
  <p:clrMapOvr>
    <a:masterClrMapping/>
  </p:clrMapOvr>
  <p:transition advTm="17330"/>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idx="4294967295"/>
          </p:nvPr>
        </p:nvSpPr>
        <p:spPr>
          <a:xfrm>
            <a:off x="395288" y="1268413"/>
            <a:ext cx="8569325" cy="838200"/>
          </a:xfrm>
          <a:solidFill>
            <a:schemeClr val="tx2"/>
          </a:solidFill>
        </p:spPr>
        <p:txBody>
          <a:bodyPr/>
          <a:lstStyle/>
          <a:p>
            <a:r>
              <a:rPr lang="sr-Latn-CS" sz="3200" b="1" smtClean="0">
                <a:solidFill>
                  <a:schemeClr val="hlink"/>
                </a:solidFill>
              </a:rPr>
              <a:t>Класификација хемолизних анемија (2)</a:t>
            </a:r>
            <a:endParaRPr lang="en-US" sz="3200" b="1" smtClean="0">
              <a:solidFill>
                <a:schemeClr val="hlink"/>
              </a:solidFill>
            </a:endParaRPr>
          </a:p>
        </p:txBody>
      </p:sp>
      <p:sp>
        <p:nvSpPr>
          <p:cNvPr id="80899" name="Rectangle 3"/>
          <p:cNvSpPr>
            <a:spLocks noGrp="1" noChangeArrowheads="1"/>
          </p:cNvSpPr>
          <p:nvPr>
            <p:ph type="body" idx="4294967295"/>
          </p:nvPr>
        </p:nvSpPr>
        <p:spPr>
          <a:xfrm>
            <a:off x="395288" y="2249488"/>
            <a:ext cx="8135937" cy="4608512"/>
          </a:xfrm>
        </p:spPr>
        <p:txBody>
          <a:bodyPr/>
          <a:lstStyle/>
          <a:p>
            <a:pPr>
              <a:lnSpc>
                <a:spcPct val="65000"/>
              </a:lnSpc>
              <a:buFontTx/>
              <a:buNone/>
            </a:pPr>
            <a:r>
              <a:rPr lang="sr-Latn-CS" sz="2400" b="1" smtClean="0">
                <a:solidFill>
                  <a:schemeClr val="tx2"/>
                </a:solidFill>
              </a:rPr>
              <a:t>I</a:t>
            </a:r>
            <a:r>
              <a:rPr lang="sr-Latn-CS" b="1" smtClean="0">
                <a:solidFill>
                  <a:schemeClr val="tx2"/>
                </a:solidFill>
              </a:rPr>
              <a:t> </a:t>
            </a:r>
            <a:r>
              <a:rPr lang="sr-Latn-CS" sz="2400" b="1" smtClean="0">
                <a:solidFill>
                  <a:schemeClr val="tx2"/>
                </a:solidFill>
              </a:rPr>
              <a:t>Интракорпускуларне (уро</a:t>
            </a:r>
            <a:r>
              <a:rPr lang="sr-Cyrl-CS" sz="2400" b="1" smtClean="0">
                <a:solidFill>
                  <a:schemeClr val="tx2"/>
                </a:solidFill>
              </a:rPr>
              <a:t>ђ</a:t>
            </a:r>
            <a:r>
              <a:rPr lang="sr-Latn-CS" sz="2400" b="1" smtClean="0">
                <a:solidFill>
                  <a:schemeClr val="tx2"/>
                </a:solidFill>
              </a:rPr>
              <a:t>енe)</a:t>
            </a:r>
          </a:p>
          <a:p>
            <a:pPr>
              <a:lnSpc>
                <a:spcPct val="65000"/>
              </a:lnSpc>
              <a:buFontTx/>
              <a:buNone/>
            </a:pPr>
            <a:r>
              <a:rPr lang="sr-Latn-CS" sz="2400" smtClean="0"/>
              <a:t>   </a:t>
            </a:r>
            <a:r>
              <a:rPr lang="sr-Latn-CS" sz="2400" i="1" smtClean="0"/>
              <a:t>-абнормалности у самоm Ер</a:t>
            </a:r>
          </a:p>
          <a:p>
            <a:pPr>
              <a:lnSpc>
                <a:spcPct val="65000"/>
              </a:lnSpc>
              <a:buFontTx/>
              <a:buNone/>
            </a:pPr>
            <a:r>
              <a:rPr lang="sr-Latn-CS" sz="2400" i="1" smtClean="0"/>
              <a:t>     (дефeкат ензима, Хб-патије)</a:t>
            </a:r>
          </a:p>
          <a:p>
            <a:pPr>
              <a:lnSpc>
                <a:spcPct val="65000"/>
              </a:lnSpc>
              <a:buFontTx/>
              <a:buNone/>
            </a:pPr>
            <a:r>
              <a:rPr lang="sr-Latn-CS" sz="2400" i="1" smtClean="0"/>
              <a:t>   -абнормалности м</a:t>
            </a:r>
            <a:r>
              <a:rPr lang="sr-Cyrl-CS" sz="2400" i="1" smtClean="0"/>
              <a:t>ем</a:t>
            </a:r>
            <a:r>
              <a:rPr lang="sr-Latn-CS" sz="2400" i="1" smtClean="0"/>
              <a:t>бране Ер</a:t>
            </a:r>
          </a:p>
          <a:p>
            <a:pPr>
              <a:lnSpc>
                <a:spcPct val="65000"/>
              </a:lnSpc>
              <a:buFontTx/>
              <a:buNone/>
            </a:pPr>
            <a:r>
              <a:rPr lang="sr-Latn-CS" sz="2400" i="1" smtClean="0"/>
              <a:t>    (херадитарна сфероцитоза и ПНХ)</a:t>
            </a:r>
          </a:p>
          <a:p>
            <a:pPr>
              <a:lnSpc>
                <a:spcPct val="65000"/>
              </a:lnSpc>
              <a:buFontTx/>
              <a:buNone/>
            </a:pPr>
            <a:endParaRPr lang="sr-Latn-CS" sz="2400" i="1" smtClean="0"/>
          </a:p>
          <a:p>
            <a:pPr>
              <a:lnSpc>
                <a:spcPct val="65000"/>
              </a:lnSpc>
              <a:buFontTx/>
              <a:buNone/>
            </a:pPr>
            <a:endParaRPr lang="sr-Latn-CS" sz="2400" b="1" smtClean="0">
              <a:solidFill>
                <a:schemeClr val="tx2"/>
              </a:solidFill>
            </a:endParaRPr>
          </a:p>
          <a:p>
            <a:pPr>
              <a:lnSpc>
                <a:spcPct val="65000"/>
              </a:lnSpc>
              <a:buFontTx/>
              <a:buNone/>
            </a:pPr>
            <a:r>
              <a:rPr lang="sr-Latn-CS" sz="2400" b="1" smtClean="0">
                <a:solidFill>
                  <a:schemeClr val="tx2"/>
                </a:solidFill>
              </a:rPr>
              <a:t>II Екстракорпускуларне (најчешће стечeне)</a:t>
            </a:r>
          </a:p>
          <a:p>
            <a:pPr>
              <a:lnSpc>
                <a:spcPct val="65000"/>
              </a:lnSpc>
              <a:buClr>
                <a:schemeClr val="accent1"/>
              </a:buClr>
              <a:buFont typeface="Wingdings" pitchFamily="2" charset="2"/>
              <a:buChar char="Ø"/>
            </a:pPr>
            <a:r>
              <a:rPr lang="sr-Latn-CS" sz="2400" i="1" smtClean="0"/>
              <a:t>  spur cell анемија *(уро</a:t>
            </a:r>
            <a:r>
              <a:rPr lang="sr-Cyrl-CS" sz="2400" i="1" smtClean="0"/>
              <a:t>ђ</a:t>
            </a:r>
            <a:r>
              <a:rPr lang="sr-Latn-CS" sz="2400" i="1" smtClean="0"/>
              <a:t>ена, изу</a:t>
            </a:r>
            <a:r>
              <a:rPr lang="sr-Cyrl-CS" sz="2400" i="1" smtClean="0"/>
              <a:t>з</a:t>
            </a:r>
            <a:r>
              <a:rPr lang="sr-Latn-CS" sz="2400" i="1" smtClean="0"/>
              <a:t>етак)</a:t>
            </a:r>
          </a:p>
          <a:p>
            <a:pPr>
              <a:lnSpc>
                <a:spcPct val="65000"/>
              </a:lnSpc>
              <a:buClr>
                <a:schemeClr val="accent1"/>
              </a:buClr>
              <a:buFont typeface="Wingdings" pitchFamily="2" charset="2"/>
              <a:buChar char="Ø"/>
            </a:pPr>
            <a:r>
              <a:rPr lang="sr-Latn-CS" sz="2400" b="1" smtClean="0"/>
              <a:t>  спољашњи фактори</a:t>
            </a:r>
          </a:p>
          <a:p>
            <a:pPr>
              <a:lnSpc>
                <a:spcPct val="65000"/>
              </a:lnSpc>
              <a:buClr>
                <a:schemeClr val="accent1"/>
              </a:buClr>
              <a:buFont typeface="Wingdings" pitchFamily="2" charset="2"/>
              <a:buNone/>
            </a:pPr>
            <a:endParaRPr lang="en-US" sz="2400" smtClean="0"/>
          </a:p>
        </p:txBody>
      </p:sp>
    </p:spTree>
  </p:cSld>
  <p:clrMapOvr>
    <a:masterClrMapping/>
  </p:clrMapOvr>
  <p:transition advTm="2803"/>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idx="4294967295"/>
          </p:nvPr>
        </p:nvSpPr>
        <p:spPr>
          <a:xfrm>
            <a:off x="539750" y="1341438"/>
            <a:ext cx="8229600" cy="1143000"/>
          </a:xfrm>
        </p:spPr>
        <p:txBody>
          <a:bodyPr/>
          <a:lstStyle/>
          <a:p>
            <a:pPr>
              <a:defRPr/>
            </a:pPr>
            <a:r>
              <a:rPr lang="sl-SI" sz="3200" b="1" smtClean="0">
                <a:solidFill>
                  <a:srgbClr val="FF0000"/>
                </a:solidFill>
                <a:effectLst>
                  <a:outerShdw blurRad="38100" dist="38100" dir="2700000" algn="tl">
                    <a:srgbClr val="C0C0C0"/>
                  </a:outerShdw>
                </a:effectLst>
              </a:rPr>
              <a:t>УРОЂЕНЕ ХЕМОЛИЗНЕ АНЕМИЈЕ</a:t>
            </a:r>
            <a:endParaRPr lang="en-US" sz="3200" b="1" smtClean="0">
              <a:solidFill>
                <a:srgbClr val="FF0000"/>
              </a:solidFill>
              <a:effectLst>
                <a:outerShdw blurRad="38100" dist="38100" dir="2700000" algn="tl">
                  <a:srgbClr val="C0C0C0"/>
                </a:outerShdw>
              </a:effectLst>
            </a:endParaRPr>
          </a:p>
        </p:txBody>
      </p:sp>
      <p:sp>
        <p:nvSpPr>
          <p:cNvPr id="36867" name="Rectangle 3"/>
          <p:cNvSpPr>
            <a:spLocks noGrp="1" noChangeArrowheads="1"/>
          </p:cNvSpPr>
          <p:nvPr>
            <p:ph type="body" idx="4294967295"/>
          </p:nvPr>
        </p:nvSpPr>
        <p:spPr>
          <a:xfrm>
            <a:off x="0" y="2692400"/>
            <a:ext cx="9144000" cy="3581400"/>
          </a:xfrm>
          <a:ln>
            <a:solidFill>
              <a:schemeClr val="bg1"/>
            </a:solidFill>
          </a:ln>
        </p:spPr>
        <p:txBody>
          <a:bodyPr/>
          <a:lstStyle/>
          <a:p>
            <a:pPr>
              <a:defRPr/>
            </a:pPr>
            <a:r>
              <a:rPr lang="sl-SI" sz="2400" b="1" smtClean="0">
                <a:solidFill>
                  <a:schemeClr val="tx2"/>
                </a:solidFill>
                <a:effectLst>
                  <a:outerShdw blurRad="38100" dist="38100" dir="2700000" algn="tl">
                    <a:srgbClr val="C0C0C0"/>
                  </a:outerShdw>
                </a:effectLst>
              </a:rPr>
              <a:t>пореме</a:t>
            </a:r>
            <a:r>
              <a:rPr lang="sr-Latn-CS" sz="2400" b="1" smtClean="0">
                <a:solidFill>
                  <a:schemeClr val="tx2"/>
                </a:solidFill>
                <a:effectLst>
                  <a:outerShdw blurRad="38100" dist="38100" dir="2700000" algn="tl">
                    <a:srgbClr val="C0C0C0"/>
                  </a:outerShdw>
                </a:effectLst>
              </a:rPr>
              <a:t>ћ</a:t>
            </a:r>
            <a:r>
              <a:rPr lang="sl-SI" sz="2400" b="1" smtClean="0">
                <a:solidFill>
                  <a:schemeClr val="tx2"/>
                </a:solidFill>
                <a:effectLst>
                  <a:outerShdw blurRad="38100" dist="38100" dir="2700000" algn="tl">
                    <a:srgbClr val="C0C0C0"/>
                  </a:outerShdw>
                </a:effectLst>
              </a:rPr>
              <a:t>аји мембране</a:t>
            </a:r>
            <a:r>
              <a:rPr lang="en-US" sz="2400" b="1" smtClean="0">
                <a:solidFill>
                  <a:schemeClr val="tx2"/>
                </a:solidFill>
                <a:effectLst>
                  <a:outerShdw blurRad="38100" dist="38100" dir="2700000" algn="tl">
                    <a:srgbClr val="C0C0C0"/>
                  </a:outerShdw>
                </a:effectLst>
              </a:rPr>
              <a:t>- </a:t>
            </a:r>
            <a:r>
              <a:rPr lang="en-US" sz="2400" b="1" smtClean="0">
                <a:solidFill>
                  <a:schemeClr val="accent2"/>
                </a:solidFill>
                <a:effectLst>
                  <a:outerShdw blurRad="38100" dist="38100" dir="2700000" algn="tl">
                    <a:srgbClr val="C0C0C0"/>
                  </a:outerShdw>
                </a:effectLst>
              </a:rPr>
              <a:t>мембранопатије</a:t>
            </a:r>
            <a:endParaRPr lang="sr-Latn-CS" sz="2400" b="1" smtClean="0">
              <a:solidFill>
                <a:schemeClr val="accent2"/>
              </a:solidFill>
              <a:effectLst>
                <a:outerShdw blurRad="38100" dist="38100" dir="2700000" algn="tl">
                  <a:srgbClr val="C0C0C0"/>
                </a:outerShdw>
              </a:effectLst>
            </a:endParaRPr>
          </a:p>
          <a:p>
            <a:pPr>
              <a:defRPr/>
            </a:pPr>
            <a:endParaRPr lang="sl-SI" sz="2400" b="1" smtClean="0">
              <a:solidFill>
                <a:schemeClr val="accent2"/>
              </a:solidFill>
              <a:effectLst>
                <a:outerShdw blurRad="38100" dist="38100" dir="2700000" algn="tl">
                  <a:srgbClr val="C0C0C0"/>
                </a:outerShdw>
              </a:effectLst>
            </a:endParaRPr>
          </a:p>
          <a:p>
            <a:pPr>
              <a:defRPr/>
            </a:pPr>
            <a:r>
              <a:rPr lang="sl-SI" sz="2400" b="1" smtClean="0">
                <a:solidFill>
                  <a:schemeClr val="tx2"/>
                </a:solidFill>
                <a:effectLst>
                  <a:outerShdw blurRad="38100" dist="38100" dir="2700000" algn="tl">
                    <a:srgbClr val="C0C0C0"/>
                  </a:outerShdw>
                </a:effectLst>
              </a:rPr>
              <a:t>ензимски дефицит</a:t>
            </a:r>
            <a:r>
              <a:rPr lang="en-US" sz="2400" b="1" smtClean="0">
                <a:solidFill>
                  <a:schemeClr val="tx2"/>
                </a:solidFill>
                <a:effectLst>
                  <a:outerShdw blurRad="38100" dist="38100" dir="2700000" algn="tl">
                    <a:srgbClr val="C0C0C0"/>
                  </a:outerShdw>
                </a:effectLst>
              </a:rPr>
              <a:t>- </a:t>
            </a:r>
            <a:r>
              <a:rPr lang="en-US" sz="2400" b="1" smtClean="0">
                <a:solidFill>
                  <a:schemeClr val="accent2"/>
                </a:solidFill>
                <a:effectLst>
                  <a:outerShdw blurRad="38100" dist="38100" dir="2700000" algn="tl">
                    <a:srgbClr val="C0C0C0"/>
                  </a:outerShdw>
                </a:effectLst>
              </a:rPr>
              <a:t>ензимопатије</a:t>
            </a:r>
          </a:p>
          <a:p>
            <a:pPr>
              <a:defRPr/>
            </a:pPr>
            <a:endParaRPr lang="sl-SI" sz="2400" b="1" smtClean="0">
              <a:solidFill>
                <a:schemeClr val="tx2"/>
              </a:solidFill>
              <a:effectLst>
                <a:outerShdw blurRad="38100" dist="38100" dir="2700000" algn="tl">
                  <a:srgbClr val="C0C0C0"/>
                </a:outerShdw>
              </a:effectLst>
            </a:endParaRPr>
          </a:p>
          <a:p>
            <a:pPr>
              <a:defRPr/>
            </a:pPr>
            <a:r>
              <a:rPr lang="sl-SI" sz="2400" b="1" smtClean="0">
                <a:solidFill>
                  <a:schemeClr val="tx2"/>
                </a:solidFill>
                <a:effectLst>
                  <a:outerShdw blurRad="38100" dist="38100" dir="2700000" algn="tl">
                    <a:srgbClr val="C0C0C0"/>
                  </a:outerShdw>
                </a:effectLst>
              </a:rPr>
              <a:t>поремећаји синтезе хемоглобина</a:t>
            </a:r>
            <a:r>
              <a:rPr lang="en-US" sz="2400" b="1" smtClean="0">
                <a:solidFill>
                  <a:schemeClr val="tx2"/>
                </a:solidFill>
                <a:effectLst>
                  <a:outerShdw blurRad="38100" dist="38100" dir="2700000" algn="tl">
                    <a:srgbClr val="C0C0C0"/>
                  </a:outerShdw>
                </a:effectLst>
              </a:rPr>
              <a:t>- </a:t>
            </a:r>
            <a:r>
              <a:rPr lang="en-US" sz="2400" b="1" smtClean="0">
                <a:solidFill>
                  <a:schemeClr val="accent2"/>
                </a:solidFill>
                <a:effectLst>
                  <a:outerShdw blurRad="38100" dist="38100" dir="2700000" algn="tl">
                    <a:srgbClr val="C0C0C0"/>
                  </a:outerShdw>
                </a:effectLst>
              </a:rPr>
              <a:t>хемоглобинопатије</a:t>
            </a:r>
          </a:p>
        </p:txBody>
      </p:sp>
    </p:spTree>
  </p:cSld>
  <p:clrMapOvr>
    <a:masterClrMapping/>
  </p:clrMapOvr>
  <p:transition advTm="17188"/>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ChangeArrowheads="1"/>
          </p:cNvSpPr>
          <p:nvPr/>
        </p:nvSpPr>
        <p:spPr bwMode="auto">
          <a:xfrm>
            <a:off x="2286000" y="2590800"/>
            <a:ext cx="5022850" cy="762000"/>
          </a:xfrm>
          <a:prstGeom prst="rect">
            <a:avLst/>
          </a:prstGeom>
          <a:noFill/>
          <a:ln w="9525">
            <a:noFill/>
            <a:miter lim="800000"/>
            <a:headEnd/>
            <a:tailEnd/>
          </a:ln>
          <a:effectLst/>
        </p:spPr>
        <p:txBody>
          <a:bodyPr>
            <a:spAutoFit/>
          </a:bodyPr>
          <a:lstStyle/>
          <a:p>
            <a:pPr algn="ctr">
              <a:spcBef>
                <a:spcPct val="20000"/>
              </a:spcBef>
              <a:defRPr/>
            </a:pPr>
            <a:r>
              <a:rPr lang="en-US" sz="4400" b="1">
                <a:solidFill>
                  <a:srgbClr val="FF0000"/>
                </a:solidFill>
                <a:effectLst>
                  <a:outerShdw blurRad="38100" dist="38100" dir="2700000" algn="tl">
                    <a:srgbClr val="C0C0C0"/>
                  </a:outerShdw>
                </a:effectLst>
                <a:latin typeface="Arial" charset="0"/>
              </a:rPr>
              <a:t>Мембран</a:t>
            </a:r>
            <a:r>
              <a:rPr lang="sr-Latn-CS" sz="4400" b="1">
                <a:solidFill>
                  <a:srgbClr val="FF0000"/>
                </a:solidFill>
                <a:effectLst>
                  <a:outerShdw blurRad="38100" dist="38100" dir="2700000" algn="tl">
                    <a:srgbClr val="C0C0C0"/>
                  </a:outerShdw>
                </a:effectLst>
                <a:latin typeface="Arial" charset="0"/>
              </a:rPr>
              <a:t>опатије</a:t>
            </a:r>
            <a:endParaRPr lang="en-US" sz="4400" b="1">
              <a:solidFill>
                <a:srgbClr val="FF0000"/>
              </a:solidFill>
              <a:effectLst>
                <a:outerShdw blurRad="38100" dist="38100" dir="2700000" algn="tl">
                  <a:srgbClr val="C0C0C0"/>
                </a:outerShdw>
              </a:effectLst>
              <a:latin typeface="Arial" charset="0"/>
            </a:endParaRPr>
          </a:p>
        </p:txBody>
      </p:sp>
    </p:spTree>
  </p:cSld>
  <p:clrMapOvr>
    <a:masterClrMapping/>
  </p:clrMapOvr>
  <p:transition advTm="416"/>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idx="4294967295"/>
          </p:nvPr>
        </p:nvSpPr>
        <p:spPr>
          <a:xfrm>
            <a:off x="395288" y="1557338"/>
            <a:ext cx="8229600" cy="1143000"/>
          </a:xfrm>
        </p:spPr>
        <p:txBody>
          <a:bodyPr/>
          <a:lstStyle/>
          <a:p>
            <a:pPr>
              <a:defRPr/>
            </a:pPr>
            <a:r>
              <a:rPr lang="en-US" sz="3200" b="1" smtClean="0">
                <a:solidFill>
                  <a:srgbClr val="FF0000"/>
                </a:solidFill>
                <a:effectLst>
                  <a:outerShdw blurRad="38100" dist="38100" dir="2700000" algn="tl">
                    <a:srgbClr val="C0C0C0"/>
                  </a:outerShdw>
                </a:effectLst>
              </a:rPr>
              <a:t>Подела мембранопатија на основу морфологије</a:t>
            </a:r>
          </a:p>
        </p:txBody>
      </p:sp>
      <p:sp>
        <p:nvSpPr>
          <p:cNvPr id="83971" name="Rectangle 3"/>
          <p:cNvSpPr>
            <a:spLocks noGrp="1" noChangeArrowheads="1"/>
          </p:cNvSpPr>
          <p:nvPr>
            <p:ph type="body" idx="4294967295"/>
          </p:nvPr>
        </p:nvSpPr>
        <p:spPr>
          <a:xfrm>
            <a:off x="609600" y="2819400"/>
            <a:ext cx="8229600" cy="2362200"/>
          </a:xfrm>
        </p:spPr>
        <p:txBody>
          <a:bodyPr/>
          <a:lstStyle/>
          <a:p>
            <a:pPr>
              <a:lnSpc>
                <a:spcPct val="90000"/>
              </a:lnSpc>
            </a:pPr>
            <a:r>
              <a:rPr lang="sr-Latn-CS" sz="2800" smtClean="0">
                <a:solidFill>
                  <a:schemeClr val="tx2"/>
                </a:solidFill>
              </a:rPr>
              <a:t>урођена сфероцитоза</a:t>
            </a:r>
          </a:p>
          <a:p>
            <a:pPr>
              <a:lnSpc>
                <a:spcPct val="90000"/>
              </a:lnSpc>
            </a:pPr>
            <a:r>
              <a:rPr lang="sr-Latn-CS" sz="2800" smtClean="0">
                <a:solidFill>
                  <a:schemeClr val="tx2"/>
                </a:solidFill>
              </a:rPr>
              <a:t>урођена елиптоцитоза, </a:t>
            </a:r>
          </a:p>
          <a:p>
            <a:pPr>
              <a:lnSpc>
                <a:spcPct val="90000"/>
              </a:lnSpc>
            </a:pPr>
            <a:r>
              <a:rPr lang="sr-Latn-CS" sz="2800" smtClean="0">
                <a:solidFill>
                  <a:schemeClr val="tx2"/>
                </a:solidFill>
              </a:rPr>
              <a:t>урођена пиропојкилоцитоза</a:t>
            </a:r>
          </a:p>
          <a:p>
            <a:pPr>
              <a:lnSpc>
                <a:spcPct val="90000"/>
              </a:lnSpc>
            </a:pPr>
            <a:r>
              <a:rPr lang="sr-Latn-CS" sz="2800" smtClean="0">
                <a:solidFill>
                  <a:schemeClr val="tx2"/>
                </a:solidFill>
              </a:rPr>
              <a:t>урођена стоматоцитоза и </a:t>
            </a:r>
          </a:p>
          <a:p>
            <a:pPr>
              <a:lnSpc>
                <a:spcPct val="90000"/>
              </a:lnSpc>
            </a:pPr>
            <a:r>
              <a:rPr lang="sr-Latn-CS" sz="2800" smtClean="0">
                <a:solidFill>
                  <a:schemeClr val="tx2"/>
                </a:solidFill>
              </a:rPr>
              <a:t>урођена ксероцитоза</a:t>
            </a:r>
          </a:p>
          <a:p>
            <a:pPr>
              <a:lnSpc>
                <a:spcPct val="90000"/>
              </a:lnSpc>
            </a:pPr>
            <a:endParaRPr lang="sr-Latn-CS" sz="2800" smtClean="0">
              <a:solidFill>
                <a:schemeClr val="tx2"/>
              </a:solidFill>
            </a:endParaRPr>
          </a:p>
          <a:p>
            <a:pPr>
              <a:lnSpc>
                <a:spcPct val="90000"/>
              </a:lnSpc>
            </a:pPr>
            <a:endParaRPr lang="en-US" sz="2800" smtClean="0">
              <a:solidFill>
                <a:srgbClr val="000066"/>
              </a:solidFill>
            </a:endParaRPr>
          </a:p>
        </p:txBody>
      </p:sp>
    </p:spTree>
  </p:cSld>
  <p:clrMapOvr>
    <a:masterClrMapping/>
  </p:clrMapOvr>
  <p:transition advTm="13805"/>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idx="4294967295"/>
          </p:nvPr>
        </p:nvSpPr>
        <p:spPr/>
        <p:txBody>
          <a:bodyPr/>
          <a:lstStyle/>
          <a:p>
            <a:pPr>
              <a:defRPr/>
            </a:pPr>
            <a:r>
              <a:rPr lang="sr-Latn-CS" sz="2800" b="1" smtClean="0">
                <a:solidFill>
                  <a:srgbClr val="FF0000"/>
                </a:solidFill>
                <a:effectLst>
                  <a:outerShdw blurRad="38100" dist="38100" dir="2700000" algn="tl">
                    <a:srgbClr val="C0C0C0"/>
                  </a:outerShdw>
                </a:effectLst>
              </a:rPr>
              <a:t>УРОЂЕНА СФЕРОЦИТОЗА</a:t>
            </a:r>
            <a:br>
              <a:rPr lang="sr-Latn-CS" sz="2800" b="1" smtClean="0">
                <a:solidFill>
                  <a:srgbClr val="FF0000"/>
                </a:solidFill>
                <a:effectLst>
                  <a:outerShdw blurRad="38100" dist="38100" dir="2700000" algn="tl">
                    <a:srgbClr val="C0C0C0"/>
                  </a:outerShdw>
                </a:effectLst>
              </a:rPr>
            </a:br>
            <a:r>
              <a:rPr lang="sr-Latn-CS" sz="2800" b="1" smtClean="0">
                <a:solidFill>
                  <a:srgbClr val="FF0000"/>
                </a:solidFill>
                <a:effectLst>
                  <a:outerShdw blurRad="38100" dist="38100" dir="2700000" algn="tl">
                    <a:srgbClr val="C0C0C0"/>
                  </a:outerShdw>
                </a:effectLst>
              </a:rPr>
              <a:t>ДЕФЕКТИ ПРОТЕИНА МЕМБРАНЕ</a:t>
            </a:r>
            <a:r>
              <a:rPr lang="sr-Latn-CS" sz="2800" b="1" smtClean="0">
                <a:effectLst>
                  <a:outerShdw blurRad="38100" dist="38100" dir="2700000" algn="tl">
                    <a:srgbClr val="C0C0C0"/>
                  </a:outerShdw>
                </a:effectLst>
              </a:rPr>
              <a:t> </a:t>
            </a:r>
            <a:endParaRPr lang="en-US" sz="2800" b="1" smtClean="0">
              <a:effectLst>
                <a:outerShdw blurRad="38100" dist="38100" dir="2700000" algn="tl">
                  <a:srgbClr val="C0C0C0"/>
                </a:outerShdw>
              </a:effectLst>
            </a:endParaRPr>
          </a:p>
        </p:txBody>
      </p:sp>
      <p:sp>
        <p:nvSpPr>
          <p:cNvPr id="84995" name="Rectangle 3"/>
          <p:cNvSpPr>
            <a:spLocks noGrp="1" noChangeArrowheads="1"/>
          </p:cNvSpPr>
          <p:nvPr>
            <p:ph type="body" idx="4294967295"/>
          </p:nvPr>
        </p:nvSpPr>
        <p:spPr>
          <a:xfrm>
            <a:off x="457200" y="2592388"/>
            <a:ext cx="8229600" cy="4221162"/>
          </a:xfrm>
        </p:spPr>
        <p:txBody>
          <a:bodyPr/>
          <a:lstStyle/>
          <a:p>
            <a:pPr>
              <a:lnSpc>
                <a:spcPct val="90000"/>
              </a:lnSpc>
            </a:pPr>
            <a:r>
              <a:rPr lang="sr-Latn-CS" sz="2800" smtClean="0">
                <a:solidFill>
                  <a:schemeClr val="tx2"/>
                </a:solidFill>
              </a:rPr>
              <a:t>генетска болест која настаје најчешће због недостатка спектрина и протеина 4.2 </a:t>
            </a:r>
          </a:p>
          <a:p>
            <a:pPr>
              <a:lnSpc>
                <a:spcPct val="90000"/>
              </a:lnSpc>
            </a:pPr>
            <a:endParaRPr lang="sr-Latn-CS" sz="2800" smtClean="0">
              <a:solidFill>
                <a:schemeClr val="tx2"/>
              </a:solidFill>
            </a:endParaRPr>
          </a:p>
          <a:p>
            <a:pPr>
              <a:lnSpc>
                <a:spcPct val="90000"/>
              </a:lnSpc>
            </a:pPr>
            <a:r>
              <a:rPr lang="sr-Latn-CS" sz="2800" smtClean="0">
                <a:solidFill>
                  <a:schemeClr val="tx2"/>
                </a:solidFill>
              </a:rPr>
              <a:t>смањује  се површина мембране, </a:t>
            </a:r>
            <a:r>
              <a:rPr lang="sr-Latn-CS" sz="2800" smtClean="0">
                <a:solidFill>
                  <a:schemeClr val="tx2"/>
                </a:solidFill>
                <a:cs typeface="Times New Roman" pitchFamily="18" charset="0"/>
              </a:rPr>
              <a:t>„</a:t>
            </a:r>
            <a:r>
              <a:rPr lang="sr-Latn-CS" sz="2800" smtClean="0">
                <a:solidFill>
                  <a:schemeClr val="tx2"/>
                </a:solidFill>
              </a:rPr>
              <a:t>губитак еритроцитне мембране” и губитак биконкавног облика</a:t>
            </a:r>
            <a:endParaRPr lang="en-US" sz="2800" smtClean="0">
              <a:solidFill>
                <a:schemeClr val="tx2"/>
              </a:solidFill>
            </a:endParaRPr>
          </a:p>
        </p:txBody>
      </p:sp>
      <p:sp>
        <p:nvSpPr>
          <p:cNvPr id="84996" name="Rectangle 4"/>
          <p:cNvSpPr>
            <a:spLocks noGrp="1" noChangeArrowheads="1"/>
          </p:cNvSpPr>
          <p:nvPr>
            <p:ph type="body" sz="half" idx="4294967295"/>
          </p:nvPr>
        </p:nvSpPr>
        <p:spPr>
          <a:xfrm>
            <a:off x="5105400" y="1600200"/>
            <a:ext cx="4038600" cy="4525963"/>
          </a:xfrm>
        </p:spPr>
        <p:txBody>
          <a:bodyPr/>
          <a:lstStyle/>
          <a:p>
            <a:pPr>
              <a:lnSpc>
                <a:spcPct val="90000"/>
              </a:lnSpc>
            </a:pPr>
            <a:endParaRPr lang="sr-Latn-CS" sz="2400" smtClean="0">
              <a:solidFill>
                <a:srgbClr val="000066"/>
              </a:solidFill>
            </a:endParaRPr>
          </a:p>
          <a:p>
            <a:pPr>
              <a:lnSpc>
                <a:spcPct val="90000"/>
              </a:lnSpc>
            </a:pPr>
            <a:endParaRPr lang="sr-Latn-CS" sz="2400" smtClean="0">
              <a:solidFill>
                <a:srgbClr val="000066"/>
              </a:solidFill>
            </a:endParaRPr>
          </a:p>
          <a:p>
            <a:pPr>
              <a:lnSpc>
                <a:spcPct val="90000"/>
              </a:lnSpc>
            </a:pPr>
            <a:endParaRPr lang="en-US" sz="2400" smtClean="0"/>
          </a:p>
        </p:txBody>
      </p:sp>
    </p:spTree>
  </p:cSld>
  <p:clrMapOvr>
    <a:masterClrMapping/>
  </p:clrMapOvr>
  <p:transition advTm="9589"/>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idx="4294967295"/>
          </p:nvPr>
        </p:nvSpPr>
        <p:spPr>
          <a:xfrm>
            <a:off x="323850" y="1268413"/>
            <a:ext cx="8264525" cy="863600"/>
          </a:xfrm>
          <a:effectLst>
            <a:outerShdw dist="35921" dir="2700000" algn="ctr" rotWithShape="0">
              <a:srgbClr val="000000"/>
            </a:outerShdw>
          </a:effectLst>
        </p:spPr>
        <p:txBody>
          <a:bodyPr/>
          <a:lstStyle/>
          <a:p>
            <a:pPr>
              <a:defRPr/>
            </a:pPr>
            <a:r>
              <a:rPr lang="hr-HR" sz="2800" b="1" smtClean="0">
                <a:solidFill>
                  <a:srgbClr val="FF0000"/>
                </a:solidFill>
              </a:rPr>
              <a:t>ПРИСТУП ДИЈАГНОЗИ АНЕМИЈЕ</a:t>
            </a:r>
            <a:endParaRPr lang="en-GB" sz="2800" b="1" smtClean="0">
              <a:solidFill>
                <a:srgbClr val="FF0000"/>
              </a:solidFill>
            </a:endParaRPr>
          </a:p>
        </p:txBody>
      </p:sp>
      <p:sp>
        <p:nvSpPr>
          <p:cNvPr id="25603" name="Rectangle 3"/>
          <p:cNvSpPr>
            <a:spLocks noChangeArrowheads="1"/>
          </p:cNvSpPr>
          <p:nvPr/>
        </p:nvSpPr>
        <p:spPr bwMode="auto">
          <a:xfrm flipV="1">
            <a:off x="827088" y="2349500"/>
            <a:ext cx="7345362" cy="73025"/>
          </a:xfrm>
          <a:prstGeom prst="rect">
            <a:avLst/>
          </a:prstGeom>
          <a:gradFill rotWithShape="1">
            <a:gsLst>
              <a:gs pos="0">
                <a:schemeClr val="accent2"/>
              </a:gs>
              <a:gs pos="100000">
                <a:schemeClr val="accent2">
                  <a:gamma/>
                  <a:shade val="46275"/>
                  <a:invGamma/>
                </a:schemeClr>
              </a:gs>
            </a:gsLst>
            <a:lin ang="0" scaled="1"/>
          </a:gradFill>
          <a:ln w="9525">
            <a:noFill/>
            <a:miter lim="800000"/>
            <a:headEnd/>
            <a:tailEnd/>
          </a:ln>
          <a:effectLst/>
        </p:spPr>
        <p:txBody>
          <a:bodyPr wrap="none" anchor="ctr"/>
          <a:lstStyle/>
          <a:p>
            <a:pPr>
              <a:defRPr/>
            </a:pPr>
            <a:endParaRPr lang="en-US" sz="1800" b="1">
              <a:latin typeface="Arial" charset="0"/>
            </a:endParaRPr>
          </a:p>
        </p:txBody>
      </p:sp>
      <p:sp>
        <p:nvSpPr>
          <p:cNvPr id="25604" name="Text Box 4"/>
          <p:cNvSpPr txBox="1">
            <a:spLocks noChangeArrowheads="1"/>
          </p:cNvSpPr>
          <p:nvPr/>
        </p:nvSpPr>
        <p:spPr bwMode="auto">
          <a:xfrm>
            <a:off x="1116013" y="2924175"/>
            <a:ext cx="6818312" cy="1589088"/>
          </a:xfrm>
          <a:prstGeom prst="rect">
            <a:avLst/>
          </a:prstGeom>
          <a:noFill/>
          <a:ln w="9525">
            <a:noFill/>
            <a:miter lim="800000"/>
            <a:headEnd/>
            <a:tailEnd/>
          </a:ln>
          <a:effectLst>
            <a:outerShdw dist="35921" dir="2700000" algn="ctr" rotWithShape="0">
              <a:srgbClr val="000000"/>
            </a:outerShdw>
          </a:effectLst>
        </p:spPr>
        <p:txBody>
          <a:bodyPr wrap="none">
            <a:spAutoFit/>
          </a:bodyPr>
          <a:lstStyle/>
          <a:p>
            <a:pPr eaLnBrk="0" hangingPunct="0">
              <a:defRPr/>
            </a:pPr>
            <a:r>
              <a:rPr lang="hr-HR" sz="2400" i="1">
                <a:latin typeface="Tahoma" pitchFamily="34" charset="0"/>
              </a:rPr>
              <a:t>Први корак </a:t>
            </a:r>
            <a:r>
              <a:rPr lang="hr-HR" sz="2400">
                <a:latin typeface="Tahoma" pitchFamily="34" charset="0"/>
              </a:rPr>
              <a:t>– утврдити постојање анемије</a:t>
            </a:r>
          </a:p>
          <a:p>
            <a:pPr eaLnBrk="0" hangingPunct="0">
              <a:defRPr/>
            </a:pPr>
            <a:r>
              <a:rPr lang="hr-HR" sz="2400">
                <a:latin typeface="Tahoma" pitchFamily="34" charset="0"/>
              </a:rPr>
              <a:t> </a:t>
            </a:r>
          </a:p>
          <a:p>
            <a:pPr>
              <a:lnSpc>
                <a:spcPct val="90000"/>
              </a:lnSpc>
              <a:spcBef>
                <a:spcPct val="20000"/>
              </a:spcBef>
              <a:buClr>
                <a:schemeClr val="hlink"/>
              </a:buClr>
              <a:buSzPct val="70000"/>
              <a:buFont typeface="Wingdings" pitchFamily="2" charset="2"/>
              <a:buNone/>
              <a:defRPr/>
            </a:pPr>
            <a:r>
              <a:rPr lang="hr-HR" sz="2400" i="1">
                <a:latin typeface="Tahoma" pitchFamily="34" charset="0"/>
              </a:rPr>
              <a:t>Други корак</a:t>
            </a:r>
            <a:r>
              <a:rPr lang="hr-HR" sz="2400">
                <a:latin typeface="Tahoma" pitchFamily="34" charset="0"/>
              </a:rPr>
              <a:t> – испитивање патогенезе анемије</a:t>
            </a:r>
          </a:p>
          <a:p>
            <a:pPr eaLnBrk="0" hangingPunct="0">
              <a:defRPr/>
            </a:pPr>
            <a:r>
              <a:rPr lang="hr-HR" sz="2400">
                <a:latin typeface="Tahoma" pitchFamily="34" charset="0"/>
              </a:rPr>
              <a:t>	</a:t>
            </a:r>
            <a:endParaRPr lang="en-US" sz="2400">
              <a:latin typeface="Tahoma" pitchFamily="34" charset="0"/>
            </a:endParaRPr>
          </a:p>
        </p:txBody>
      </p:sp>
      <p:sp>
        <p:nvSpPr>
          <p:cNvPr id="10245" name="Rectangle 5"/>
          <p:cNvSpPr>
            <a:spLocks noChangeArrowheads="1"/>
          </p:cNvSpPr>
          <p:nvPr/>
        </p:nvSpPr>
        <p:spPr bwMode="auto">
          <a:xfrm>
            <a:off x="1258888" y="4724400"/>
            <a:ext cx="6624637" cy="1008063"/>
          </a:xfrm>
          <a:prstGeom prst="rect">
            <a:avLst/>
          </a:prstGeom>
          <a:solidFill>
            <a:schemeClr val="bg2"/>
          </a:solidFill>
          <a:ln w="9525">
            <a:solidFill>
              <a:srgbClr val="000000"/>
            </a:solidFill>
            <a:miter lim="800000"/>
            <a:headEnd/>
            <a:tailEnd/>
          </a:ln>
        </p:spPr>
        <p:txBody>
          <a:bodyPr wrap="none" anchor="ctr"/>
          <a:lstStyle/>
          <a:p>
            <a:endParaRPr lang="en-US" sz="1800" b="1"/>
          </a:p>
        </p:txBody>
      </p:sp>
      <p:sp>
        <p:nvSpPr>
          <p:cNvPr id="25606" name="Text Box 6"/>
          <p:cNvSpPr txBox="1">
            <a:spLocks noChangeArrowheads="1"/>
          </p:cNvSpPr>
          <p:nvPr/>
        </p:nvSpPr>
        <p:spPr bwMode="auto">
          <a:xfrm>
            <a:off x="2268538" y="4724400"/>
            <a:ext cx="4659312" cy="895350"/>
          </a:xfrm>
          <a:prstGeom prst="rect">
            <a:avLst/>
          </a:prstGeom>
          <a:noFill/>
          <a:ln w="9525">
            <a:noFill/>
            <a:miter lim="800000"/>
            <a:headEnd/>
            <a:tailEnd/>
          </a:ln>
          <a:effectLst>
            <a:outerShdw dist="35921" dir="2700000" algn="ctr" rotWithShape="0">
              <a:srgbClr val="000000"/>
            </a:outerShdw>
          </a:effectLst>
        </p:spPr>
        <p:txBody>
          <a:bodyPr wrap="none">
            <a:spAutoFit/>
          </a:bodyPr>
          <a:lstStyle/>
          <a:p>
            <a:pPr algn="ctr">
              <a:spcBef>
                <a:spcPct val="20000"/>
              </a:spcBef>
              <a:defRPr/>
            </a:pPr>
            <a:r>
              <a:rPr lang="hr-HR" sz="2400">
                <a:latin typeface="Tahoma" pitchFamily="34" charset="0"/>
              </a:rPr>
              <a:t>ТАЧНА ДЕФИНИЦИЈА АНЕМИЈЕ </a:t>
            </a:r>
          </a:p>
          <a:p>
            <a:pPr algn="ctr">
              <a:spcBef>
                <a:spcPct val="20000"/>
              </a:spcBef>
              <a:defRPr/>
            </a:pPr>
            <a:r>
              <a:rPr lang="hr-HR" sz="2400">
                <a:latin typeface="Tahoma" pitchFamily="34" charset="0"/>
              </a:rPr>
              <a:t>УКЉУЧУЈЕ ПАТОГЕНЕЗУ</a:t>
            </a:r>
            <a:endParaRPr lang="en-US" sz="2400">
              <a:latin typeface="Tahoma" pitchFamily="34" charset="0"/>
            </a:endParaRPr>
          </a:p>
        </p:txBody>
      </p:sp>
    </p:spTree>
  </p:cSld>
  <p:clrMapOvr>
    <a:masterClrMapping/>
  </p:clrMapOvr>
  <p:transition advTm="11570"/>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idx="4294967295"/>
          </p:nvPr>
        </p:nvSpPr>
        <p:spPr/>
        <p:txBody>
          <a:bodyPr/>
          <a:lstStyle/>
          <a:p>
            <a:pPr>
              <a:defRPr/>
            </a:pPr>
            <a:r>
              <a:rPr lang="sr-Latn-CS" sz="2800" b="1" smtClean="0">
                <a:solidFill>
                  <a:srgbClr val="FF0000"/>
                </a:solidFill>
                <a:effectLst>
                  <a:outerShdw blurRad="38100" dist="38100" dir="2700000" algn="tl">
                    <a:srgbClr val="C0C0C0"/>
                  </a:outerShdw>
                </a:effectLst>
              </a:rPr>
              <a:t>УРОЂЕНА СФЕРОЦИТОЗА</a:t>
            </a:r>
            <a:br>
              <a:rPr lang="sr-Latn-CS" sz="2800" b="1" smtClean="0">
                <a:solidFill>
                  <a:srgbClr val="FF0000"/>
                </a:solidFill>
                <a:effectLst>
                  <a:outerShdw blurRad="38100" dist="38100" dir="2700000" algn="tl">
                    <a:srgbClr val="C0C0C0"/>
                  </a:outerShdw>
                </a:effectLst>
              </a:rPr>
            </a:br>
            <a:r>
              <a:rPr lang="sr-Latn-CS" sz="2800" b="1" smtClean="0">
                <a:solidFill>
                  <a:srgbClr val="FF0000"/>
                </a:solidFill>
                <a:effectLst>
                  <a:outerShdw blurRad="38100" dist="38100" dir="2700000" algn="tl">
                    <a:srgbClr val="C0C0C0"/>
                  </a:outerShdw>
                </a:effectLst>
              </a:rPr>
              <a:t>ДЕФЕКТИ ПРОТЕИНА МЕМБРАНЕ</a:t>
            </a:r>
            <a:r>
              <a:rPr lang="sr-Latn-CS" sz="2800" b="1" smtClean="0">
                <a:effectLst>
                  <a:outerShdw blurRad="38100" dist="38100" dir="2700000" algn="tl">
                    <a:srgbClr val="C0C0C0"/>
                  </a:outerShdw>
                </a:effectLst>
              </a:rPr>
              <a:t> </a:t>
            </a:r>
            <a:endParaRPr lang="en-US" sz="2800" b="1" smtClean="0">
              <a:effectLst>
                <a:outerShdw blurRad="38100" dist="38100" dir="2700000" algn="tl">
                  <a:srgbClr val="C0C0C0"/>
                </a:outerShdw>
              </a:effectLst>
            </a:endParaRPr>
          </a:p>
        </p:txBody>
      </p:sp>
      <p:sp>
        <p:nvSpPr>
          <p:cNvPr id="86019" name="Rectangle 3"/>
          <p:cNvSpPr>
            <a:spLocks noGrp="1" noChangeArrowheads="1"/>
          </p:cNvSpPr>
          <p:nvPr>
            <p:ph type="body" idx="4294967295"/>
          </p:nvPr>
        </p:nvSpPr>
        <p:spPr/>
        <p:txBody>
          <a:bodyPr/>
          <a:lstStyle/>
          <a:p>
            <a:r>
              <a:rPr lang="sr-Latn-CS" sz="2800" smtClean="0">
                <a:solidFill>
                  <a:schemeClr val="tx2"/>
                </a:solidFill>
              </a:rPr>
              <a:t>1: 5000 преваленца у северној Европи</a:t>
            </a:r>
          </a:p>
          <a:p>
            <a:endParaRPr lang="sr-Latn-CS" sz="2800" smtClean="0">
              <a:solidFill>
                <a:schemeClr val="tx2"/>
              </a:solidFill>
            </a:endParaRPr>
          </a:p>
          <a:p>
            <a:r>
              <a:rPr lang="sr-Latn-CS" sz="2800" smtClean="0">
                <a:solidFill>
                  <a:schemeClr val="tx2"/>
                </a:solidFill>
              </a:rPr>
              <a:t>наслеђивање </a:t>
            </a:r>
          </a:p>
          <a:p>
            <a:pPr lvl="1"/>
            <a:r>
              <a:rPr lang="sr-Latn-CS" sz="2400" smtClean="0">
                <a:solidFill>
                  <a:schemeClr val="tx2"/>
                </a:solidFill>
              </a:rPr>
              <a:t>АД (2/3) </a:t>
            </a:r>
          </a:p>
          <a:p>
            <a:pPr lvl="1"/>
            <a:r>
              <a:rPr lang="sr-Latn-CS" sz="2400" smtClean="0">
                <a:solidFill>
                  <a:schemeClr val="tx2"/>
                </a:solidFill>
              </a:rPr>
              <a:t>АР </a:t>
            </a:r>
          </a:p>
          <a:p>
            <a:pPr lvl="1"/>
            <a:r>
              <a:rPr lang="sr-Latn-CS" sz="2400" i="1" smtClean="0">
                <a:solidFill>
                  <a:schemeClr val="tx2"/>
                </a:solidFill>
              </a:rPr>
              <a:t>de novо</a:t>
            </a:r>
            <a:r>
              <a:rPr lang="sr-Latn-CS" sz="2400" smtClean="0">
                <a:solidFill>
                  <a:schemeClr val="tx2"/>
                </a:solidFill>
              </a:rPr>
              <a:t> м</a:t>
            </a:r>
            <a:r>
              <a:rPr lang="sr-Cyrl-CS" sz="2400" smtClean="0">
                <a:solidFill>
                  <a:schemeClr val="tx2"/>
                </a:solidFill>
              </a:rPr>
              <a:t>у</a:t>
            </a:r>
            <a:r>
              <a:rPr lang="sr-Latn-CS" sz="2400" smtClean="0">
                <a:solidFill>
                  <a:schemeClr val="tx2"/>
                </a:solidFill>
              </a:rPr>
              <a:t>тације</a:t>
            </a:r>
          </a:p>
          <a:p>
            <a:endParaRPr lang="sr-Latn-CS" sz="2800" smtClean="0">
              <a:solidFill>
                <a:schemeClr val="tx2"/>
              </a:solidFill>
            </a:endParaRPr>
          </a:p>
        </p:txBody>
      </p:sp>
    </p:spTree>
  </p:cSld>
  <p:clrMapOvr>
    <a:masterClrMapping/>
  </p:clrMapOvr>
  <p:transition advTm="3473"/>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idx="4294967295"/>
          </p:nvPr>
        </p:nvSpPr>
        <p:spPr/>
        <p:txBody>
          <a:bodyPr/>
          <a:lstStyle/>
          <a:p>
            <a:pPr>
              <a:defRPr/>
            </a:pPr>
            <a:r>
              <a:rPr lang="sr-Latn-CS" sz="3200" b="1" smtClean="0">
                <a:solidFill>
                  <a:srgbClr val="FF0000"/>
                </a:solidFill>
                <a:effectLst>
                  <a:outerShdw blurRad="38100" dist="38100" dir="2700000" algn="tl">
                    <a:srgbClr val="C0C0C0"/>
                  </a:outerShdw>
                </a:effectLst>
              </a:rPr>
              <a:t>УРОЂЕНА СФЕРОЦИТОЗА</a:t>
            </a:r>
            <a:endParaRPr lang="en-US" sz="3200" b="1" smtClean="0">
              <a:solidFill>
                <a:srgbClr val="FF0000"/>
              </a:solidFill>
              <a:effectLst>
                <a:outerShdw blurRad="38100" dist="38100" dir="2700000" algn="tl">
                  <a:srgbClr val="C0C0C0"/>
                </a:outerShdw>
              </a:effectLst>
            </a:endParaRPr>
          </a:p>
        </p:txBody>
      </p:sp>
      <p:sp>
        <p:nvSpPr>
          <p:cNvPr id="87043" name="Rectangle 3"/>
          <p:cNvSpPr>
            <a:spLocks noGrp="1" noChangeArrowheads="1"/>
          </p:cNvSpPr>
          <p:nvPr>
            <p:ph type="body" sz="half" idx="4294967295"/>
          </p:nvPr>
        </p:nvSpPr>
        <p:spPr>
          <a:xfrm>
            <a:off x="1063625" y="2374900"/>
            <a:ext cx="7473950" cy="4221163"/>
          </a:xfrm>
        </p:spPr>
        <p:txBody>
          <a:bodyPr/>
          <a:lstStyle/>
          <a:p>
            <a:r>
              <a:rPr lang="sr-Latn-CS" sz="2400" smtClean="0">
                <a:solidFill>
                  <a:schemeClr val="tx2"/>
                </a:solidFill>
              </a:rPr>
              <a:t>хемолиза (анемија, жутица, ретикулоцитоза, калкулоза жучне кесе, спленомегалија, “кризе” хемолизе)</a:t>
            </a:r>
          </a:p>
          <a:p>
            <a:endParaRPr lang="sr-Latn-CS" sz="2400" smtClean="0">
              <a:solidFill>
                <a:schemeClr val="tx2"/>
              </a:solidFill>
            </a:endParaRPr>
          </a:p>
          <a:p>
            <a:r>
              <a:rPr lang="sr-Latn-CS" sz="2400" smtClean="0">
                <a:solidFill>
                  <a:schemeClr val="tx2"/>
                </a:solidFill>
              </a:rPr>
              <a:t>сфероцитоза</a:t>
            </a:r>
          </a:p>
          <a:p>
            <a:endParaRPr lang="sr-Latn-CS" sz="2400" smtClean="0">
              <a:solidFill>
                <a:schemeClr val="tx2"/>
              </a:solidFill>
            </a:endParaRPr>
          </a:p>
          <a:p>
            <a:r>
              <a:rPr lang="sr-Latn-CS" sz="2400" smtClean="0">
                <a:solidFill>
                  <a:schemeClr val="tx2"/>
                </a:solidFill>
              </a:rPr>
              <a:t>снижена осмотска резистенција</a:t>
            </a:r>
          </a:p>
          <a:p>
            <a:endParaRPr lang="sr-Latn-CS" sz="2400" smtClean="0">
              <a:solidFill>
                <a:schemeClr val="tx2"/>
              </a:solidFill>
            </a:endParaRPr>
          </a:p>
          <a:p>
            <a:r>
              <a:rPr lang="sr-Latn-CS" sz="2400" smtClean="0">
                <a:solidFill>
                  <a:schemeClr val="tx2"/>
                </a:solidFill>
              </a:rPr>
              <a:t>позитивна породична анамнеза</a:t>
            </a:r>
          </a:p>
          <a:p>
            <a:pPr>
              <a:buFontTx/>
              <a:buNone/>
            </a:pPr>
            <a:endParaRPr lang="en-US" sz="2800" smtClean="0">
              <a:solidFill>
                <a:schemeClr val="accent2"/>
              </a:solidFill>
            </a:endParaRPr>
          </a:p>
        </p:txBody>
      </p:sp>
      <p:sp>
        <p:nvSpPr>
          <p:cNvPr id="87044" name="Text Box 4"/>
          <p:cNvSpPr txBox="1">
            <a:spLocks noChangeArrowheads="1"/>
          </p:cNvSpPr>
          <p:nvPr/>
        </p:nvSpPr>
        <p:spPr bwMode="auto">
          <a:xfrm>
            <a:off x="2743200" y="5943600"/>
            <a:ext cx="1524000" cy="366713"/>
          </a:xfrm>
          <a:prstGeom prst="rect">
            <a:avLst/>
          </a:prstGeom>
          <a:noFill/>
          <a:ln w="9525">
            <a:noFill/>
            <a:miter lim="800000"/>
            <a:headEnd/>
            <a:tailEnd/>
          </a:ln>
        </p:spPr>
        <p:txBody>
          <a:bodyPr>
            <a:spAutoFit/>
          </a:bodyPr>
          <a:lstStyle/>
          <a:p>
            <a:pPr>
              <a:spcBef>
                <a:spcPct val="50000"/>
              </a:spcBef>
            </a:pPr>
            <a:endParaRPr lang="en-US" sz="1800"/>
          </a:p>
        </p:txBody>
      </p:sp>
    </p:spTree>
  </p:cSld>
  <p:clrMapOvr>
    <a:masterClrMapping/>
  </p:clrMapOvr>
  <p:transition advTm="29632"/>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idx="4294967295"/>
          </p:nvPr>
        </p:nvSpPr>
        <p:spPr/>
        <p:txBody>
          <a:bodyPr/>
          <a:lstStyle/>
          <a:p>
            <a:pPr>
              <a:defRPr/>
            </a:pPr>
            <a:r>
              <a:rPr lang="sr-Latn-CS" smtClean="0">
                <a:solidFill>
                  <a:srgbClr val="FF0000"/>
                </a:solidFill>
                <a:effectLst>
                  <a:outerShdw blurRad="38100" dist="38100" dir="2700000" algn="tl">
                    <a:srgbClr val="C0C0C0"/>
                  </a:outerShdw>
                </a:effectLst>
              </a:rPr>
              <a:t>Дијагноза сфероцитозе</a:t>
            </a:r>
            <a:endParaRPr lang="en-US" smtClean="0">
              <a:solidFill>
                <a:srgbClr val="FF0000"/>
              </a:solidFill>
              <a:effectLst>
                <a:outerShdw blurRad="38100" dist="38100" dir="2700000" algn="tl">
                  <a:srgbClr val="C0C0C0"/>
                </a:outerShdw>
              </a:effectLst>
            </a:endParaRPr>
          </a:p>
        </p:txBody>
      </p:sp>
      <p:sp>
        <p:nvSpPr>
          <p:cNvPr id="88067" name="Rectangle 3"/>
          <p:cNvSpPr>
            <a:spLocks noGrp="1" noChangeArrowheads="1"/>
          </p:cNvSpPr>
          <p:nvPr>
            <p:ph type="body" sz="half" idx="4294967295"/>
          </p:nvPr>
        </p:nvSpPr>
        <p:spPr>
          <a:xfrm>
            <a:off x="539750" y="1916113"/>
            <a:ext cx="3814763" cy="2771775"/>
          </a:xfrm>
        </p:spPr>
        <p:txBody>
          <a:bodyPr/>
          <a:lstStyle/>
          <a:p>
            <a:r>
              <a:rPr lang="sr-Latn-CS" sz="2000" b="1" smtClean="0">
                <a:solidFill>
                  <a:schemeClr val="tx2"/>
                </a:solidFill>
              </a:rPr>
              <a:t>Анамнеза</a:t>
            </a:r>
          </a:p>
          <a:p>
            <a:pPr lvl="2"/>
            <a:r>
              <a:rPr lang="sr-Latn-CS" sz="2000" b="1" smtClean="0">
                <a:solidFill>
                  <a:schemeClr val="accent2"/>
                </a:solidFill>
              </a:rPr>
              <a:t>позитивна породична анамнеза</a:t>
            </a:r>
          </a:p>
          <a:p>
            <a:pPr lvl="2"/>
            <a:r>
              <a:rPr lang="sr-Latn-CS" sz="2000" b="1" smtClean="0">
                <a:solidFill>
                  <a:schemeClr val="accent2"/>
                </a:solidFill>
              </a:rPr>
              <a:t>жутица, кризе хемолизе, калкулоза ж. </a:t>
            </a:r>
            <a:r>
              <a:rPr lang="sr-Cyrl-CS" sz="2000" b="1" smtClean="0">
                <a:solidFill>
                  <a:schemeClr val="accent2"/>
                </a:solidFill>
              </a:rPr>
              <a:t>к</a:t>
            </a:r>
            <a:r>
              <a:rPr lang="sr-Latn-CS" sz="2000" b="1" smtClean="0">
                <a:solidFill>
                  <a:schemeClr val="accent2"/>
                </a:solidFill>
              </a:rPr>
              <a:t>есе</a:t>
            </a:r>
          </a:p>
          <a:p>
            <a:pPr lvl="2">
              <a:buFontTx/>
              <a:buNone/>
            </a:pPr>
            <a:endParaRPr lang="sr-Latn-CS" sz="2000" b="1" smtClean="0">
              <a:solidFill>
                <a:schemeClr val="accent2"/>
              </a:solidFill>
            </a:endParaRPr>
          </a:p>
          <a:p>
            <a:r>
              <a:rPr lang="sr-Latn-CS" sz="2000" b="1" smtClean="0">
                <a:solidFill>
                  <a:schemeClr val="tx2"/>
                </a:solidFill>
              </a:rPr>
              <a:t>Клиничка слика</a:t>
            </a:r>
          </a:p>
          <a:p>
            <a:pPr lvl="2"/>
            <a:r>
              <a:rPr lang="sr-Latn-CS" sz="2000" b="1" smtClean="0">
                <a:solidFill>
                  <a:schemeClr val="accent2"/>
                </a:solidFill>
              </a:rPr>
              <a:t>жутица</a:t>
            </a:r>
          </a:p>
          <a:p>
            <a:pPr lvl="2"/>
            <a:r>
              <a:rPr lang="sr-Latn-CS" sz="2000" b="1" smtClean="0">
                <a:solidFill>
                  <a:schemeClr val="accent2"/>
                </a:solidFill>
              </a:rPr>
              <a:t>спленомегалија</a:t>
            </a:r>
          </a:p>
          <a:p>
            <a:pPr lvl="2"/>
            <a:endParaRPr lang="sr-Latn-CS" sz="2000" b="1" smtClean="0">
              <a:solidFill>
                <a:schemeClr val="accent2"/>
              </a:solidFill>
            </a:endParaRPr>
          </a:p>
          <a:p>
            <a:pPr lvl="2"/>
            <a:endParaRPr lang="en-US" sz="2000" b="1" smtClean="0">
              <a:solidFill>
                <a:srgbClr val="000066"/>
              </a:solidFill>
            </a:endParaRPr>
          </a:p>
        </p:txBody>
      </p:sp>
      <p:sp>
        <p:nvSpPr>
          <p:cNvPr id="88068" name="Rectangle 4"/>
          <p:cNvSpPr>
            <a:spLocks noGrp="1" noChangeArrowheads="1"/>
          </p:cNvSpPr>
          <p:nvPr>
            <p:ph type="body" sz="half" idx="4294967295"/>
          </p:nvPr>
        </p:nvSpPr>
        <p:spPr>
          <a:xfrm>
            <a:off x="4211638" y="1981200"/>
            <a:ext cx="4932362" cy="4114800"/>
          </a:xfrm>
        </p:spPr>
        <p:txBody>
          <a:bodyPr/>
          <a:lstStyle/>
          <a:p>
            <a:pPr>
              <a:lnSpc>
                <a:spcPct val="90000"/>
              </a:lnSpc>
            </a:pPr>
            <a:r>
              <a:rPr lang="sr-Latn-CS" sz="2000" b="1" smtClean="0">
                <a:solidFill>
                  <a:schemeClr val="tx2"/>
                </a:solidFill>
              </a:rPr>
              <a:t>Испитивања</a:t>
            </a:r>
          </a:p>
          <a:p>
            <a:pPr lvl="2">
              <a:lnSpc>
                <a:spcPct val="90000"/>
              </a:lnSpc>
            </a:pPr>
            <a:r>
              <a:rPr lang="sr-Latn-CS" sz="2000" b="1" smtClean="0">
                <a:solidFill>
                  <a:schemeClr val="accent2"/>
                </a:solidFill>
              </a:rPr>
              <a:t>сфероцитоза на размазу</a:t>
            </a:r>
          </a:p>
          <a:p>
            <a:pPr lvl="2">
              <a:lnSpc>
                <a:spcPct val="90000"/>
              </a:lnSpc>
            </a:pPr>
            <a:r>
              <a:rPr lang="sr-Latn-CS" sz="2000" b="1" smtClean="0">
                <a:solidFill>
                  <a:schemeClr val="accent2"/>
                </a:solidFill>
              </a:rPr>
              <a:t>ретикулоцитоза</a:t>
            </a:r>
          </a:p>
          <a:p>
            <a:pPr lvl="2">
              <a:lnSpc>
                <a:spcPct val="90000"/>
              </a:lnSpc>
            </a:pPr>
            <a:r>
              <a:rPr lang="sr-Latn-CS" sz="2000" b="1" smtClean="0">
                <a:solidFill>
                  <a:schemeClr val="accent2"/>
                </a:solidFill>
              </a:rPr>
              <a:t>некоњугована хипербилирубинемија</a:t>
            </a:r>
          </a:p>
          <a:p>
            <a:pPr lvl="2">
              <a:lnSpc>
                <a:spcPct val="90000"/>
              </a:lnSpc>
            </a:pPr>
            <a:r>
              <a:rPr lang="sr-Latn-CS" sz="2000" b="1" smtClean="0">
                <a:solidFill>
                  <a:schemeClr val="accent2"/>
                </a:solidFill>
              </a:rPr>
              <a:t>снизена осмотска резистенција</a:t>
            </a:r>
          </a:p>
          <a:p>
            <a:pPr lvl="2">
              <a:lnSpc>
                <a:spcPct val="90000"/>
              </a:lnSpc>
            </a:pPr>
            <a:r>
              <a:rPr lang="sr-Latn-CS" sz="2000" b="1" smtClean="0">
                <a:solidFill>
                  <a:srgbClr val="3366FF"/>
                </a:solidFill>
              </a:rPr>
              <a:t>снижена концентација мембранских протеина на СДС гелу или проточном цитометријом</a:t>
            </a:r>
          </a:p>
          <a:p>
            <a:pPr lvl="2">
              <a:lnSpc>
                <a:spcPct val="90000"/>
              </a:lnSpc>
            </a:pPr>
            <a:r>
              <a:rPr lang="sr-Latn-CS" sz="2000" b="1" smtClean="0">
                <a:solidFill>
                  <a:srgbClr val="3366FF"/>
                </a:solidFill>
              </a:rPr>
              <a:t>ССПЦ -скрининг анализа мутација</a:t>
            </a:r>
          </a:p>
          <a:p>
            <a:pPr lvl="2">
              <a:lnSpc>
                <a:spcPct val="90000"/>
              </a:lnSpc>
            </a:pPr>
            <a:r>
              <a:rPr lang="sr-Latn-CS" sz="2000" b="1" smtClean="0">
                <a:solidFill>
                  <a:srgbClr val="3366FF"/>
                </a:solidFill>
              </a:rPr>
              <a:t>секвенцирањем ПЦР амплификоване цДНК или геномске ДНК</a:t>
            </a:r>
          </a:p>
          <a:p>
            <a:pPr>
              <a:lnSpc>
                <a:spcPct val="90000"/>
              </a:lnSpc>
            </a:pPr>
            <a:endParaRPr lang="en-US" sz="2000" b="1" smtClean="0">
              <a:solidFill>
                <a:srgbClr val="3366FF"/>
              </a:solidFill>
            </a:endParaRPr>
          </a:p>
        </p:txBody>
      </p:sp>
    </p:spTree>
  </p:cSld>
  <p:clrMapOvr>
    <a:masterClrMapping/>
  </p:clrMapOvr>
  <p:transition advTm="5322"/>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body" sz="half" idx="4294967295"/>
          </p:nvPr>
        </p:nvSpPr>
        <p:spPr>
          <a:xfrm>
            <a:off x="611188" y="1628775"/>
            <a:ext cx="4038600" cy="3382963"/>
          </a:xfrm>
          <a:ln>
            <a:solidFill>
              <a:schemeClr val="tx1"/>
            </a:solidFill>
          </a:ln>
        </p:spPr>
        <p:txBody>
          <a:bodyPr/>
          <a:lstStyle/>
          <a:p>
            <a:pPr>
              <a:buFontTx/>
              <a:buNone/>
              <a:defRPr/>
            </a:pPr>
            <a:r>
              <a:rPr lang="sr-Latn-CS" sz="2800" smtClean="0">
                <a:solidFill>
                  <a:srgbClr val="FF0000"/>
                </a:solidFill>
                <a:effectLst>
                  <a:outerShdw blurRad="38100" dist="38100" dir="2700000" algn="tl">
                    <a:srgbClr val="C0C0C0"/>
                  </a:outerShdw>
                </a:effectLst>
              </a:rPr>
              <a:t>Елиптоцитоза</a:t>
            </a:r>
          </a:p>
          <a:p>
            <a:pPr>
              <a:defRPr/>
            </a:pPr>
            <a:r>
              <a:rPr lang="sr-Latn-CS" sz="2400" smtClean="0"/>
              <a:t>спектрински димери се лоше комбинују у тетрамере</a:t>
            </a:r>
          </a:p>
          <a:p>
            <a:pPr>
              <a:defRPr/>
            </a:pPr>
            <a:r>
              <a:rPr lang="sr-Latn-CS" sz="2400" smtClean="0"/>
              <a:t>Африка и Медитеран</a:t>
            </a:r>
          </a:p>
          <a:p>
            <a:pPr>
              <a:defRPr/>
            </a:pPr>
            <a:r>
              <a:rPr lang="en-US" sz="2400" smtClean="0">
                <a:cs typeface="Arial" charset="0"/>
              </a:rPr>
              <a:t>&gt;</a:t>
            </a:r>
            <a:r>
              <a:rPr lang="sr-Latn-CS" sz="2400" smtClean="0"/>
              <a:t>30%-100% еритритроцита</a:t>
            </a:r>
          </a:p>
          <a:p>
            <a:pPr>
              <a:defRPr/>
            </a:pPr>
            <a:endParaRPr lang="en-US" sz="2800" smtClean="0"/>
          </a:p>
        </p:txBody>
      </p:sp>
      <p:sp>
        <p:nvSpPr>
          <p:cNvPr id="44035" name="Rectangle 3"/>
          <p:cNvSpPr>
            <a:spLocks noGrp="1" noChangeArrowheads="1"/>
          </p:cNvSpPr>
          <p:nvPr>
            <p:ph type="body" sz="half" idx="4294967295"/>
          </p:nvPr>
        </p:nvSpPr>
        <p:spPr>
          <a:xfrm>
            <a:off x="4859338" y="1628775"/>
            <a:ext cx="4038600" cy="3348038"/>
          </a:xfrm>
          <a:ln>
            <a:solidFill>
              <a:schemeClr val="tx1"/>
            </a:solidFill>
          </a:ln>
        </p:spPr>
        <p:txBody>
          <a:bodyPr/>
          <a:lstStyle/>
          <a:p>
            <a:pPr>
              <a:lnSpc>
                <a:spcPct val="80000"/>
              </a:lnSpc>
              <a:buFontTx/>
              <a:buNone/>
              <a:defRPr/>
            </a:pPr>
            <a:r>
              <a:rPr lang="sr-Latn-CS" sz="2800" smtClean="0">
                <a:solidFill>
                  <a:srgbClr val="FF0000"/>
                </a:solidFill>
                <a:effectLst>
                  <a:outerShdw blurRad="38100" dist="38100" dir="2700000" algn="tl">
                    <a:srgbClr val="C0C0C0"/>
                  </a:outerShdw>
                </a:effectLst>
              </a:rPr>
              <a:t>Пиропојкилоцитоза</a:t>
            </a:r>
            <a:r>
              <a:rPr lang="sr-Latn-CS" sz="2000" smtClean="0">
                <a:solidFill>
                  <a:srgbClr val="FF0000"/>
                </a:solidFill>
                <a:effectLst>
                  <a:outerShdw blurRad="38100" dist="38100" dir="2700000" algn="tl">
                    <a:srgbClr val="C0C0C0"/>
                  </a:outerShdw>
                </a:effectLst>
              </a:rPr>
              <a:t> </a:t>
            </a:r>
          </a:p>
          <a:p>
            <a:pPr>
              <a:lnSpc>
                <a:spcPct val="80000"/>
              </a:lnSpc>
              <a:defRPr/>
            </a:pPr>
            <a:r>
              <a:rPr lang="sr-Latn-CS" sz="2400" smtClean="0"/>
              <a:t>т</a:t>
            </a:r>
            <a:r>
              <a:rPr lang="en-US" sz="2400" smtClean="0"/>
              <a:t>е</a:t>
            </a:r>
            <a:r>
              <a:rPr lang="sr-Latn-CS" sz="2400" smtClean="0"/>
              <a:t>шка хемолизна анемија у одојчади и раном детињству</a:t>
            </a:r>
          </a:p>
          <a:p>
            <a:pPr>
              <a:lnSpc>
                <a:spcPct val="80000"/>
              </a:lnSpc>
              <a:defRPr/>
            </a:pPr>
            <a:r>
              <a:rPr lang="sr-Latn-CS" sz="2400" smtClean="0"/>
              <a:t>изражена појкилоцитоза, слично код опекотина</a:t>
            </a:r>
          </a:p>
          <a:p>
            <a:pPr>
              <a:lnSpc>
                <a:spcPct val="80000"/>
              </a:lnSpc>
              <a:defRPr/>
            </a:pPr>
            <a:r>
              <a:rPr lang="sr-Latn-CS" sz="2400" smtClean="0"/>
              <a:t>биохемијски и молекуларни дефекти као код ХЕ</a:t>
            </a:r>
            <a:endParaRPr lang="en-US" sz="2400" smtClean="0"/>
          </a:p>
        </p:txBody>
      </p:sp>
    </p:spTree>
  </p:cSld>
  <p:clrMapOvr>
    <a:masterClrMapping/>
  </p:clrMapOvr>
  <p:transition advTm="8786"/>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idx="4294967295"/>
          </p:nvPr>
        </p:nvSpPr>
        <p:spPr>
          <a:xfrm>
            <a:off x="611188" y="1196975"/>
            <a:ext cx="7772400" cy="1143000"/>
          </a:xfrm>
        </p:spPr>
        <p:txBody>
          <a:bodyPr/>
          <a:lstStyle/>
          <a:p>
            <a:pPr>
              <a:defRPr/>
            </a:pPr>
            <a:r>
              <a:rPr lang="sr-Latn-CS" sz="3200" smtClean="0">
                <a:solidFill>
                  <a:srgbClr val="FF0000"/>
                </a:solidFill>
                <a:effectLst>
                  <a:outerShdw blurRad="38100" dist="38100" dir="2700000" algn="tl">
                    <a:srgbClr val="C0C0C0"/>
                  </a:outerShdw>
                </a:effectLst>
              </a:rPr>
              <a:t>Стоматоцитоза или хидроцитоза</a:t>
            </a:r>
            <a:endParaRPr lang="en-US" sz="3200" smtClean="0">
              <a:solidFill>
                <a:srgbClr val="FF0000"/>
              </a:solidFill>
              <a:effectLst>
                <a:outerShdw blurRad="38100" dist="38100" dir="2700000" algn="tl">
                  <a:srgbClr val="C0C0C0"/>
                </a:outerShdw>
              </a:effectLst>
            </a:endParaRPr>
          </a:p>
        </p:txBody>
      </p:sp>
      <p:sp>
        <p:nvSpPr>
          <p:cNvPr id="45059" name="Rectangle 3"/>
          <p:cNvSpPr>
            <a:spLocks noGrp="1" noChangeArrowheads="1"/>
          </p:cNvSpPr>
          <p:nvPr>
            <p:ph type="body" sz="half" idx="4294967295"/>
          </p:nvPr>
        </p:nvSpPr>
        <p:spPr>
          <a:xfrm>
            <a:off x="539750" y="2565400"/>
            <a:ext cx="3814763" cy="4114800"/>
          </a:xfrm>
        </p:spPr>
        <p:txBody>
          <a:bodyPr/>
          <a:lstStyle/>
          <a:p>
            <a:pPr>
              <a:lnSpc>
                <a:spcPct val="90000"/>
              </a:lnSpc>
              <a:defRPr/>
            </a:pPr>
            <a:r>
              <a:rPr lang="sr-Latn-CS" sz="2400" smtClean="0">
                <a:effectLst>
                  <a:outerShdw blurRad="38100" dist="38100" dir="2700000" algn="tl">
                    <a:srgbClr val="C0C0C0"/>
                  </a:outerShdw>
                </a:effectLst>
              </a:rPr>
              <a:t>повећана пермеабилност за Nа</a:t>
            </a:r>
            <a:r>
              <a:rPr lang="sr-Latn-CS" sz="2400" baseline="30000" smtClean="0">
                <a:effectLst>
                  <a:outerShdw blurRad="38100" dist="38100" dir="2700000" algn="tl">
                    <a:srgbClr val="C0C0C0"/>
                  </a:outerShdw>
                </a:effectLst>
              </a:rPr>
              <a:t>+</a:t>
            </a:r>
            <a:r>
              <a:rPr lang="sr-Latn-CS" sz="2400" smtClean="0">
                <a:effectLst>
                  <a:outerShdw blurRad="38100" dist="38100" dir="2700000" algn="tl">
                    <a:srgbClr val="C0C0C0"/>
                  </a:outerShdw>
                </a:effectLst>
              </a:rPr>
              <a:t> и К</a:t>
            </a:r>
            <a:r>
              <a:rPr lang="sr-Latn-CS" sz="2400" baseline="30000" smtClean="0">
                <a:effectLst>
                  <a:outerShdw blurRad="38100" dist="38100" dir="2700000" algn="tl">
                    <a:srgbClr val="C0C0C0"/>
                  </a:outerShdw>
                </a:effectLst>
              </a:rPr>
              <a:t>+ </a:t>
            </a:r>
            <a:r>
              <a:rPr lang="sr-Latn-CS" sz="2400" smtClean="0">
                <a:effectLst>
                  <a:outerShdw blurRad="38100" dist="38100" dir="2700000" algn="tl">
                    <a:srgbClr val="C0C0C0"/>
                  </a:outerShdw>
                </a:effectLst>
              </a:rPr>
              <a:t> са накупљањем воде</a:t>
            </a:r>
          </a:p>
          <a:p>
            <a:pPr>
              <a:lnSpc>
                <a:spcPct val="90000"/>
              </a:lnSpc>
              <a:defRPr/>
            </a:pPr>
            <a:r>
              <a:rPr lang="sr-Latn-CS" sz="2400" smtClean="0">
                <a:effectLst>
                  <a:outerShdw blurRad="38100" dist="38100" dir="2700000" algn="tl">
                    <a:srgbClr val="C0C0C0"/>
                  </a:outerShdw>
                </a:effectLst>
              </a:rPr>
              <a:t>дефект стоматина (трака 7.2b)</a:t>
            </a:r>
          </a:p>
          <a:p>
            <a:pPr>
              <a:lnSpc>
                <a:spcPct val="90000"/>
              </a:lnSpc>
              <a:defRPr/>
            </a:pPr>
            <a:r>
              <a:rPr lang="sr-Latn-CS" sz="2400" smtClean="0">
                <a:effectLst>
                  <a:outerShdw blurRad="38100" dist="38100" dir="2700000" algn="tl">
                    <a:srgbClr val="C0C0C0"/>
                  </a:outerShdw>
                </a:effectLst>
              </a:rPr>
              <a:t>5-50% стоматоцита</a:t>
            </a:r>
          </a:p>
          <a:p>
            <a:pPr>
              <a:lnSpc>
                <a:spcPct val="90000"/>
              </a:lnSpc>
              <a:defRPr/>
            </a:pPr>
            <a:r>
              <a:rPr lang="sr-Latn-CS" sz="2400" smtClean="0">
                <a:effectLst>
                  <a:outerShdw blurRad="38100" dist="38100" dir="2700000" algn="tl">
                    <a:srgbClr val="C0C0C0"/>
                  </a:outerShdw>
                </a:effectLst>
              </a:rPr>
              <a:t>тромботичке компликације након спленектомије</a:t>
            </a:r>
            <a:endParaRPr lang="en-US" sz="2400" smtClean="0">
              <a:effectLst>
                <a:outerShdw blurRad="38100" dist="38100" dir="2700000" algn="tl">
                  <a:srgbClr val="C0C0C0"/>
                </a:outerShdw>
              </a:effectLst>
            </a:endParaRPr>
          </a:p>
        </p:txBody>
      </p:sp>
      <p:sp>
        <p:nvSpPr>
          <p:cNvPr id="45060" name="Rectangle 4"/>
          <p:cNvSpPr>
            <a:spLocks noGrp="1" noChangeArrowheads="1"/>
          </p:cNvSpPr>
          <p:nvPr>
            <p:ph type="body" sz="half" idx="4294967295"/>
          </p:nvPr>
        </p:nvSpPr>
        <p:spPr>
          <a:xfrm>
            <a:off x="4500563" y="2492375"/>
            <a:ext cx="4392612" cy="4114800"/>
          </a:xfrm>
        </p:spPr>
        <p:txBody>
          <a:bodyPr/>
          <a:lstStyle/>
          <a:p>
            <a:pPr>
              <a:defRPr/>
            </a:pPr>
            <a:r>
              <a:rPr lang="sr-Latn-CS" sz="2400" smtClean="0">
                <a:effectLst>
                  <a:outerShdw blurRad="38100" dist="38100" dir="2700000" algn="tl">
                    <a:srgbClr val="C0C0C0"/>
                  </a:outerShdw>
                </a:effectLst>
              </a:rPr>
              <a:t>снижена осмотска резистенција ер.</a:t>
            </a:r>
          </a:p>
          <a:p>
            <a:pPr>
              <a:defRPr/>
            </a:pPr>
            <a:r>
              <a:rPr lang="sr-Latn-CS" sz="2400" smtClean="0">
                <a:effectLst>
                  <a:outerShdw blurRad="38100" dist="38100" dir="2700000" algn="tl">
                    <a:srgbClr val="C0C0C0"/>
                  </a:outerShdw>
                </a:effectLst>
              </a:rPr>
              <a:t>повећан MCV</a:t>
            </a:r>
          </a:p>
          <a:p>
            <a:pPr>
              <a:defRPr/>
            </a:pPr>
            <a:r>
              <a:rPr lang="sr-Latn-CS" sz="2400" smtClean="0">
                <a:effectLst>
                  <a:outerShdw blurRad="38100" dist="38100" dir="2700000" algn="tl">
                    <a:srgbClr val="C0C0C0"/>
                  </a:outerShdw>
                </a:effectLst>
              </a:rPr>
              <a:t>снижен MCH</a:t>
            </a:r>
            <a:r>
              <a:rPr lang="sr-Cyrl-CS" sz="2400" smtClean="0">
                <a:effectLst>
                  <a:outerShdw blurRad="38100" dist="38100" dir="2700000" algn="tl">
                    <a:srgbClr val="C0C0C0"/>
                  </a:outerShdw>
                </a:effectLst>
              </a:rPr>
              <a:t>С</a:t>
            </a:r>
            <a:endParaRPr lang="sr-Latn-CS" sz="2400" smtClean="0">
              <a:effectLst>
                <a:outerShdw blurRad="38100" dist="38100" dir="2700000" algn="tl">
                  <a:srgbClr val="C0C0C0"/>
                </a:outerShdw>
              </a:effectLst>
            </a:endParaRPr>
          </a:p>
          <a:p>
            <a:pPr>
              <a:defRPr/>
            </a:pPr>
            <a:r>
              <a:rPr lang="sr-Latn-CS" sz="2400" smtClean="0">
                <a:effectLst>
                  <a:outerShdw blurRad="38100" dist="38100" dir="2700000" algn="tl">
                    <a:srgbClr val="C0C0C0"/>
                  </a:outerShdw>
                </a:effectLst>
              </a:rPr>
              <a:t>повећана концентрација Nа</a:t>
            </a:r>
            <a:r>
              <a:rPr lang="sr-Latn-CS" sz="2400" baseline="30000" smtClean="0">
                <a:effectLst>
                  <a:outerShdw blurRad="38100" dist="38100" dir="2700000" algn="tl">
                    <a:srgbClr val="C0C0C0"/>
                  </a:outerShdw>
                </a:effectLst>
              </a:rPr>
              <a:t>+</a:t>
            </a:r>
            <a:r>
              <a:rPr lang="sr-Latn-CS" sz="2400" smtClean="0">
                <a:effectLst>
                  <a:outerShdw blurRad="38100" dist="38100" dir="2700000" algn="tl">
                    <a:srgbClr val="C0C0C0"/>
                  </a:outerShdw>
                </a:effectLst>
              </a:rPr>
              <a:t> и К</a:t>
            </a:r>
            <a:r>
              <a:rPr lang="sr-Latn-CS" sz="2400" baseline="30000" smtClean="0">
                <a:effectLst>
                  <a:outerShdw blurRad="38100" dist="38100" dir="2700000" algn="tl">
                    <a:srgbClr val="C0C0C0"/>
                  </a:outerShdw>
                </a:effectLst>
              </a:rPr>
              <a:t>+ </a:t>
            </a:r>
            <a:endParaRPr lang="sr-Latn-CS" sz="2400" smtClean="0">
              <a:effectLst>
                <a:outerShdw blurRad="38100" dist="38100" dir="2700000" algn="tl">
                  <a:srgbClr val="C0C0C0"/>
                </a:outerShdw>
              </a:effectLst>
            </a:endParaRPr>
          </a:p>
          <a:p>
            <a:pPr>
              <a:defRPr/>
            </a:pPr>
            <a:endParaRPr lang="en-US" sz="2400" smtClean="0">
              <a:effectLst>
                <a:outerShdw blurRad="38100" dist="38100" dir="2700000" algn="tl">
                  <a:srgbClr val="C0C0C0"/>
                </a:outerShdw>
              </a:effectLst>
            </a:endParaRPr>
          </a:p>
        </p:txBody>
      </p:sp>
    </p:spTree>
  </p:cSld>
  <p:clrMapOvr>
    <a:masterClrMapping/>
  </p:clrMapOvr>
  <p:transition advTm="15512"/>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idx="4294967295"/>
          </p:nvPr>
        </p:nvSpPr>
        <p:spPr>
          <a:xfrm>
            <a:off x="468313" y="908050"/>
            <a:ext cx="8229600" cy="1143000"/>
          </a:xfrm>
        </p:spPr>
        <p:txBody>
          <a:bodyPr/>
          <a:lstStyle/>
          <a:p>
            <a:pPr>
              <a:defRPr/>
            </a:pPr>
            <a:r>
              <a:rPr lang="sr-Latn-CS" sz="3200" smtClean="0">
                <a:solidFill>
                  <a:srgbClr val="FF0000"/>
                </a:solidFill>
                <a:effectLst>
                  <a:outerShdw blurRad="38100" dist="38100" dir="2700000" algn="tl">
                    <a:srgbClr val="C0C0C0"/>
                  </a:outerShdw>
                </a:effectLst>
              </a:rPr>
              <a:t>Терапија</a:t>
            </a:r>
            <a:endParaRPr lang="en-US" sz="3200" smtClean="0">
              <a:solidFill>
                <a:srgbClr val="FF0000"/>
              </a:solidFill>
              <a:effectLst>
                <a:outerShdw blurRad="38100" dist="38100" dir="2700000" algn="tl">
                  <a:srgbClr val="C0C0C0"/>
                </a:outerShdw>
              </a:effectLst>
            </a:endParaRPr>
          </a:p>
        </p:txBody>
      </p:sp>
      <p:sp>
        <p:nvSpPr>
          <p:cNvPr id="91139" name="Rectangle 3"/>
          <p:cNvSpPr>
            <a:spLocks noGrp="1" noChangeArrowheads="1"/>
          </p:cNvSpPr>
          <p:nvPr>
            <p:ph type="body" idx="4294967295"/>
          </p:nvPr>
        </p:nvSpPr>
        <p:spPr>
          <a:xfrm>
            <a:off x="684213" y="1628775"/>
            <a:ext cx="7772400" cy="4114800"/>
          </a:xfrm>
        </p:spPr>
        <p:txBody>
          <a:bodyPr/>
          <a:lstStyle/>
          <a:p>
            <a:pPr>
              <a:lnSpc>
                <a:spcPct val="90000"/>
              </a:lnSpc>
            </a:pPr>
            <a:r>
              <a:rPr lang="sr-Latn-CS" sz="2400" smtClean="0">
                <a:solidFill>
                  <a:schemeClr val="tx2"/>
                </a:solidFill>
              </a:rPr>
              <a:t>Фолати </a:t>
            </a:r>
          </a:p>
          <a:p>
            <a:pPr>
              <a:lnSpc>
                <a:spcPct val="90000"/>
              </a:lnSpc>
            </a:pPr>
            <a:r>
              <a:rPr lang="sr-Latn-CS" sz="2400" smtClean="0">
                <a:solidFill>
                  <a:schemeClr val="tx2"/>
                </a:solidFill>
              </a:rPr>
              <a:t>Трансфузија</a:t>
            </a:r>
          </a:p>
          <a:p>
            <a:pPr>
              <a:lnSpc>
                <a:spcPct val="90000"/>
              </a:lnSpc>
            </a:pPr>
            <a:r>
              <a:rPr lang="sr-Latn-CS" sz="2400" smtClean="0">
                <a:solidFill>
                  <a:schemeClr val="tx2"/>
                </a:solidFill>
              </a:rPr>
              <a:t>Спленектомија</a:t>
            </a:r>
          </a:p>
          <a:p>
            <a:pPr lvl="2">
              <a:lnSpc>
                <a:spcPct val="90000"/>
              </a:lnSpc>
            </a:pPr>
            <a:r>
              <a:rPr lang="sr-Latn-CS" smtClean="0">
                <a:solidFill>
                  <a:schemeClr val="tx2"/>
                </a:solidFill>
              </a:rPr>
              <a:t>вакцинација (</a:t>
            </a:r>
            <a:r>
              <a:rPr lang="sr-Latn-CS" i="1" smtClean="0">
                <a:solidFill>
                  <a:schemeClr val="tx2"/>
                </a:solidFill>
              </a:rPr>
              <a:t>S.pneumoniae, H. influencae, </a:t>
            </a:r>
            <a:r>
              <a:rPr lang="en-US" i="1" smtClean="0">
                <a:solidFill>
                  <a:schemeClr val="tx2"/>
                </a:solidFill>
                <a:cs typeface="Arial" pitchFamily="34" charset="0"/>
              </a:rPr>
              <a:t>N</a:t>
            </a:r>
            <a:r>
              <a:rPr lang="sr-Latn-CS" i="1" smtClean="0">
                <a:solidFill>
                  <a:schemeClr val="tx2"/>
                </a:solidFill>
                <a:cs typeface="Arial" pitchFamily="34" charset="0"/>
              </a:rPr>
              <a:t>.</a:t>
            </a:r>
            <a:r>
              <a:rPr lang="en-US" i="1" smtClean="0">
                <a:solidFill>
                  <a:schemeClr val="tx2"/>
                </a:solidFill>
                <a:cs typeface="Arial" pitchFamily="34" charset="0"/>
              </a:rPr>
              <a:t> meningitidis</a:t>
            </a:r>
            <a:r>
              <a:rPr lang="sr-Latn-CS" i="1" smtClean="0">
                <a:solidFill>
                  <a:schemeClr val="tx2"/>
                </a:solidFill>
              </a:rPr>
              <a:t>)</a:t>
            </a:r>
          </a:p>
          <a:p>
            <a:pPr lvl="2">
              <a:lnSpc>
                <a:spcPct val="90000"/>
              </a:lnSpc>
            </a:pPr>
            <a:r>
              <a:rPr lang="sr-Latn-CS" smtClean="0">
                <a:solidFill>
                  <a:schemeClr val="tx2"/>
                </a:solidFill>
              </a:rPr>
              <a:t>Профилаксa </a:t>
            </a:r>
            <a:r>
              <a:rPr lang="sr-Cyrl-CS" smtClean="0">
                <a:solidFill>
                  <a:schemeClr val="tx2"/>
                </a:solidFill>
              </a:rPr>
              <a:t>и</a:t>
            </a:r>
            <a:r>
              <a:rPr lang="sr-Latn-CS" smtClean="0">
                <a:solidFill>
                  <a:schemeClr val="tx2"/>
                </a:solidFill>
              </a:rPr>
              <a:t>н</a:t>
            </a:r>
            <a:r>
              <a:rPr lang="sr-Cyrl-CS" smtClean="0">
                <a:solidFill>
                  <a:schemeClr val="tx2"/>
                </a:solidFill>
              </a:rPr>
              <a:t>ф</a:t>
            </a:r>
            <a:r>
              <a:rPr lang="sr-Latn-CS" smtClean="0">
                <a:solidFill>
                  <a:schemeClr val="tx2"/>
                </a:solidFill>
              </a:rPr>
              <a:t>еkц</a:t>
            </a:r>
            <a:r>
              <a:rPr lang="sr-Cyrl-CS" smtClean="0">
                <a:solidFill>
                  <a:schemeClr val="tx2"/>
                </a:solidFill>
              </a:rPr>
              <a:t>и</a:t>
            </a:r>
            <a:r>
              <a:rPr lang="sr-Latn-CS" smtClean="0">
                <a:solidFill>
                  <a:schemeClr val="tx2"/>
                </a:solidFill>
              </a:rPr>
              <a:t>јe (</a:t>
            </a:r>
            <a:r>
              <a:rPr lang="sr-Latn-CS" smtClean="0">
                <a:solidFill>
                  <a:schemeClr val="tx2"/>
                </a:solidFill>
                <a:cs typeface="Arial" pitchFamily="34" charset="0"/>
              </a:rPr>
              <a:t>P</a:t>
            </a:r>
            <a:r>
              <a:rPr lang="en-US" smtClean="0">
                <a:solidFill>
                  <a:schemeClr val="tx2"/>
                </a:solidFill>
                <a:cs typeface="Arial" pitchFamily="34" charset="0"/>
              </a:rPr>
              <a:t>enicilin V 125mg</a:t>
            </a:r>
            <a:r>
              <a:rPr lang="sl-SI" smtClean="0">
                <a:solidFill>
                  <a:schemeClr val="tx2"/>
                </a:solidFill>
              </a:rPr>
              <a:t> x 2/d до</a:t>
            </a:r>
            <a:r>
              <a:rPr lang="en-US" smtClean="0">
                <a:solidFill>
                  <a:schemeClr val="tx2"/>
                </a:solidFill>
                <a:cs typeface="Arial" pitchFamily="34" charset="0"/>
              </a:rPr>
              <a:t> 5 гo</a:t>
            </a:r>
            <a:r>
              <a:rPr lang="sr-Cyrl-CS" smtClean="0">
                <a:solidFill>
                  <a:schemeClr val="tx2"/>
                </a:solidFill>
                <a:cs typeface="Arial" pitchFamily="34" charset="0"/>
              </a:rPr>
              <a:t>дина</a:t>
            </a:r>
            <a:r>
              <a:rPr lang="en-US" smtClean="0">
                <a:solidFill>
                  <a:schemeClr val="tx2"/>
                </a:solidFill>
                <a:cs typeface="Arial" pitchFamily="34" charset="0"/>
              </a:rPr>
              <a:t> i 250mg </a:t>
            </a:r>
            <a:r>
              <a:rPr lang="sl-SI" smtClean="0">
                <a:solidFill>
                  <a:schemeClr val="tx2"/>
                </a:solidFill>
              </a:rPr>
              <a:t>x 2/d старијiмa)</a:t>
            </a:r>
          </a:p>
          <a:p>
            <a:pPr lvl="2">
              <a:lnSpc>
                <a:spcPct val="90000"/>
              </a:lnSpc>
            </a:pPr>
            <a:r>
              <a:rPr lang="en-US" smtClean="0">
                <a:solidFill>
                  <a:schemeClr val="tx2"/>
                </a:solidFill>
                <a:cs typeface="Arial" pitchFamily="34" charset="0"/>
              </a:rPr>
              <a:t>Избор анти</a:t>
            </a:r>
            <a:r>
              <a:rPr lang="sr-Cyrl-CS" smtClean="0">
                <a:solidFill>
                  <a:schemeClr val="tx2"/>
                </a:solidFill>
                <a:cs typeface="Arial" pitchFamily="34" charset="0"/>
              </a:rPr>
              <a:t>биотика</a:t>
            </a:r>
            <a:r>
              <a:rPr lang="en-US" smtClean="0">
                <a:solidFill>
                  <a:schemeClr val="tx2"/>
                </a:solidFill>
                <a:cs typeface="Arial" pitchFamily="34" charset="0"/>
              </a:rPr>
              <a:t> </a:t>
            </a:r>
            <a:r>
              <a:rPr lang="sr-Cyrl-CS" smtClean="0">
                <a:solidFill>
                  <a:schemeClr val="tx2"/>
                </a:solidFill>
                <a:cs typeface="Arial" pitchFamily="34" charset="0"/>
              </a:rPr>
              <a:t>за</a:t>
            </a:r>
            <a:r>
              <a:rPr lang="en-US" smtClean="0">
                <a:solidFill>
                  <a:schemeClr val="tx2"/>
                </a:solidFill>
                <a:cs typeface="Arial" pitchFamily="34" charset="0"/>
              </a:rPr>
              <a:t>в</a:t>
            </a:r>
            <a:r>
              <a:rPr lang="sr-Cyrl-CS" smtClean="0">
                <a:solidFill>
                  <a:schemeClr val="tx2"/>
                </a:solidFill>
                <a:cs typeface="Arial" pitchFamily="34" charset="0"/>
              </a:rPr>
              <a:t>иси</a:t>
            </a:r>
            <a:r>
              <a:rPr lang="en-US" smtClean="0">
                <a:solidFill>
                  <a:schemeClr val="tx2"/>
                </a:solidFill>
                <a:cs typeface="Arial" pitchFamily="34" charset="0"/>
              </a:rPr>
              <a:t> oд лo</a:t>
            </a:r>
            <a:r>
              <a:rPr lang="sr-Cyrl-CS" smtClean="0">
                <a:solidFill>
                  <a:schemeClr val="tx2"/>
                </a:solidFill>
                <a:cs typeface="Arial" pitchFamily="34" charset="0"/>
              </a:rPr>
              <a:t>калне</a:t>
            </a:r>
            <a:r>
              <a:rPr lang="en-US" smtClean="0">
                <a:solidFill>
                  <a:schemeClr val="tx2"/>
                </a:solidFill>
                <a:cs typeface="Arial" pitchFamily="34" charset="0"/>
              </a:rPr>
              <a:t> </a:t>
            </a:r>
            <a:r>
              <a:rPr lang="sr-Cyrl-CS" smtClean="0">
                <a:solidFill>
                  <a:schemeClr val="tx2"/>
                </a:solidFill>
                <a:cs typeface="Arial" pitchFamily="34" charset="0"/>
              </a:rPr>
              <a:t>резистенције</a:t>
            </a:r>
            <a:r>
              <a:rPr lang="en-US" smtClean="0">
                <a:solidFill>
                  <a:schemeClr val="tx2"/>
                </a:solidFill>
                <a:cs typeface="Arial" pitchFamily="34" charset="0"/>
              </a:rPr>
              <a:t> </a:t>
            </a:r>
            <a:r>
              <a:rPr lang="sr-Cyrl-CS" smtClean="0">
                <a:solidFill>
                  <a:schemeClr val="tx2"/>
                </a:solidFill>
                <a:cs typeface="Arial" pitchFamily="34" charset="0"/>
              </a:rPr>
              <a:t>сојева</a:t>
            </a:r>
            <a:r>
              <a:rPr lang="en-US" smtClean="0">
                <a:solidFill>
                  <a:schemeClr val="tx2"/>
                </a:solidFill>
                <a:cs typeface="Arial" pitchFamily="34" charset="0"/>
              </a:rPr>
              <a:t> </a:t>
            </a:r>
            <a:r>
              <a:rPr lang="en-US" i="1" smtClean="0">
                <a:solidFill>
                  <a:schemeClr val="tx2"/>
                </a:solidFill>
                <a:cs typeface="Arial" pitchFamily="34" charset="0"/>
              </a:rPr>
              <a:t>S. pneumoniae </a:t>
            </a:r>
            <a:r>
              <a:rPr lang="sr-Latn-CS" i="1" smtClean="0">
                <a:solidFill>
                  <a:schemeClr val="tx2"/>
                </a:solidFill>
                <a:cs typeface="Arial" pitchFamily="34" charset="0"/>
              </a:rPr>
              <a:t>(цефалоспoрин II </a:t>
            </a:r>
            <a:r>
              <a:rPr lang="sr-Cyrl-CS" i="1" smtClean="0">
                <a:solidFill>
                  <a:schemeClr val="tx2"/>
                </a:solidFill>
                <a:cs typeface="Arial" pitchFamily="34" charset="0"/>
              </a:rPr>
              <a:t>или</a:t>
            </a:r>
            <a:r>
              <a:rPr lang="sr-Latn-CS" i="1" smtClean="0">
                <a:solidFill>
                  <a:schemeClr val="tx2"/>
                </a:solidFill>
                <a:cs typeface="Arial" pitchFamily="34" charset="0"/>
              </a:rPr>
              <a:t> III г</a:t>
            </a:r>
            <a:r>
              <a:rPr lang="sr-Cyrl-CS" i="1" smtClean="0">
                <a:solidFill>
                  <a:schemeClr val="tx2"/>
                </a:solidFill>
                <a:cs typeface="Arial" pitchFamily="34" charset="0"/>
              </a:rPr>
              <a:t>енерације</a:t>
            </a:r>
            <a:r>
              <a:rPr lang="sr-Latn-CS" i="1" smtClean="0">
                <a:solidFill>
                  <a:schemeClr val="tx2"/>
                </a:solidFill>
                <a:cs typeface="Arial" pitchFamily="34" charset="0"/>
              </a:rPr>
              <a:t>)</a:t>
            </a:r>
            <a:endParaRPr lang="sr-Latn-CS" smtClean="0">
              <a:solidFill>
                <a:schemeClr val="tx2"/>
              </a:solidFill>
            </a:endParaRPr>
          </a:p>
          <a:p>
            <a:pPr lvl="2">
              <a:lnSpc>
                <a:spcPct val="90000"/>
              </a:lnSpc>
            </a:pPr>
            <a:r>
              <a:rPr lang="sr-Latn-CS" smtClean="0">
                <a:solidFill>
                  <a:schemeClr val="tx2"/>
                </a:solidFill>
              </a:rPr>
              <a:t>Едукацијa </a:t>
            </a:r>
            <a:r>
              <a:rPr lang="sr-Cyrl-CS" smtClean="0">
                <a:solidFill>
                  <a:schemeClr val="tx2"/>
                </a:solidFill>
              </a:rPr>
              <a:t>д</a:t>
            </a:r>
            <a:r>
              <a:rPr lang="sr-Latn-CS" smtClean="0">
                <a:solidFill>
                  <a:schemeClr val="tx2"/>
                </a:solidFill>
              </a:rPr>
              <a:t>етe</a:t>
            </a:r>
            <a:r>
              <a:rPr lang="sr-Cyrl-CS" smtClean="0">
                <a:solidFill>
                  <a:schemeClr val="tx2"/>
                </a:solidFill>
              </a:rPr>
              <a:t>т</a:t>
            </a:r>
            <a:r>
              <a:rPr lang="sr-Latn-CS" smtClean="0">
                <a:solidFill>
                  <a:schemeClr val="tx2"/>
                </a:solidFill>
              </a:rPr>
              <a:t>a, ро</a:t>
            </a:r>
            <a:r>
              <a:rPr lang="sr-Cyrl-CS" smtClean="0">
                <a:solidFill>
                  <a:schemeClr val="tx2"/>
                </a:solidFill>
              </a:rPr>
              <a:t>дитеља и педијатра</a:t>
            </a:r>
            <a:endParaRPr lang="sr-Latn-CS" smtClean="0">
              <a:solidFill>
                <a:schemeClr val="tx2"/>
              </a:solidFill>
            </a:endParaRPr>
          </a:p>
          <a:p>
            <a:pPr lvl="2">
              <a:lnSpc>
                <a:spcPct val="90000"/>
              </a:lnSpc>
            </a:pPr>
            <a:endParaRPr lang="sr-Latn-CS" smtClean="0">
              <a:solidFill>
                <a:schemeClr val="tx2"/>
              </a:solidFill>
            </a:endParaRPr>
          </a:p>
          <a:p>
            <a:pPr lvl="2">
              <a:lnSpc>
                <a:spcPct val="90000"/>
              </a:lnSpc>
            </a:pPr>
            <a:endParaRPr lang="en-US" smtClean="0"/>
          </a:p>
        </p:txBody>
      </p:sp>
    </p:spTree>
  </p:cSld>
  <p:clrMapOvr>
    <a:masterClrMapping/>
  </p:clrMapOvr>
  <p:transition advTm="21800"/>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ChangeArrowheads="1"/>
          </p:cNvSpPr>
          <p:nvPr/>
        </p:nvSpPr>
        <p:spPr bwMode="auto">
          <a:xfrm>
            <a:off x="2895600" y="2617788"/>
            <a:ext cx="4002088" cy="762000"/>
          </a:xfrm>
          <a:prstGeom prst="rect">
            <a:avLst/>
          </a:prstGeom>
          <a:noFill/>
          <a:ln w="9525">
            <a:noFill/>
            <a:miter lim="800000"/>
            <a:headEnd/>
            <a:tailEnd/>
          </a:ln>
          <a:effectLst/>
        </p:spPr>
        <p:txBody>
          <a:bodyPr wrap="none">
            <a:spAutoFit/>
          </a:bodyPr>
          <a:lstStyle/>
          <a:p>
            <a:pPr>
              <a:spcBef>
                <a:spcPct val="20000"/>
              </a:spcBef>
              <a:defRPr/>
            </a:pPr>
            <a:r>
              <a:rPr lang="en-US" sz="4400" b="1">
                <a:solidFill>
                  <a:srgbClr val="FF0000"/>
                </a:solidFill>
                <a:effectLst>
                  <a:outerShdw blurRad="38100" dist="38100" dir="2700000" algn="tl">
                    <a:srgbClr val="C0C0C0"/>
                  </a:outerShdw>
                </a:effectLst>
                <a:latin typeface="Arial" charset="0"/>
              </a:rPr>
              <a:t>Е</a:t>
            </a:r>
            <a:r>
              <a:rPr lang="sr-Latn-CS" sz="4400" b="1">
                <a:solidFill>
                  <a:srgbClr val="FF0000"/>
                </a:solidFill>
                <a:effectLst>
                  <a:outerShdw blurRad="38100" dist="38100" dir="2700000" algn="tl">
                    <a:srgbClr val="C0C0C0"/>
                  </a:outerShdw>
                </a:effectLst>
                <a:latin typeface="Arial" charset="0"/>
              </a:rPr>
              <a:t>нзимопатије</a:t>
            </a:r>
            <a:endParaRPr lang="en-US" sz="4400" b="1">
              <a:solidFill>
                <a:srgbClr val="FF0000"/>
              </a:solidFill>
              <a:effectLst>
                <a:outerShdw blurRad="38100" dist="38100" dir="2700000" algn="tl">
                  <a:srgbClr val="C0C0C0"/>
                </a:outerShdw>
              </a:effectLst>
              <a:latin typeface="Arial" charset="0"/>
            </a:endParaRPr>
          </a:p>
        </p:txBody>
      </p:sp>
    </p:spTree>
  </p:cSld>
  <p:clrMapOvr>
    <a:masterClrMapping/>
  </p:clrMapOvr>
  <p:transition advTm="3595"/>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idx="4294967295"/>
          </p:nvPr>
        </p:nvSpPr>
        <p:spPr>
          <a:xfrm>
            <a:off x="468313" y="1052513"/>
            <a:ext cx="8229600" cy="1143000"/>
          </a:xfrm>
        </p:spPr>
        <p:txBody>
          <a:bodyPr/>
          <a:lstStyle/>
          <a:p>
            <a:pPr>
              <a:defRPr/>
            </a:pPr>
            <a:r>
              <a:rPr lang="sl-SI" sz="3200" b="1" smtClean="0">
                <a:solidFill>
                  <a:srgbClr val="FF0000"/>
                </a:solidFill>
                <a:effectLst>
                  <a:outerShdw blurRad="38100" dist="38100" dir="2700000" algn="tl">
                    <a:srgbClr val="C0C0C0"/>
                  </a:outerShdw>
                </a:effectLst>
              </a:rPr>
              <a:t>Дефицит ензима гликолизе</a:t>
            </a:r>
            <a:endParaRPr lang="en-US" sz="3200" b="1" smtClean="0">
              <a:solidFill>
                <a:srgbClr val="FF0000"/>
              </a:solidFill>
              <a:effectLst>
                <a:outerShdw blurRad="38100" dist="38100" dir="2700000" algn="tl">
                  <a:srgbClr val="C0C0C0"/>
                </a:outerShdw>
              </a:effectLst>
            </a:endParaRPr>
          </a:p>
        </p:txBody>
      </p:sp>
      <p:sp>
        <p:nvSpPr>
          <p:cNvPr id="93187" name="Rectangle 3"/>
          <p:cNvSpPr>
            <a:spLocks noGrp="1" noChangeArrowheads="1"/>
          </p:cNvSpPr>
          <p:nvPr>
            <p:ph type="body" sz="half" idx="4294967295"/>
          </p:nvPr>
        </p:nvSpPr>
        <p:spPr>
          <a:xfrm>
            <a:off x="971550" y="2133600"/>
            <a:ext cx="6985000" cy="4551363"/>
          </a:xfrm>
        </p:spPr>
        <p:txBody>
          <a:bodyPr/>
          <a:lstStyle/>
          <a:p>
            <a:pPr marL="457200" indent="-457200">
              <a:lnSpc>
                <a:spcPct val="90000"/>
              </a:lnSpc>
              <a:buClr>
                <a:schemeClr val="accent2"/>
              </a:buClr>
              <a:buFont typeface="Wingdings" pitchFamily="2" charset="2"/>
              <a:buNone/>
            </a:pPr>
            <a:r>
              <a:rPr lang="sl-SI" sz="2400" b="1" smtClean="0">
                <a:solidFill>
                  <a:schemeClr val="accent2"/>
                </a:solidFill>
              </a:rPr>
              <a:t>Дефицит хексокиназе</a:t>
            </a:r>
          </a:p>
          <a:p>
            <a:pPr marL="457200" indent="-457200">
              <a:lnSpc>
                <a:spcPct val="90000"/>
              </a:lnSpc>
              <a:buClr>
                <a:schemeClr val="accent2"/>
              </a:buClr>
              <a:buFont typeface="Wingdings" pitchFamily="2" charset="2"/>
              <a:buNone/>
            </a:pPr>
            <a:r>
              <a:rPr lang="sl-SI" sz="2400" b="1" smtClean="0">
                <a:solidFill>
                  <a:schemeClr val="accent2"/>
                </a:solidFill>
              </a:rPr>
              <a:t>Глукоза фосфат изомераза</a:t>
            </a:r>
          </a:p>
          <a:p>
            <a:pPr marL="457200" indent="-457200">
              <a:lnSpc>
                <a:spcPct val="90000"/>
              </a:lnSpc>
              <a:buClr>
                <a:schemeClr val="accent2"/>
              </a:buClr>
              <a:buFont typeface="Wingdings" pitchFamily="2" charset="2"/>
              <a:buNone/>
            </a:pPr>
            <a:r>
              <a:rPr lang="sl-SI" sz="2400" b="1" smtClean="0">
                <a:solidFill>
                  <a:schemeClr val="accent2"/>
                </a:solidFill>
              </a:rPr>
              <a:t>Фосфофруктокиназа</a:t>
            </a:r>
          </a:p>
          <a:p>
            <a:pPr marL="457200" indent="-457200">
              <a:lnSpc>
                <a:spcPct val="90000"/>
              </a:lnSpc>
              <a:buClr>
                <a:schemeClr val="accent2"/>
              </a:buClr>
              <a:buFont typeface="Wingdings" pitchFamily="2" charset="2"/>
              <a:buNone/>
            </a:pPr>
            <a:r>
              <a:rPr lang="sl-SI" sz="2400" b="1" smtClean="0">
                <a:solidFill>
                  <a:schemeClr val="accent2"/>
                </a:solidFill>
              </a:rPr>
              <a:t>Алдолаза</a:t>
            </a:r>
          </a:p>
          <a:p>
            <a:pPr marL="457200" indent="-457200">
              <a:lnSpc>
                <a:spcPct val="90000"/>
              </a:lnSpc>
              <a:buClr>
                <a:schemeClr val="accent2"/>
              </a:buClr>
              <a:buFont typeface="Wingdings" pitchFamily="2" charset="2"/>
              <a:buNone/>
            </a:pPr>
            <a:r>
              <a:rPr lang="sl-SI" sz="2400" b="1" smtClean="0">
                <a:solidFill>
                  <a:schemeClr val="accent2"/>
                </a:solidFill>
              </a:rPr>
              <a:t>Триоза фосфат изомераза</a:t>
            </a:r>
          </a:p>
          <a:p>
            <a:pPr marL="457200" indent="-457200">
              <a:lnSpc>
                <a:spcPct val="90000"/>
              </a:lnSpc>
              <a:buClr>
                <a:schemeClr val="accent2"/>
              </a:buClr>
              <a:buFont typeface="Wingdings" pitchFamily="2" charset="2"/>
              <a:buNone/>
            </a:pPr>
            <a:r>
              <a:rPr lang="sl-SI" sz="2400" b="1" smtClean="0">
                <a:solidFill>
                  <a:schemeClr val="accent2"/>
                </a:solidFill>
              </a:rPr>
              <a:t>Глицералдехид-3-фосфат дехидрогеназа</a:t>
            </a:r>
          </a:p>
          <a:p>
            <a:pPr marL="457200" indent="-457200">
              <a:lnSpc>
                <a:spcPct val="90000"/>
              </a:lnSpc>
              <a:buClr>
                <a:schemeClr val="accent2"/>
              </a:buClr>
              <a:buFont typeface="Wingdings" pitchFamily="2" charset="2"/>
              <a:buNone/>
            </a:pPr>
            <a:r>
              <a:rPr lang="sl-SI" sz="2400" b="1" smtClean="0">
                <a:solidFill>
                  <a:schemeClr val="accent2"/>
                </a:solidFill>
              </a:rPr>
              <a:t>Фосфоглицерат киназа</a:t>
            </a:r>
          </a:p>
          <a:p>
            <a:pPr marL="457200" indent="-457200">
              <a:lnSpc>
                <a:spcPct val="90000"/>
              </a:lnSpc>
              <a:buClr>
                <a:schemeClr val="accent2"/>
              </a:buClr>
              <a:buFont typeface="Wingdings" pitchFamily="2" charset="2"/>
              <a:buNone/>
            </a:pPr>
            <a:r>
              <a:rPr lang="sl-SI" sz="2400" b="1" smtClean="0">
                <a:solidFill>
                  <a:schemeClr val="accent2"/>
                </a:solidFill>
              </a:rPr>
              <a:t>2,3 бифосфоглицерат мутаза</a:t>
            </a:r>
          </a:p>
          <a:p>
            <a:pPr marL="457200" indent="-457200">
              <a:lnSpc>
                <a:spcPct val="90000"/>
              </a:lnSpc>
              <a:buClr>
                <a:schemeClr val="accent2"/>
              </a:buClr>
              <a:buFont typeface="Wingdings" pitchFamily="2" charset="2"/>
              <a:buNone/>
            </a:pPr>
            <a:r>
              <a:rPr lang="sl-SI" sz="2400" b="1" smtClean="0">
                <a:solidFill>
                  <a:schemeClr val="accent2"/>
                </a:solidFill>
              </a:rPr>
              <a:t>Енолаза</a:t>
            </a:r>
          </a:p>
          <a:p>
            <a:pPr marL="457200" indent="-457200">
              <a:lnSpc>
                <a:spcPct val="90000"/>
              </a:lnSpc>
              <a:buClr>
                <a:schemeClr val="accent2"/>
              </a:buClr>
              <a:buFont typeface="Wingdings" pitchFamily="2" charset="2"/>
              <a:buNone/>
            </a:pPr>
            <a:r>
              <a:rPr lang="sl-SI" sz="2400" b="1" smtClean="0">
                <a:solidFill>
                  <a:schemeClr val="accent2"/>
                </a:solidFill>
              </a:rPr>
              <a:t>Пируват киназа</a:t>
            </a:r>
          </a:p>
          <a:p>
            <a:pPr marL="457200" indent="-457200">
              <a:lnSpc>
                <a:spcPct val="90000"/>
              </a:lnSpc>
              <a:buClr>
                <a:schemeClr val="accent2"/>
              </a:buClr>
              <a:buFont typeface="Wingdings" pitchFamily="2" charset="2"/>
              <a:buNone/>
            </a:pPr>
            <a:endParaRPr lang="sr-Latn-CS" sz="2400" b="1" smtClean="0">
              <a:solidFill>
                <a:schemeClr val="accent2"/>
              </a:solidFill>
            </a:endParaRPr>
          </a:p>
          <a:p>
            <a:pPr marL="457200" indent="-457200">
              <a:lnSpc>
                <a:spcPct val="90000"/>
              </a:lnSpc>
              <a:buClr>
                <a:schemeClr val="accent2"/>
              </a:buClr>
              <a:buFont typeface="Wingdings" pitchFamily="2" charset="2"/>
              <a:buNone/>
            </a:pPr>
            <a:endParaRPr lang="sr-Latn-CS" sz="1400" smtClean="0">
              <a:solidFill>
                <a:schemeClr val="accent2"/>
              </a:solidFill>
            </a:endParaRPr>
          </a:p>
          <a:p>
            <a:pPr marL="457200" indent="-457200">
              <a:lnSpc>
                <a:spcPct val="90000"/>
              </a:lnSpc>
              <a:buClr>
                <a:schemeClr val="accent2"/>
              </a:buClr>
              <a:buFont typeface="Wingdings" pitchFamily="2" charset="2"/>
              <a:buNone/>
            </a:pPr>
            <a:endParaRPr lang="sr-Latn-CS" sz="1400" smtClean="0">
              <a:solidFill>
                <a:schemeClr val="accent2"/>
              </a:solidFill>
            </a:endParaRPr>
          </a:p>
          <a:p>
            <a:pPr marL="457200" indent="-457200">
              <a:lnSpc>
                <a:spcPct val="90000"/>
              </a:lnSpc>
              <a:buClr>
                <a:schemeClr val="accent2"/>
              </a:buClr>
              <a:buFont typeface="Wingdings" pitchFamily="2" charset="2"/>
              <a:buNone/>
            </a:pPr>
            <a:endParaRPr lang="sr-Latn-CS" sz="1400" smtClean="0">
              <a:solidFill>
                <a:schemeClr val="accent2"/>
              </a:solidFill>
            </a:endParaRPr>
          </a:p>
          <a:p>
            <a:pPr marL="457200" indent="-457200">
              <a:lnSpc>
                <a:spcPct val="90000"/>
              </a:lnSpc>
              <a:buClr>
                <a:schemeClr val="accent2"/>
              </a:buClr>
              <a:buFont typeface="Wingdings" pitchFamily="2" charset="2"/>
              <a:buNone/>
            </a:pPr>
            <a:endParaRPr lang="sr-Latn-CS" sz="1400" smtClean="0">
              <a:solidFill>
                <a:schemeClr val="accent2"/>
              </a:solidFill>
            </a:endParaRPr>
          </a:p>
          <a:p>
            <a:pPr marL="457200" indent="-457200">
              <a:lnSpc>
                <a:spcPct val="90000"/>
              </a:lnSpc>
              <a:buClr>
                <a:schemeClr val="accent2"/>
              </a:buClr>
              <a:buFont typeface="Wingdings" pitchFamily="2" charset="2"/>
              <a:buNone/>
            </a:pPr>
            <a:endParaRPr lang="sr-Latn-CS" sz="1400" smtClean="0">
              <a:solidFill>
                <a:schemeClr val="accent2"/>
              </a:solidFill>
            </a:endParaRPr>
          </a:p>
          <a:p>
            <a:pPr marL="457200" indent="-457200">
              <a:lnSpc>
                <a:spcPct val="90000"/>
              </a:lnSpc>
              <a:buClr>
                <a:schemeClr val="accent2"/>
              </a:buClr>
              <a:buFont typeface="Wingdings" pitchFamily="2" charset="2"/>
              <a:buNone/>
            </a:pPr>
            <a:endParaRPr lang="sr-Latn-CS" sz="1400" smtClean="0">
              <a:solidFill>
                <a:schemeClr val="accent2"/>
              </a:solidFill>
            </a:endParaRPr>
          </a:p>
          <a:p>
            <a:pPr marL="457200" indent="-457200">
              <a:lnSpc>
                <a:spcPct val="90000"/>
              </a:lnSpc>
              <a:buClr>
                <a:schemeClr val="accent2"/>
              </a:buClr>
              <a:buFont typeface="Wingdings" pitchFamily="2" charset="2"/>
              <a:buNone/>
            </a:pPr>
            <a:endParaRPr lang="sr-Latn-CS" sz="1400" smtClean="0">
              <a:solidFill>
                <a:schemeClr val="accent2"/>
              </a:solidFill>
            </a:endParaRPr>
          </a:p>
          <a:p>
            <a:pPr marL="457200" indent="-457200" algn="r">
              <a:lnSpc>
                <a:spcPct val="90000"/>
              </a:lnSpc>
              <a:buClr>
                <a:schemeClr val="accent2"/>
              </a:buClr>
              <a:buFont typeface="Wingdings" pitchFamily="2" charset="2"/>
              <a:buNone/>
            </a:pPr>
            <a:endParaRPr lang="sr-Latn-CS" sz="1400" smtClean="0">
              <a:solidFill>
                <a:schemeClr val="accent2"/>
              </a:solidFill>
            </a:endParaRPr>
          </a:p>
          <a:p>
            <a:pPr marL="457200" indent="-457200" algn="r">
              <a:lnSpc>
                <a:spcPct val="90000"/>
              </a:lnSpc>
              <a:buClr>
                <a:schemeClr val="accent2"/>
              </a:buClr>
              <a:buFontTx/>
              <a:buNone/>
            </a:pPr>
            <a:endParaRPr lang="en-US" sz="1400" i="1" smtClean="0">
              <a:solidFill>
                <a:schemeClr val="accent2"/>
              </a:solidFill>
            </a:endParaRPr>
          </a:p>
          <a:p>
            <a:pPr marL="457200" indent="-457200" algn="r">
              <a:lnSpc>
                <a:spcPct val="90000"/>
              </a:lnSpc>
              <a:buClr>
                <a:schemeClr val="accent2"/>
              </a:buClr>
              <a:buFontTx/>
              <a:buNone/>
            </a:pPr>
            <a:endParaRPr lang="en-US" sz="1400" i="1" smtClean="0">
              <a:solidFill>
                <a:schemeClr val="accent2"/>
              </a:solidFill>
            </a:endParaRPr>
          </a:p>
          <a:p>
            <a:pPr marL="457200" indent="-457200" algn="r">
              <a:lnSpc>
                <a:spcPct val="90000"/>
              </a:lnSpc>
              <a:buClr>
                <a:schemeClr val="accent2"/>
              </a:buClr>
              <a:buFontTx/>
              <a:buNone/>
            </a:pPr>
            <a:endParaRPr lang="en-US" sz="1400" i="1" smtClean="0">
              <a:solidFill>
                <a:schemeClr val="accent2"/>
              </a:solidFill>
            </a:endParaRPr>
          </a:p>
        </p:txBody>
      </p:sp>
    </p:spTree>
  </p:cSld>
  <p:clrMapOvr>
    <a:masterClrMapping/>
  </p:clrMapOvr>
  <p:transition advTm="39435"/>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idx="4294967295"/>
          </p:nvPr>
        </p:nvSpPr>
        <p:spPr>
          <a:xfrm>
            <a:off x="468313" y="1196975"/>
            <a:ext cx="8229600" cy="1143000"/>
          </a:xfrm>
        </p:spPr>
        <p:txBody>
          <a:bodyPr/>
          <a:lstStyle/>
          <a:p>
            <a:pPr>
              <a:defRPr/>
            </a:pPr>
            <a:r>
              <a:rPr lang="sr-Latn-CS" sz="3200" smtClean="0">
                <a:solidFill>
                  <a:srgbClr val="FF0000"/>
                </a:solidFill>
                <a:effectLst>
                  <a:outerShdw blurRad="38100" dist="38100" dir="2700000" algn="tl">
                    <a:srgbClr val="C0C0C0"/>
                  </a:outerShdw>
                </a:effectLst>
              </a:rPr>
              <a:t>Дефицит ензима гликолизе </a:t>
            </a:r>
            <a:br>
              <a:rPr lang="sr-Latn-CS" sz="3200" smtClean="0">
                <a:solidFill>
                  <a:srgbClr val="FF0000"/>
                </a:solidFill>
                <a:effectLst>
                  <a:outerShdw blurRad="38100" dist="38100" dir="2700000" algn="tl">
                    <a:srgbClr val="C0C0C0"/>
                  </a:outerShdw>
                </a:effectLst>
              </a:rPr>
            </a:br>
            <a:r>
              <a:rPr lang="sr-Latn-CS" sz="3200" smtClean="0">
                <a:solidFill>
                  <a:srgbClr val="FF0000"/>
                </a:solidFill>
                <a:effectLst>
                  <a:outerShdw blurRad="38100" dist="38100" dir="2700000" algn="tl">
                    <a:srgbClr val="C0C0C0"/>
                  </a:outerShdw>
                </a:effectLst>
              </a:rPr>
              <a:t>- опште карактеристике</a:t>
            </a:r>
            <a:endParaRPr lang="en-US" sz="3200" smtClean="0">
              <a:solidFill>
                <a:srgbClr val="FF0000"/>
              </a:solidFill>
              <a:effectLst>
                <a:outerShdw blurRad="38100" dist="38100" dir="2700000" algn="tl">
                  <a:srgbClr val="C0C0C0"/>
                </a:outerShdw>
              </a:effectLst>
            </a:endParaRPr>
          </a:p>
        </p:txBody>
      </p:sp>
      <p:sp>
        <p:nvSpPr>
          <p:cNvPr id="94211" name="Rectangle 3"/>
          <p:cNvSpPr>
            <a:spLocks noGrp="1" noChangeArrowheads="1"/>
          </p:cNvSpPr>
          <p:nvPr>
            <p:ph type="body" idx="4294967295"/>
          </p:nvPr>
        </p:nvSpPr>
        <p:spPr>
          <a:xfrm>
            <a:off x="323850" y="2397125"/>
            <a:ext cx="8820150" cy="3463925"/>
          </a:xfrm>
        </p:spPr>
        <p:txBody>
          <a:bodyPr/>
          <a:lstStyle/>
          <a:p>
            <a:r>
              <a:rPr lang="sr-Latn-CS" sz="2400" smtClean="0"/>
              <a:t>АТП из гликолизе једини извор енергије у еритроциту</a:t>
            </a:r>
          </a:p>
          <a:p>
            <a:r>
              <a:rPr lang="sr-Latn-CS" sz="2400" smtClean="0"/>
              <a:t>нормална морфологија еритроцита</a:t>
            </a:r>
          </a:p>
          <a:p>
            <a:r>
              <a:rPr lang="sr-Latn-CS" sz="2400" smtClean="0"/>
              <a:t>нормална</a:t>
            </a:r>
            <a:r>
              <a:rPr lang="sr-Latn-CS" sz="2800" smtClean="0">
                <a:solidFill>
                  <a:srgbClr val="66FF33"/>
                </a:solidFill>
              </a:rPr>
              <a:t> </a:t>
            </a:r>
            <a:r>
              <a:rPr lang="sr-Latn-CS" sz="2400" smtClean="0"/>
              <a:t>осмотска резистенција свежих еритроцита</a:t>
            </a:r>
          </a:p>
          <a:p>
            <a:r>
              <a:rPr lang="sr-Latn-CS" sz="2400" smtClean="0"/>
              <a:t>парцијални одговор на спленектомију</a:t>
            </a:r>
          </a:p>
          <a:p>
            <a:r>
              <a:rPr lang="sr-Latn-CS" sz="2400" smtClean="0"/>
              <a:t>АР наслеђивање (осим фосфоглицерат киназе- X везано и прекомерне продукције АДА- АД)</a:t>
            </a:r>
          </a:p>
          <a:p>
            <a:r>
              <a:rPr lang="sr-Latn-CS" sz="2400" smtClean="0"/>
              <a:t>симптоматологија и од стране других ткива и органа</a:t>
            </a:r>
            <a:endParaRPr lang="en-US" sz="2400" smtClean="0"/>
          </a:p>
        </p:txBody>
      </p:sp>
    </p:spTree>
  </p:cSld>
  <p:clrMapOvr>
    <a:masterClrMapping/>
  </p:clrMapOvr>
  <p:transition advTm="3555"/>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idx="4294967295"/>
          </p:nvPr>
        </p:nvSpPr>
        <p:spPr/>
        <p:txBody>
          <a:bodyPr/>
          <a:lstStyle/>
          <a:p>
            <a:pPr>
              <a:defRPr/>
            </a:pPr>
            <a:r>
              <a:rPr lang="sr-Latn-CS" smtClean="0">
                <a:solidFill>
                  <a:srgbClr val="FF0000"/>
                </a:solidFill>
                <a:effectLst>
                  <a:outerShdw blurRad="38100" dist="38100" dir="2700000" algn="tl">
                    <a:srgbClr val="C0C0C0"/>
                  </a:outerShdw>
                </a:effectLst>
              </a:rPr>
              <a:t>Дијагноза</a:t>
            </a:r>
            <a:endParaRPr lang="en-US" smtClean="0">
              <a:solidFill>
                <a:srgbClr val="FF0000"/>
              </a:solidFill>
              <a:effectLst>
                <a:outerShdw blurRad="38100" dist="38100" dir="2700000" algn="tl">
                  <a:srgbClr val="C0C0C0"/>
                </a:outerShdw>
              </a:effectLst>
            </a:endParaRPr>
          </a:p>
        </p:txBody>
      </p:sp>
      <p:sp>
        <p:nvSpPr>
          <p:cNvPr id="95235" name="Rectangle 3"/>
          <p:cNvSpPr>
            <a:spLocks noGrp="1" noChangeArrowheads="1"/>
          </p:cNvSpPr>
          <p:nvPr>
            <p:ph type="body" sz="half" idx="4294967295"/>
          </p:nvPr>
        </p:nvSpPr>
        <p:spPr>
          <a:xfrm>
            <a:off x="1763713" y="2420938"/>
            <a:ext cx="5616575" cy="4114800"/>
          </a:xfrm>
        </p:spPr>
        <p:txBody>
          <a:bodyPr/>
          <a:lstStyle/>
          <a:p>
            <a:pPr>
              <a:lnSpc>
                <a:spcPct val="90000"/>
              </a:lnSpc>
            </a:pPr>
            <a:r>
              <a:rPr lang="sr-Latn-CS" sz="2400" smtClean="0">
                <a:solidFill>
                  <a:schemeClr val="tx2"/>
                </a:solidFill>
              </a:rPr>
              <a:t>анализа ДНА на специфичне мутације</a:t>
            </a:r>
          </a:p>
          <a:p>
            <a:pPr>
              <a:lnSpc>
                <a:spcPct val="90000"/>
              </a:lnSpc>
            </a:pPr>
            <a:endParaRPr lang="sr-Latn-CS" sz="2400" smtClean="0">
              <a:solidFill>
                <a:schemeClr val="tx2"/>
              </a:solidFill>
            </a:endParaRPr>
          </a:p>
          <a:p>
            <a:pPr>
              <a:lnSpc>
                <a:spcPct val="90000"/>
              </a:lnSpc>
            </a:pPr>
            <a:r>
              <a:rPr lang="sr-Latn-CS" sz="2400" smtClean="0">
                <a:solidFill>
                  <a:schemeClr val="tx2"/>
                </a:solidFill>
              </a:rPr>
              <a:t>скрининг тестови</a:t>
            </a:r>
          </a:p>
          <a:p>
            <a:pPr lvl="1">
              <a:lnSpc>
                <a:spcPct val="90000"/>
              </a:lnSpc>
            </a:pPr>
            <a:r>
              <a:rPr lang="sr-Latn-CS" sz="2000" smtClean="0">
                <a:solidFill>
                  <a:schemeClr val="tx2"/>
                </a:solidFill>
              </a:rPr>
              <a:t>пируват киназа (ПК)</a:t>
            </a:r>
          </a:p>
          <a:p>
            <a:pPr lvl="1">
              <a:lnSpc>
                <a:spcPct val="90000"/>
              </a:lnSpc>
            </a:pPr>
            <a:r>
              <a:rPr lang="sr-Latn-CS" sz="2000" smtClean="0">
                <a:solidFill>
                  <a:schemeClr val="tx2"/>
                </a:solidFill>
              </a:rPr>
              <a:t>триоза фосфат дехидрогеназа (ТПИ)</a:t>
            </a:r>
          </a:p>
          <a:p>
            <a:pPr lvl="1">
              <a:lnSpc>
                <a:spcPct val="90000"/>
              </a:lnSpc>
            </a:pPr>
            <a:r>
              <a:rPr lang="sr-Latn-CS" sz="2000" smtClean="0">
                <a:solidFill>
                  <a:schemeClr val="tx2"/>
                </a:solidFill>
              </a:rPr>
              <a:t>глукоза фосфат изомераза</a:t>
            </a:r>
            <a:endParaRPr lang="en-US" sz="2000" smtClean="0">
              <a:solidFill>
                <a:schemeClr val="tx2"/>
              </a:solidFill>
            </a:endParaRPr>
          </a:p>
        </p:txBody>
      </p:sp>
    </p:spTree>
  </p:cSld>
  <p:clrMapOvr>
    <a:masterClrMapping/>
  </p:clrMapOvr>
  <p:transition advTm="4611"/>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AutoShape 2"/>
          <p:cNvSpPr>
            <a:spLocks noChangeArrowheads="1"/>
          </p:cNvSpPr>
          <p:nvPr/>
        </p:nvSpPr>
        <p:spPr bwMode="auto">
          <a:xfrm rot="5400000">
            <a:off x="3424238" y="3425825"/>
            <a:ext cx="2108200" cy="1971675"/>
          </a:xfrm>
          <a:custGeom>
            <a:avLst/>
            <a:gdLst>
              <a:gd name="T0" fmla="*/ 154323161 w 21600"/>
              <a:gd name="T1" fmla="*/ 0 h 21600"/>
              <a:gd name="T2" fmla="*/ 0 w 21600"/>
              <a:gd name="T3" fmla="*/ 89988515 h 21600"/>
              <a:gd name="T4" fmla="*/ 154323161 w 21600"/>
              <a:gd name="T5" fmla="*/ 179976939 h 21600"/>
              <a:gd name="T6" fmla="*/ 205764247 w 21600"/>
              <a:gd name="T7" fmla="*/ 89988515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chemeClr val="bg2"/>
          </a:solidFill>
          <a:ln w="9525">
            <a:noFill/>
            <a:miter lim="800000"/>
            <a:headEnd/>
            <a:tailEnd/>
          </a:ln>
        </p:spPr>
        <p:txBody>
          <a:bodyPr wrap="none" anchor="ctr"/>
          <a:lstStyle/>
          <a:p>
            <a:endParaRPr lang="sr-Latn-CS"/>
          </a:p>
        </p:txBody>
      </p:sp>
      <p:sp>
        <p:nvSpPr>
          <p:cNvPr id="11267" name="Rectangle 4"/>
          <p:cNvSpPr>
            <a:spLocks noChangeArrowheads="1"/>
          </p:cNvSpPr>
          <p:nvPr/>
        </p:nvSpPr>
        <p:spPr bwMode="auto">
          <a:xfrm>
            <a:off x="539750" y="5734050"/>
            <a:ext cx="8135938" cy="576263"/>
          </a:xfrm>
          <a:prstGeom prst="rect">
            <a:avLst/>
          </a:prstGeom>
          <a:solidFill>
            <a:schemeClr val="bg2"/>
          </a:solidFill>
          <a:ln w="9525">
            <a:solidFill>
              <a:srgbClr val="000000"/>
            </a:solidFill>
            <a:miter lim="800000"/>
            <a:headEnd/>
            <a:tailEnd/>
          </a:ln>
        </p:spPr>
        <p:txBody>
          <a:bodyPr wrap="none" anchor="ctr"/>
          <a:lstStyle/>
          <a:p>
            <a:endParaRPr lang="en-US" sz="1800" b="1"/>
          </a:p>
        </p:txBody>
      </p:sp>
      <p:sp>
        <p:nvSpPr>
          <p:cNvPr id="26629" name="Rectangle 5"/>
          <p:cNvSpPr>
            <a:spLocks noGrp="1" noChangeArrowheads="1"/>
          </p:cNvSpPr>
          <p:nvPr>
            <p:ph type="body" idx="4294967295"/>
          </p:nvPr>
        </p:nvSpPr>
        <p:spPr>
          <a:xfrm>
            <a:off x="179388" y="2743200"/>
            <a:ext cx="8743950" cy="4114800"/>
          </a:xfrm>
          <a:effectLst>
            <a:outerShdw dist="35921" dir="2700000" algn="ctr" rotWithShape="0">
              <a:srgbClr val="000000"/>
            </a:outerShdw>
          </a:effectLst>
        </p:spPr>
        <p:txBody>
          <a:bodyPr/>
          <a:lstStyle/>
          <a:p>
            <a:pPr algn="ctr">
              <a:buFontTx/>
              <a:buNone/>
              <a:defRPr/>
            </a:pPr>
            <a:r>
              <a:rPr lang="hr-HR" smtClean="0">
                <a:solidFill>
                  <a:schemeClr val="hlink"/>
                </a:solidFill>
              </a:rPr>
              <a:t>Разумевање патогенезе анемије </a:t>
            </a:r>
          </a:p>
          <a:p>
            <a:pPr algn="ctr">
              <a:buFontTx/>
              <a:buNone/>
              <a:defRPr/>
            </a:pPr>
            <a:endParaRPr lang="hr-HR" smtClean="0">
              <a:solidFill>
                <a:schemeClr val="hlink"/>
              </a:solidFill>
            </a:endParaRPr>
          </a:p>
          <a:p>
            <a:pPr algn="ctr">
              <a:buFontTx/>
              <a:buNone/>
              <a:defRPr/>
            </a:pPr>
            <a:endParaRPr lang="hr-HR" smtClean="0"/>
          </a:p>
          <a:p>
            <a:pPr algn="ctr">
              <a:buFontTx/>
              <a:buNone/>
              <a:defRPr/>
            </a:pPr>
            <a:r>
              <a:rPr lang="hr-HR" smtClean="0"/>
              <a:t>Омогу</a:t>
            </a:r>
            <a:r>
              <a:rPr lang="sl-SI" smtClean="0"/>
              <a:t>ћ</a:t>
            </a:r>
            <a:r>
              <a:rPr lang="hr-HR" smtClean="0"/>
              <a:t>авa пoстa</a:t>
            </a:r>
            <a:r>
              <a:rPr lang="sr-Cyrl-CS" smtClean="0"/>
              <a:t>в</a:t>
            </a:r>
            <a:r>
              <a:rPr lang="hr-HR" smtClean="0"/>
              <a:t>љaње дијa</a:t>
            </a:r>
            <a:r>
              <a:rPr lang="sr-Cyrl-CS" smtClean="0"/>
              <a:t>г</a:t>
            </a:r>
            <a:r>
              <a:rPr lang="hr-HR" smtClean="0"/>
              <a:t>нoзe a</a:t>
            </a:r>
            <a:r>
              <a:rPr lang="sr-Cyrl-CS" smtClean="0"/>
              <a:t>н</a:t>
            </a:r>
            <a:r>
              <a:rPr lang="hr-HR" smtClean="0"/>
              <a:t>e</a:t>
            </a:r>
            <a:r>
              <a:rPr lang="sr-Cyrl-CS" smtClean="0"/>
              <a:t>ми</a:t>
            </a:r>
            <a:r>
              <a:rPr lang="hr-HR" smtClean="0"/>
              <a:t>je</a:t>
            </a:r>
          </a:p>
          <a:p>
            <a:pPr algn="ctr">
              <a:buFontTx/>
              <a:buNone/>
              <a:defRPr/>
            </a:pPr>
            <a:endParaRPr lang="hr-HR" smtClean="0"/>
          </a:p>
          <a:p>
            <a:pPr algn="ctr">
              <a:buFontTx/>
              <a:buNone/>
              <a:defRPr/>
            </a:pPr>
            <a:r>
              <a:rPr lang="hr-HR" smtClean="0"/>
              <a:t>ОДРЕЂИВАЊE ADEК</a:t>
            </a:r>
            <a:r>
              <a:rPr lang="sr-Cyrl-CS" smtClean="0"/>
              <a:t>В</a:t>
            </a:r>
            <a:r>
              <a:rPr lang="hr-HR" smtClean="0"/>
              <a:t>AТНE TERAП</a:t>
            </a:r>
            <a:r>
              <a:rPr lang="sr-Cyrl-CS" smtClean="0"/>
              <a:t>И</a:t>
            </a:r>
            <a:r>
              <a:rPr lang="hr-HR" smtClean="0"/>
              <a:t>ЈE</a:t>
            </a:r>
            <a:endParaRPr lang="en-GB" smtClean="0"/>
          </a:p>
        </p:txBody>
      </p:sp>
      <p:sp>
        <p:nvSpPr>
          <p:cNvPr id="26630" name="Rectangle 6"/>
          <p:cNvSpPr>
            <a:spLocks noChangeArrowheads="1"/>
          </p:cNvSpPr>
          <p:nvPr/>
        </p:nvSpPr>
        <p:spPr bwMode="auto">
          <a:xfrm flipV="1">
            <a:off x="900113" y="2492375"/>
            <a:ext cx="7345362" cy="73025"/>
          </a:xfrm>
          <a:prstGeom prst="rect">
            <a:avLst/>
          </a:prstGeom>
          <a:gradFill rotWithShape="1">
            <a:gsLst>
              <a:gs pos="0">
                <a:schemeClr val="accent2"/>
              </a:gs>
              <a:gs pos="100000">
                <a:schemeClr val="accent2">
                  <a:gamma/>
                  <a:shade val="46275"/>
                  <a:invGamma/>
                </a:schemeClr>
              </a:gs>
            </a:gsLst>
            <a:lin ang="0" scaled="1"/>
          </a:gradFill>
          <a:ln w="9525">
            <a:noFill/>
            <a:miter lim="800000"/>
            <a:headEnd/>
            <a:tailEnd/>
          </a:ln>
          <a:effectLst/>
        </p:spPr>
        <p:txBody>
          <a:bodyPr wrap="none" anchor="ctr"/>
          <a:lstStyle/>
          <a:p>
            <a:pPr>
              <a:defRPr/>
            </a:pPr>
            <a:endParaRPr lang="en-US" sz="1800" b="1">
              <a:latin typeface="Arial" charset="0"/>
            </a:endParaRPr>
          </a:p>
        </p:txBody>
      </p:sp>
      <p:sp>
        <p:nvSpPr>
          <p:cNvPr id="26631" name="Text Box 7"/>
          <p:cNvSpPr txBox="1">
            <a:spLocks noChangeArrowheads="1"/>
          </p:cNvSpPr>
          <p:nvPr/>
        </p:nvSpPr>
        <p:spPr bwMode="auto">
          <a:xfrm>
            <a:off x="3348038" y="1484313"/>
            <a:ext cx="2346325" cy="701675"/>
          </a:xfrm>
          <a:prstGeom prst="rect">
            <a:avLst/>
          </a:prstGeom>
          <a:noFill/>
          <a:ln w="9525">
            <a:noFill/>
            <a:miter lim="800000"/>
            <a:headEnd/>
            <a:tailEnd/>
          </a:ln>
          <a:effectLst>
            <a:outerShdw dist="35921" dir="2700000" algn="ctr" rotWithShape="0">
              <a:srgbClr val="000000"/>
            </a:outerShdw>
          </a:effectLst>
        </p:spPr>
        <p:txBody>
          <a:bodyPr wrap="none">
            <a:spAutoFit/>
          </a:bodyPr>
          <a:lstStyle/>
          <a:p>
            <a:pPr eaLnBrk="0" hangingPunct="0">
              <a:defRPr/>
            </a:pPr>
            <a:r>
              <a:rPr lang="sr-Cyrl-CS" sz="4000">
                <a:solidFill>
                  <a:srgbClr val="FF0000"/>
                </a:solidFill>
                <a:latin typeface="Tahoma" pitchFamily="34" charset="0"/>
              </a:rPr>
              <a:t>АНЕМИЈЕ</a:t>
            </a:r>
          </a:p>
        </p:txBody>
      </p:sp>
    </p:spTree>
  </p:cSld>
  <p:clrMapOvr>
    <a:masterClrMapping/>
  </p:clrMapOvr>
  <p:transition advTm="17381"/>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idx="4294967295"/>
          </p:nvPr>
        </p:nvSpPr>
        <p:spPr/>
        <p:txBody>
          <a:bodyPr/>
          <a:lstStyle/>
          <a:p>
            <a:pPr>
              <a:defRPr/>
            </a:pPr>
            <a:r>
              <a:rPr lang="sr-Latn-CS" sz="2400" smtClean="0">
                <a:solidFill>
                  <a:srgbClr val="FF0000"/>
                </a:solidFill>
                <a:effectLst>
                  <a:outerShdw blurRad="38100" dist="38100" dir="2700000" algn="tl">
                    <a:srgbClr val="C0C0C0"/>
                  </a:outerShdw>
                </a:effectLst>
              </a:rPr>
              <a:t>АХА код дефицита G6PD</a:t>
            </a:r>
            <a:r>
              <a:rPr lang="sr-Latn-CS" sz="1200" smtClean="0">
                <a:solidFill>
                  <a:srgbClr val="FF0000"/>
                </a:solidFill>
                <a:effectLst>
                  <a:outerShdw blurRad="38100" dist="38100" dir="2700000" algn="tl">
                    <a:srgbClr val="C0C0C0"/>
                  </a:outerShdw>
                </a:effectLst>
              </a:rPr>
              <a:t> </a:t>
            </a:r>
            <a:r>
              <a:rPr lang="sr-Cyrl-CS" sz="1200" smtClean="0">
                <a:solidFill>
                  <a:srgbClr val="FF0000"/>
                </a:solidFill>
                <a:effectLst>
                  <a:outerShdw blurRad="38100" dist="38100" dir="2700000" algn="tl">
                    <a:srgbClr val="C0C0C0"/>
                  </a:outerShdw>
                </a:effectLst>
              </a:rPr>
              <a:t/>
            </a:r>
            <a:br>
              <a:rPr lang="sr-Cyrl-CS" sz="1200" smtClean="0">
                <a:solidFill>
                  <a:srgbClr val="FF0000"/>
                </a:solidFill>
                <a:effectLst>
                  <a:outerShdw blurRad="38100" dist="38100" dir="2700000" algn="tl">
                    <a:srgbClr val="C0C0C0"/>
                  </a:outerShdw>
                </a:effectLst>
              </a:rPr>
            </a:br>
            <a:r>
              <a:rPr lang="sr-Latn-CS" sz="2400" i="1" u="sng" smtClean="0">
                <a:solidFill>
                  <a:srgbClr val="FF0000"/>
                </a:solidFill>
                <a:effectLst>
                  <a:outerShdw blurRad="38100" dist="38100" dir="2700000" algn="tl">
                    <a:srgbClr val="C0C0C0"/>
                  </a:outerShdw>
                </a:effectLst>
              </a:rPr>
              <a:t>Патофиз</a:t>
            </a:r>
            <a:r>
              <a:rPr lang="sr-Cyrl-CS" sz="2400" i="1" u="sng" smtClean="0">
                <a:solidFill>
                  <a:srgbClr val="FF0000"/>
                </a:solidFill>
                <a:effectLst>
                  <a:outerShdw blurRad="38100" dist="38100" dir="2700000" algn="tl">
                    <a:srgbClr val="C0C0C0"/>
                  </a:outerShdw>
                </a:effectLst>
              </a:rPr>
              <a:t>и</a:t>
            </a:r>
            <a:r>
              <a:rPr lang="sr-Latn-CS" sz="2400" i="1" u="sng" smtClean="0">
                <a:solidFill>
                  <a:srgbClr val="FF0000"/>
                </a:solidFill>
                <a:effectLst>
                  <a:outerShdw blurRad="38100" dist="38100" dir="2700000" algn="tl">
                    <a:srgbClr val="C0C0C0"/>
                  </a:outerShdw>
                </a:effectLst>
              </a:rPr>
              <a:t>oлoг</a:t>
            </a:r>
            <a:r>
              <a:rPr lang="sr-Cyrl-CS" sz="2400" i="1" u="sng" smtClean="0">
                <a:solidFill>
                  <a:srgbClr val="FF0000"/>
                </a:solidFill>
                <a:effectLst>
                  <a:outerShdw blurRad="38100" dist="38100" dir="2700000" algn="tl">
                    <a:srgbClr val="C0C0C0"/>
                  </a:outerShdw>
                </a:effectLst>
              </a:rPr>
              <a:t>и</a:t>
            </a:r>
            <a:r>
              <a:rPr lang="sr-Latn-CS" sz="2400" i="1" u="sng" smtClean="0">
                <a:solidFill>
                  <a:srgbClr val="FF0000"/>
                </a:solidFill>
                <a:effectLst>
                  <a:outerShdw blurRad="38100" dist="38100" dir="2700000" algn="tl">
                    <a:srgbClr val="C0C0C0"/>
                  </a:outerShdw>
                </a:effectLst>
              </a:rPr>
              <a:t>јa</a:t>
            </a:r>
            <a:r>
              <a:rPr lang="sr-Latn-CS" sz="1200" smtClean="0">
                <a:solidFill>
                  <a:srgbClr val="990000"/>
                </a:solidFill>
                <a:effectLst>
                  <a:outerShdw blurRad="38100" dist="38100" dir="2700000" algn="tl">
                    <a:srgbClr val="C0C0C0"/>
                  </a:outerShdw>
                </a:effectLst>
              </a:rPr>
              <a:t> </a:t>
            </a:r>
            <a:endParaRPr lang="en-US" sz="1200" smtClean="0">
              <a:solidFill>
                <a:srgbClr val="990000"/>
              </a:solidFill>
              <a:effectLst>
                <a:outerShdw blurRad="38100" dist="38100" dir="2700000" algn="tl">
                  <a:srgbClr val="C0C0C0"/>
                </a:outerShdw>
              </a:effectLst>
            </a:endParaRPr>
          </a:p>
        </p:txBody>
      </p:sp>
      <p:sp>
        <p:nvSpPr>
          <p:cNvPr id="96259" name="Rectangle 3"/>
          <p:cNvSpPr>
            <a:spLocks noGrp="1" noChangeArrowheads="1"/>
          </p:cNvSpPr>
          <p:nvPr>
            <p:ph type="body" idx="4294967295"/>
          </p:nvPr>
        </p:nvSpPr>
        <p:spPr/>
        <p:txBody>
          <a:bodyPr/>
          <a:lstStyle/>
          <a:p>
            <a:pPr>
              <a:lnSpc>
                <a:spcPct val="90000"/>
              </a:lnSpc>
            </a:pPr>
            <a:r>
              <a:rPr lang="sr-Latn-CS" sz="2400" smtClean="0">
                <a:solidFill>
                  <a:schemeClr val="tx2"/>
                </a:solidFill>
              </a:rPr>
              <a:t>дејс</a:t>
            </a:r>
            <a:r>
              <a:rPr lang="sr-Cyrl-CS" sz="2400" smtClean="0">
                <a:solidFill>
                  <a:schemeClr val="tx2"/>
                </a:solidFill>
              </a:rPr>
              <a:t>т</a:t>
            </a:r>
            <a:r>
              <a:rPr lang="sr-Latn-CS" sz="2400" smtClean="0">
                <a:solidFill>
                  <a:schemeClr val="tx2"/>
                </a:solidFill>
              </a:rPr>
              <a:t>во егзогеног фактора на еритроците са урођеним дефицитом</a:t>
            </a:r>
          </a:p>
          <a:p>
            <a:pPr>
              <a:lnSpc>
                <a:spcPct val="90000"/>
              </a:lnSpc>
            </a:pPr>
            <a:r>
              <a:rPr lang="sr-Latn-CS" sz="2400" smtClean="0">
                <a:solidFill>
                  <a:schemeClr val="tx2"/>
                </a:solidFill>
              </a:rPr>
              <a:t>ГСХ у ГССГ, </a:t>
            </a:r>
            <a:r>
              <a:rPr lang="sr-Latn-CS" sz="2400" b="1" smtClean="0">
                <a:solidFill>
                  <a:schemeClr val="tx2"/>
                </a:solidFill>
                <a:cs typeface="Arial" pitchFamily="34" charset="0"/>
              </a:rPr>
              <a:t>→</a:t>
            </a:r>
            <a:r>
              <a:rPr lang="sr-Latn-CS" sz="2400" smtClean="0">
                <a:solidFill>
                  <a:schemeClr val="tx2"/>
                </a:solidFill>
              </a:rPr>
              <a:t> </a:t>
            </a:r>
            <a:r>
              <a:rPr lang="sr-Latn-CS" sz="2400" b="1" smtClean="0">
                <a:solidFill>
                  <a:schemeClr val="tx2"/>
                </a:solidFill>
                <a:cs typeface="Arial" pitchFamily="34" charset="0"/>
              </a:rPr>
              <a:t>→</a:t>
            </a:r>
            <a:r>
              <a:rPr lang="sr-Latn-CS" sz="2400" smtClean="0">
                <a:solidFill>
                  <a:schemeClr val="tx2"/>
                </a:solidFill>
              </a:rPr>
              <a:t> у одсуству ГСХ сулфхидрилне групе хемоглобина оксидишу у дисулфидне или сулфоксидне </a:t>
            </a:r>
            <a:r>
              <a:rPr lang="sr-Latn-CS" sz="2400" b="1" smtClean="0">
                <a:solidFill>
                  <a:schemeClr val="tx2"/>
                </a:solidFill>
                <a:cs typeface="Arial" pitchFamily="34" charset="0"/>
              </a:rPr>
              <a:t>→</a:t>
            </a:r>
            <a:r>
              <a:rPr lang="sr-Latn-CS" sz="2400" smtClean="0">
                <a:solidFill>
                  <a:schemeClr val="tx2"/>
                </a:solidFill>
              </a:rPr>
              <a:t> </a:t>
            </a:r>
            <a:r>
              <a:rPr lang="sr-Latn-CS" sz="2400" b="1" smtClean="0">
                <a:solidFill>
                  <a:schemeClr val="tx2"/>
                </a:solidFill>
                <a:cs typeface="Arial" pitchFamily="34" charset="0"/>
              </a:rPr>
              <a:t>→</a:t>
            </a:r>
            <a:r>
              <a:rPr lang="sr-Latn-CS" sz="2400" smtClean="0">
                <a:solidFill>
                  <a:schemeClr val="tx2"/>
                </a:solidFill>
              </a:rPr>
              <a:t> преципитација денатурисаног протеина доводи до иреверзивилног оштећења мембране и лизе</a:t>
            </a:r>
          </a:p>
          <a:p>
            <a:pPr>
              <a:lnSpc>
                <a:spcPct val="90000"/>
              </a:lnSpc>
            </a:pPr>
            <a:r>
              <a:rPr lang="sr-Latn-CS" sz="2400" smtClean="0">
                <a:solidFill>
                  <a:schemeClr val="tx2"/>
                </a:solidFill>
              </a:rPr>
              <a:t>хемолиза је </a:t>
            </a:r>
            <a:r>
              <a:rPr lang="en-US" sz="2400" smtClean="0">
                <a:solidFill>
                  <a:schemeClr val="tx2"/>
                </a:solidFill>
              </a:rPr>
              <a:t>углавном </a:t>
            </a:r>
            <a:r>
              <a:rPr lang="sr-Latn-CS" sz="2400" smtClean="0">
                <a:solidFill>
                  <a:schemeClr val="tx2"/>
                </a:solidFill>
              </a:rPr>
              <a:t>интраваскуларна (хемоглобинемија и хемоглобинурија)</a:t>
            </a:r>
          </a:p>
          <a:p>
            <a:pPr>
              <a:lnSpc>
                <a:spcPct val="90000"/>
              </a:lnSpc>
            </a:pPr>
            <a:endParaRPr lang="en-US" sz="2400" smtClean="0">
              <a:solidFill>
                <a:schemeClr val="tx2"/>
              </a:solidFill>
            </a:endParaRPr>
          </a:p>
        </p:txBody>
      </p:sp>
    </p:spTree>
  </p:cSld>
  <p:clrMapOvr>
    <a:masterClrMapping/>
  </p:clrMapOvr>
  <p:transition advTm="30953"/>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idx="4294967295"/>
          </p:nvPr>
        </p:nvSpPr>
        <p:spPr>
          <a:xfrm>
            <a:off x="684213" y="1052513"/>
            <a:ext cx="8062912" cy="1143000"/>
          </a:xfrm>
        </p:spPr>
        <p:txBody>
          <a:bodyPr/>
          <a:lstStyle/>
          <a:p>
            <a:pPr>
              <a:defRPr/>
            </a:pPr>
            <a:r>
              <a:rPr lang="sr-Latn-CS" sz="2800" smtClean="0">
                <a:solidFill>
                  <a:srgbClr val="FF0000"/>
                </a:solidFill>
                <a:effectLst>
                  <a:outerShdw blurRad="38100" dist="38100" dir="2700000" algn="tl">
                    <a:srgbClr val="C0C0C0"/>
                  </a:outerShdw>
                </a:effectLst>
              </a:rPr>
              <a:t>АХА код дефицита G6PD</a:t>
            </a:r>
            <a:r>
              <a:rPr lang="sr-Cyrl-CS" sz="2800" smtClean="0">
                <a:solidFill>
                  <a:srgbClr val="FF0000"/>
                </a:solidFill>
                <a:effectLst>
                  <a:outerShdw blurRad="38100" dist="38100" dir="2700000" algn="tl">
                    <a:srgbClr val="C0C0C0"/>
                  </a:outerShdw>
                </a:effectLst>
              </a:rPr>
              <a:t/>
            </a:r>
            <a:br>
              <a:rPr lang="sr-Cyrl-CS" sz="2800" smtClean="0">
                <a:solidFill>
                  <a:srgbClr val="FF0000"/>
                </a:solidFill>
                <a:effectLst>
                  <a:outerShdw blurRad="38100" dist="38100" dir="2700000" algn="tl">
                    <a:srgbClr val="C0C0C0"/>
                  </a:outerShdw>
                </a:effectLst>
              </a:rPr>
            </a:br>
            <a:r>
              <a:rPr lang="sr-Latn-CS" sz="1800" smtClean="0">
                <a:solidFill>
                  <a:srgbClr val="FF0000"/>
                </a:solidFill>
                <a:effectLst>
                  <a:outerShdw blurRad="38100" dist="38100" dir="2700000" algn="tl">
                    <a:srgbClr val="C0C0C0"/>
                  </a:outerShdw>
                </a:effectLst>
              </a:rPr>
              <a:t> </a:t>
            </a:r>
            <a:r>
              <a:rPr lang="sr-Latn-CS" sz="2400" i="1" smtClean="0">
                <a:solidFill>
                  <a:srgbClr val="FF0000"/>
                </a:solidFill>
                <a:effectLst>
                  <a:outerShdw blurRad="38100" dist="38100" dir="2700000" algn="tl">
                    <a:srgbClr val="C0C0C0"/>
                  </a:outerShdw>
                </a:effectLst>
              </a:rPr>
              <a:t>Провoци</a:t>
            </a:r>
            <a:r>
              <a:rPr lang="sr-Cyrl-CS" sz="2400" i="1" smtClean="0">
                <a:solidFill>
                  <a:srgbClr val="FF0000"/>
                </a:solidFill>
                <a:effectLst>
                  <a:outerShdw blurRad="38100" dist="38100" dir="2700000" algn="tl">
                    <a:srgbClr val="C0C0C0"/>
                  </a:outerShdw>
                </a:effectLst>
              </a:rPr>
              <a:t>р</a:t>
            </a:r>
            <a:r>
              <a:rPr lang="sr-Latn-CS" sz="2400" i="1" smtClean="0">
                <a:solidFill>
                  <a:srgbClr val="FF0000"/>
                </a:solidFill>
                <a:effectLst>
                  <a:outerShdw blurRad="38100" dist="38100" dir="2700000" algn="tl">
                    <a:srgbClr val="C0C0C0"/>
                  </a:outerShdw>
                </a:effectLst>
              </a:rPr>
              <a:t>ање хeмoл</a:t>
            </a:r>
            <a:r>
              <a:rPr lang="sr-Cyrl-CS" sz="2400" i="1" smtClean="0">
                <a:solidFill>
                  <a:srgbClr val="FF0000"/>
                </a:solidFill>
                <a:effectLst>
                  <a:outerShdw blurRad="38100" dist="38100" dir="2700000" algn="tl">
                    <a:srgbClr val="C0C0C0"/>
                  </a:outerShdw>
                </a:effectLst>
              </a:rPr>
              <a:t>и</a:t>
            </a:r>
            <a:r>
              <a:rPr lang="sr-Latn-CS" sz="2400" i="1" smtClean="0">
                <a:solidFill>
                  <a:srgbClr val="FF0000"/>
                </a:solidFill>
                <a:effectLst>
                  <a:outerShdw blurRad="38100" dist="38100" dir="2700000" algn="tl">
                    <a:srgbClr val="C0C0C0"/>
                  </a:outerShdw>
                </a:effectLst>
              </a:rPr>
              <a:t>зe 1</a:t>
            </a:r>
            <a:r>
              <a:rPr lang="sr-Latn-CS" sz="1800" smtClean="0">
                <a:solidFill>
                  <a:srgbClr val="990000"/>
                </a:solidFill>
                <a:effectLst>
                  <a:outerShdw blurRad="38100" dist="38100" dir="2700000" algn="tl">
                    <a:srgbClr val="C0C0C0"/>
                  </a:outerShdw>
                </a:effectLst>
              </a:rPr>
              <a:t> </a:t>
            </a:r>
            <a:endParaRPr lang="en-US" sz="1800" smtClean="0">
              <a:solidFill>
                <a:srgbClr val="990000"/>
              </a:solidFill>
              <a:effectLst>
                <a:outerShdw blurRad="38100" dist="38100" dir="2700000" algn="tl">
                  <a:srgbClr val="C0C0C0"/>
                </a:outerShdw>
              </a:effectLst>
            </a:endParaRPr>
          </a:p>
        </p:txBody>
      </p:sp>
      <p:sp>
        <p:nvSpPr>
          <p:cNvPr id="97283" name="Rectangle 3"/>
          <p:cNvSpPr>
            <a:spLocks noGrp="1" noChangeArrowheads="1"/>
          </p:cNvSpPr>
          <p:nvPr>
            <p:ph type="body" idx="4294967295"/>
          </p:nvPr>
        </p:nvSpPr>
        <p:spPr/>
        <p:txBody>
          <a:bodyPr/>
          <a:lstStyle/>
          <a:p>
            <a:pPr>
              <a:lnSpc>
                <a:spcPct val="80000"/>
              </a:lnSpc>
            </a:pPr>
            <a:r>
              <a:rPr lang="sr-Latn-CS" sz="2000" smtClean="0">
                <a:solidFill>
                  <a:schemeClr val="tx2"/>
                </a:solidFill>
              </a:rPr>
              <a:t>вицин и конвицин (</a:t>
            </a:r>
            <a:r>
              <a:rPr lang="el-GR" sz="2000" smtClean="0">
                <a:solidFill>
                  <a:schemeClr val="tx2"/>
                </a:solidFill>
                <a:cs typeface="Arial" pitchFamily="34" charset="0"/>
              </a:rPr>
              <a:t>β</a:t>
            </a:r>
            <a:r>
              <a:rPr lang="sr-Latn-CS" sz="2000" smtClean="0">
                <a:solidFill>
                  <a:schemeClr val="tx2"/>
                </a:solidFill>
              </a:rPr>
              <a:t>-гликозиди) из боба продукује слободне радикале који оксидишу ГСХ</a:t>
            </a:r>
          </a:p>
          <a:p>
            <a:pPr>
              <a:lnSpc>
                <a:spcPct val="80000"/>
              </a:lnSpc>
            </a:pPr>
            <a:r>
              <a:rPr lang="sr-Latn-CS" sz="2000" smtClean="0">
                <a:solidFill>
                  <a:schemeClr val="tx2"/>
                </a:solidFill>
              </a:rPr>
              <a:t>боб код 25% одраслих са дефицитом G6PD не изазива хемолизу</a:t>
            </a:r>
          </a:p>
          <a:p>
            <a:pPr lvl="2">
              <a:lnSpc>
                <a:spcPct val="80000"/>
              </a:lnSpc>
            </a:pPr>
            <a:r>
              <a:rPr lang="sr-Latn-CS" sz="1800" smtClean="0">
                <a:solidFill>
                  <a:schemeClr val="tx2"/>
                </a:solidFill>
              </a:rPr>
              <a:t>квантитет - количина кг/ТТ</a:t>
            </a:r>
          </a:p>
          <a:p>
            <a:pPr lvl="2">
              <a:lnSpc>
                <a:spcPct val="80000"/>
              </a:lnSpc>
            </a:pPr>
            <a:r>
              <a:rPr lang="sr-Latn-CS" sz="1800" smtClean="0">
                <a:solidFill>
                  <a:schemeClr val="tx2"/>
                </a:solidFill>
              </a:rPr>
              <a:t>квалитет - свежи има више вицина него кувани или конзервисани</a:t>
            </a:r>
          </a:p>
          <a:p>
            <a:pPr lvl="2">
              <a:lnSpc>
                <a:spcPct val="80000"/>
              </a:lnSpc>
            </a:pPr>
            <a:r>
              <a:rPr lang="el-GR" sz="1800" smtClean="0">
                <a:solidFill>
                  <a:schemeClr val="tx2"/>
                </a:solidFill>
                <a:cs typeface="Arial" pitchFamily="34" charset="0"/>
              </a:rPr>
              <a:t>β</a:t>
            </a:r>
            <a:r>
              <a:rPr lang="sr-Latn-CS" sz="1800" smtClean="0">
                <a:solidFill>
                  <a:schemeClr val="tx2"/>
                </a:solidFill>
              </a:rPr>
              <a:t>-гликозидазе из боба или слузнице црева</a:t>
            </a:r>
          </a:p>
          <a:p>
            <a:pPr>
              <a:lnSpc>
                <a:spcPct val="80000"/>
              </a:lnSpc>
            </a:pPr>
            <a:r>
              <a:rPr lang="sr-Latn-CS" sz="2000" smtClean="0">
                <a:solidFill>
                  <a:schemeClr val="tx2"/>
                </a:solidFill>
              </a:rPr>
              <a:t>бактеријске инфекције – ослобађање пероксида током фагоцитозе бактерија</a:t>
            </a:r>
          </a:p>
          <a:p>
            <a:pPr>
              <a:lnSpc>
                <a:spcPct val="80000"/>
              </a:lnSpc>
            </a:pPr>
            <a:r>
              <a:rPr lang="sr-Latn-CS" sz="2000" smtClean="0">
                <a:solidFill>
                  <a:schemeClr val="tx2"/>
                </a:solidFill>
              </a:rPr>
              <a:t>непознат механизам код вирусних инфекција, нпр. хепатитиса</a:t>
            </a:r>
          </a:p>
          <a:p>
            <a:pPr>
              <a:lnSpc>
                <a:spcPct val="80000"/>
              </a:lnSpc>
            </a:pPr>
            <a:r>
              <a:rPr lang="sr-Latn-CS" sz="2000" smtClean="0">
                <a:solidFill>
                  <a:schemeClr val="tx2"/>
                </a:solidFill>
              </a:rPr>
              <a:t>лекови</a:t>
            </a:r>
          </a:p>
        </p:txBody>
      </p:sp>
    </p:spTree>
  </p:cSld>
  <p:clrMapOvr>
    <a:masterClrMapping/>
  </p:clrMapOvr>
  <p:transition advTm="34773"/>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idx="4294967295"/>
          </p:nvPr>
        </p:nvSpPr>
        <p:spPr>
          <a:xfrm>
            <a:off x="611188" y="765175"/>
            <a:ext cx="8207375" cy="1143000"/>
          </a:xfrm>
        </p:spPr>
        <p:txBody>
          <a:bodyPr/>
          <a:lstStyle/>
          <a:p>
            <a:pPr>
              <a:defRPr/>
            </a:pPr>
            <a:r>
              <a:rPr lang="sr-Latn-CS" sz="2400" smtClean="0">
                <a:solidFill>
                  <a:srgbClr val="FF0000"/>
                </a:solidFill>
                <a:effectLst>
                  <a:outerShdw blurRad="38100" dist="38100" dir="2700000" algn="tl">
                    <a:srgbClr val="C0C0C0"/>
                  </a:outerShdw>
                </a:effectLst>
              </a:rPr>
              <a:t>АХА код дефицита G6PD</a:t>
            </a:r>
            <a:r>
              <a:rPr lang="sr-Latn-CS" sz="1400" smtClean="0">
                <a:solidFill>
                  <a:srgbClr val="FF0000"/>
                </a:solidFill>
                <a:effectLst>
                  <a:outerShdw blurRad="38100" dist="38100" dir="2700000" algn="tl">
                    <a:srgbClr val="C0C0C0"/>
                  </a:outerShdw>
                </a:effectLst>
              </a:rPr>
              <a:t> </a:t>
            </a:r>
            <a:r>
              <a:rPr lang="sr-Cyrl-CS" sz="1400" smtClean="0">
                <a:solidFill>
                  <a:srgbClr val="FF0000"/>
                </a:solidFill>
                <a:effectLst>
                  <a:outerShdw blurRad="38100" dist="38100" dir="2700000" algn="tl">
                    <a:srgbClr val="C0C0C0"/>
                  </a:outerShdw>
                </a:effectLst>
              </a:rPr>
              <a:t/>
            </a:r>
            <a:br>
              <a:rPr lang="sr-Cyrl-CS" sz="1400" smtClean="0">
                <a:solidFill>
                  <a:srgbClr val="FF0000"/>
                </a:solidFill>
                <a:effectLst>
                  <a:outerShdw blurRad="38100" dist="38100" dir="2700000" algn="tl">
                    <a:srgbClr val="C0C0C0"/>
                  </a:outerShdw>
                </a:effectLst>
              </a:rPr>
            </a:br>
            <a:r>
              <a:rPr lang="sr-Latn-CS" sz="2400" i="1" smtClean="0">
                <a:solidFill>
                  <a:srgbClr val="FF0000"/>
                </a:solidFill>
                <a:effectLst>
                  <a:outerShdw blurRad="38100" dist="38100" dir="2700000" algn="tl">
                    <a:srgbClr val="C0C0C0"/>
                  </a:outerShdw>
                </a:effectLst>
              </a:rPr>
              <a:t>Провoци</a:t>
            </a:r>
            <a:r>
              <a:rPr lang="sr-Cyrl-CS" sz="2400" i="1" smtClean="0">
                <a:solidFill>
                  <a:srgbClr val="FF0000"/>
                </a:solidFill>
                <a:effectLst>
                  <a:outerShdw blurRad="38100" dist="38100" dir="2700000" algn="tl">
                    <a:srgbClr val="C0C0C0"/>
                  </a:outerShdw>
                </a:effectLst>
              </a:rPr>
              <a:t>р</a:t>
            </a:r>
            <a:r>
              <a:rPr lang="sr-Latn-CS" sz="2400" i="1" smtClean="0">
                <a:solidFill>
                  <a:srgbClr val="FF0000"/>
                </a:solidFill>
                <a:effectLst>
                  <a:outerShdw blurRad="38100" dist="38100" dir="2700000" algn="tl">
                    <a:srgbClr val="C0C0C0"/>
                  </a:outerShdw>
                </a:effectLst>
              </a:rPr>
              <a:t>ање хeмoл</a:t>
            </a:r>
            <a:r>
              <a:rPr lang="sr-Cyrl-CS" sz="2400" i="1" smtClean="0">
                <a:solidFill>
                  <a:srgbClr val="FF0000"/>
                </a:solidFill>
                <a:effectLst>
                  <a:outerShdw blurRad="38100" dist="38100" dir="2700000" algn="tl">
                    <a:srgbClr val="C0C0C0"/>
                  </a:outerShdw>
                </a:effectLst>
              </a:rPr>
              <a:t>и</a:t>
            </a:r>
            <a:r>
              <a:rPr lang="sr-Latn-CS" sz="2400" i="1" smtClean="0">
                <a:solidFill>
                  <a:srgbClr val="FF0000"/>
                </a:solidFill>
                <a:effectLst>
                  <a:outerShdw blurRad="38100" dist="38100" dir="2700000" algn="tl">
                    <a:srgbClr val="C0C0C0"/>
                  </a:outerShdw>
                </a:effectLst>
              </a:rPr>
              <a:t>зe 2</a:t>
            </a:r>
            <a:endParaRPr lang="en-US" sz="2400" i="1" smtClean="0">
              <a:solidFill>
                <a:srgbClr val="FF0000"/>
              </a:solidFill>
              <a:effectLst>
                <a:outerShdw blurRad="38100" dist="38100" dir="2700000" algn="tl">
                  <a:srgbClr val="C0C0C0"/>
                </a:outerShdw>
              </a:effectLst>
            </a:endParaRPr>
          </a:p>
        </p:txBody>
      </p:sp>
      <p:sp>
        <p:nvSpPr>
          <p:cNvPr id="98307" name="Rectangle 3"/>
          <p:cNvSpPr>
            <a:spLocks noGrp="1" noChangeArrowheads="1"/>
          </p:cNvSpPr>
          <p:nvPr>
            <p:ph type="body" sz="half" idx="4294967295"/>
          </p:nvPr>
        </p:nvSpPr>
        <p:spPr>
          <a:xfrm>
            <a:off x="381000" y="1905000"/>
            <a:ext cx="4038600" cy="4525963"/>
          </a:xfrm>
        </p:spPr>
        <p:txBody>
          <a:bodyPr/>
          <a:lstStyle/>
          <a:p>
            <a:pPr>
              <a:lnSpc>
                <a:spcPct val="90000"/>
              </a:lnSpc>
            </a:pPr>
            <a:r>
              <a:rPr lang="sr-Latn-CS" sz="1600" smtClean="0">
                <a:solidFill>
                  <a:schemeClr val="tx2"/>
                </a:solidFill>
              </a:rPr>
              <a:t>антималарици</a:t>
            </a:r>
          </a:p>
          <a:p>
            <a:pPr>
              <a:lnSpc>
                <a:spcPct val="90000"/>
              </a:lnSpc>
            </a:pPr>
            <a:r>
              <a:rPr lang="sr-Latn-CS" sz="1600" smtClean="0">
                <a:solidFill>
                  <a:schemeClr val="tx2"/>
                </a:solidFill>
              </a:rPr>
              <a:t>сулфонамиди и сулфони</a:t>
            </a:r>
          </a:p>
          <a:p>
            <a:pPr lvl="2">
              <a:lnSpc>
                <a:spcPct val="90000"/>
              </a:lnSpc>
            </a:pPr>
            <a:r>
              <a:rPr lang="sr-Latn-CS" sz="1600" smtClean="0">
                <a:solidFill>
                  <a:schemeClr val="tx2"/>
                </a:solidFill>
              </a:rPr>
              <a:t>сулфаниламид, сулфапyридин, сулфадимидин, сулфацетамид, сулфафуразол, салцyлазосулфапyридин,дапсон, сулфоxан, глукосулфон На </a:t>
            </a:r>
          </a:p>
          <a:p>
            <a:pPr>
              <a:lnSpc>
                <a:spcPct val="90000"/>
              </a:lnSpc>
            </a:pPr>
            <a:r>
              <a:rPr lang="sr-Latn-CS" sz="1600" smtClean="0">
                <a:solidFill>
                  <a:schemeClr val="tx2"/>
                </a:solidFill>
              </a:rPr>
              <a:t>нитрофурани</a:t>
            </a:r>
          </a:p>
          <a:p>
            <a:pPr>
              <a:lnSpc>
                <a:spcPct val="90000"/>
              </a:lnSpc>
            </a:pPr>
            <a:r>
              <a:rPr lang="sr-Latn-CS" sz="1600" smtClean="0">
                <a:solidFill>
                  <a:schemeClr val="tx2"/>
                </a:solidFill>
              </a:rPr>
              <a:t>аналгетици</a:t>
            </a:r>
          </a:p>
          <a:p>
            <a:pPr lvl="2">
              <a:lnSpc>
                <a:spcPct val="90000"/>
              </a:lnSpc>
            </a:pPr>
            <a:r>
              <a:rPr lang="sr-Latn-CS" sz="1600" smtClean="0">
                <a:solidFill>
                  <a:schemeClr val="tx2"/>
                </a:solidFill>
              </a:rPr>
              <a:t>ацетилсалицилна киселина (умерене дозе дозвољене)</a:t>
            </a:r>
          </a:p>
          <a:p>
            <a:pPr lvl="2">
              <a:lnSpc>
                <a:spcPct val="90000"/>
              </a:lnSpc>
            </a:pPr>
            <a:r>
              <a:rPr lang="sr-Latn-CS" sz="1600" smtClean="0">
                <a:solidFill>
                  <a:schemeClr val="tx2"/>
                </a:solidFill>
              </a:rPr>
              <a:t>ацетофенетидин (Пхенацетин)</a:t>
            </a:r>
          </a:p>
          <a:p>
            <a:pPr lvl="2">
              <a:lnSpc>
                <a:spcPct val="90000"/>
              </a:lnSpc>
            </a:pPr>
            <a:r>
              <a:rPr lang="sr-Latn-CS" sz="1600" smtClean="0">
                <a:solidFill>
                  <a:schemeClr val="tx2"/>
                </a:solidFill>
              </a:rPr>
              <a:t>парацетамол-дозвољен</a:t>
            </a:r>
          </a:p>
          <a:p>
            <a:pPr>
              <a:lnSpc>
                <a:spcPct val="90000"/>
              </a:lnSpc>
            </a:pPr>
            <a:r>
              <a:rPr lang="sr-Latn-CS" sz="1600" smtClean="0">
                <a:solidFill>
                  <a:schemeClr val="tx2"/>
                </a:solidFill>
              </a:rPr>
              <a:t>антихелминтици</a:t>
            </a:r>
          </a:p>
          <a:p>
            <a:pPr lvl="2">
              <a:lnSpc>
                <a:spcPct val="90000"/>
              </a:lnSpc>
            </a:pPr>
            <a:endParaRPr lang="en-US" sz="1600" smtClean="0">
              <a:solidFill>
                <a:schemeClr val="tx2"/>
              </a:solidFill>
            </a:endParaRPr>
          </a:p>
        </p:txBody>
      </p:sp>
      <p:sp>
        <p:nvSpPr>
          <p:cNvPr id="98308" name="Rectangle 4"/>
          <p:cNvSpPr>
            <a:spLocks noGrp="1" noChangeArrowheads="1"/>
          </p:cNvSpPr>
          <p:nvPr>
            <p:ph type="body" sz="half" idx="4294967295"/>
          </p:nvPr>
        </p:nvSpPr>
        <p:spPr>
          <a:xfrm>
            <a:off x="4648200" y="1905000"/>
            <a:ext cx="4038600" cy="4525963"/>
          </a:xfrm>
        </p:spPr>
        <p:txBody>
          <a:bodyPr/>
          <a:lstStyle/>
          <a:p>
            <a:pPr>
              <a:lnSpc>
                <a:spcPct val="90000"/>
              </a:lnSpc>
            </a:pPr>
            <a:r>
              <a:rPr lang="sr-Latn-CS" sz="1600" smtClean="0">
                <a:solidFill>
                  <a:schemeClr val="tx2"/>
                </a:solidFill>
              </a:rPr>
              <a:t>разни лекови и супстанце:</a:t>
            </a:r>
          </a:p>
          <a:p>
            <a:pPr lvl="2">
              <a:lnSpc>
                <a:spcPct val="90000"/>
              </a:lnSpc>
            </a:pPr>
            <a:r>
              <a:rPr lang="sr-Latn-CS" sz="1600" smtClean="0">
                <a:solidFill>
                  <a:schemeClr val="tx2"/>
                </a:solidFill>
              </a:rPr>
              <a:t>аналози витамина К</a:t>
            </a:r>
          </a:p>
          <a:p>
            <a:pPr lvl="2">
              <a:lnSpc>
                <a:spcPct val="90000"/>
              </a:lnSpc>
            </a:pPr>
            <a:r>
              <a:rPr lang="sr-Latn-CS" sz="1600" smtClean="0">
                <a:solidFill>
                  <a:schemeClr val="tx2"/>
                </a:solidFill>
              </a:rPr>
              <a:t>нафталин</a:t>
            </a:r>
          </a:p>
          <a:p>
            <a:pPr lvl="2">
              <a:lnSpc>
                <a:spcPct val="90000"/>
              </a:lnSpc>
            </a:pPr>
            <a:r>
              <a:rPr lang="sr-Latn-CS" sz="1600" smtClean="0">
                <a:solidFill>
                  <a:schemeClr val="tx2"/>
                </a:solidFill>
              </a:rPr>
              <a:t>пробенецид</a:t>
            </a:r>
          </a:p>
          <a:p>
            <a:pPr lvl="2">
              <a:lnSpc>
                <a:spcPct val="90000"/>
              </a:lnSpc>
            </a:pPr>
            <a:r>
              <a:rPr lang="sr-Latn-CS" sz="1600" smtClean="0">
                <a:solidFill>
                  <a:schemeClr val="tx2"/>
                </a:solidFill>
              </a:rPr>
              <a:t>димеркапрол (БАЛ)</a:t>
            </a:r>
          </a:p>
          <a:p>
            <a:pPr lvl="2">
              <a:lnSpc>
                <a:spcPct val="90000"/>
              </a:lnSpc>
            </a:pPr>
            <a:r>
              <a:rPr lang="sr-Latn-CS" sz="1600" smtClean="0">
                <a:solidFill>
                  <a:schemeClr val="tx2"/>
                </a:solidFill>
              </a:rPr>
              <a:t>метиленско плаво</a:t>
            </a:r>
          </a:p>
          <a:p>
            <a:pPr lvl="2">
              <a:lnSpc>
                <a:spcPct val="90000"/>
              </a:lnSpc>
            </a:pPr>
            <a:r>
              <a:rPr lang="sr-Latn-CS" sz="1600" smtClean="0">
                <a:solidFill>
                  <a:schemeClr val="tx2"/>
                </a:solidFill>
              </a:rPr>
              <a:t>арсен</a:t>
            </a:r>
          </a:p>
          <a:p>
            <a:pPr lvl="2">
              <a:lnSpc>
                <a:spcPct val="90000"/>
              </a:lnSpc>
            </a:pPr>
            <a:r>
              <a:rPr lang="sr-Latn-CS" sz="1600" smtClean="0">
                <a:solidFill>
                  <a:schemeClr val="tx2"/>
                </a:solidFill>
              </a:rPr>
              <a:t>фенилхидразин</a:t>
            </a:r>
          </a:p>
          <a:p>
            <a:pPr lvl="2">
              <a:lnSpc>
                <a:spcPct val="90000"/>
              </a:lnSpc>
            </a:pPr>
            <a:r>
              <a:rPr lang="sr-Latn-CS" sz="1600" smtClean="0">
                <a:solidFill>
                  <a:schemeClr val="tx2"/>
                </a:solidFill>
              </a:rPr>
              <a:t>ацетилфенилхидразин</a:t>
            </a:r>
          </a:p>
          <a:p>
            <a:pPr lvl="2">
              <a:lnSpc>
                <a:spcPct val="90000"/>
              </a:lnSpc>
            </a:pPr>
            <a:r>
              <a:rPr lang="sr-Latn-CS" sz="1600" smtClean="0">
                <a:solidFill>
                  <a:schemeClr val="tx2"/>
                </a:solidFill>
              </a:rPr>
              <a:t>толуидинско плаво</a:t>
            </a:r>
          </a:p>
          <a:p>
            <a:pPr lvl="2">
              <a:lnSpc>
                <a:spcPct val="90000"/>
              </a:lnSpc>
            </a:pPr>
            <a:r>
              <a:rPr lang="sr-Latn-CS" sz="1600" smtClean="0">
                <a:solidFill>
                  <a:schemeClr val="tx2"/>
                </a:solidFill>
              </a:rPr>
              <a:t>ме</a:t>
            </a:r>
            <a:r>
              <a:rPr lang="sr-Cyrl-CS" sz="1600" smtClean="0">
                <a:solidFill>
                  <a:schemeClr val="tx2"/>
                </a:solidFill>
              </a:rPr>
              <a:t>т</a:t>
            </a:r>
            <a:r>
              <a:rPr lang="sr-Latn-CS" sz="1600" smtClean="0">
                <a:solidFill>
                  <a:schemeClr val="tx2"/>
                </a:solidFill>
              </a:rPr>
              <a:t>акрин</a:t>
            </a:r>
          </a:p>
          <a:p>
            <a:pPr lvl="2">
              <a:lnSpc>
                <a:spcPct val="90000"/>
              </a:lnSpc>
            </a:pPr>
            <a:endParaRPr lang="en-US" sz="1600" smtClean="0">
              <a:solidFill>
                <a:schemeClr val="tx2"/>
              </a:solidFill>
            </a:endParaRPr>
          </a:p>
        </p:txBody>
      </p:sp>
      <p:sp>
        <p:nvSpPr>
          <p:cNvPr id="55301" name="Text Box 5"/>
          <p:cNvSpPr txBox="1">
            <a:spLocks noChangeArrowheads="1"/>
          </p:cNvSpPr>
          <p:nvPr/>
        </p:nvSpPr>
        <p:spPr bwMode="auto">
          <a:xfrm>
            <a:off x="1258888" y="1557338"/>
            <a:ext cx="7272337" cy="366712"/>
          </a:xfrm>
          <a:prstGeom prst="rect">
            <a:avLst/>
          </a:prstGeom>
          <a:noFill/>
          <a:ln w="9525">
            <a:noFill/>
            <a:miter lim="800000"/>
            <a:headEnd/>
            <a:tailEnd/>
          </a:ln>
          <a:effectLst/>
        </p:spPr>
        <p:txBody>
          <a:bodyPr>
            <a:spAutoFit/>
          </a:bodyPr>
          <a:lstStyle/>
          <a:p>
            <a:pPr>
              <a:spcBef>
                <a:spcPct val="50000"/>
              </a:spcBef>
              <a:defRPr/>
            </a:pPr>
            <a:r>
              <a:rPr lang="sr-Latn-CS" sz="1800" b="1">
                <a:solidFill>
                  <a:srgbClr val="66FF33"/>
                </a:solidFill>
                <a:latin typeface="Arial" charset="0"/>
              </a:rPr>
              <a:t>Лекови и супстанце који изазивају </a:t>
            </a:r>
            <a:r>
              <a:rPr lang="sr-Latn-CS" sz="1800" b="1">
                <a:solidFill>
                  <a:srgbClr val="66FF33"/>
                </a:solidFill>
                <a:effectLst>
                  <a:outerShdw blurRad="38100" dist="38100" dir="2700000" algn="tl">
                    <a:srgbClr val="C0C0C0"/>
                  </a:outerShdw>
                </a:effectLst>
                <a:latin typeface="Arial" charset="0"/>
              </a:rPr>
              <a:t>АХА код дефицита G6PD</a:t>
            </a:r>
            <a:r>
              <a:rPr lang="sr-Latn-CS" sz="1800" b="1">
                <a:solidFill>
                  <a:srgbClr val="66FF33"/>
                </a:solidFill>
                <a:latin typeface="Arial" charset="0"/>
              </a:rPr>
              <a:t> </a:t>
            </a:r>
            <a:endParaRPr lang="en-US" sz="1800" b="1">
              <a:solidFill>
                <a:srgbClr val="66FF33"/>
              </a:solidFill>
              <a:latin typeface="Arial" charset="0"/>
            </a:endParaRPr>
          </a:p>
        </p:txBody>
      </p:sp>
    </p:spTree>
  </p:cSld>
  <p:clrMapOvr>
    <a:masterClrMapping/>
  </p:clrMapOvr>
  <p:transition advTm="16720"/>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idx="4294967295"/>
          </p:nvPr>
        </p:nvSpPr>
        <p:spPr>
          <a:xfrm>
            <a:off x="0" y="1052513"/>
            <a:ext cx="9144000" cy="1143000"/>
          </a:xfrm>
        </p:spPr>
        <p:txBody>
          <a:bodyPr/>
          <a:lstStyle/>
          <a:p>
            <a:pPr>
              <a:defRPr/>
            </a:pPr>
            <a:r>
              <a:rPr lang="sr-Latn-CS" sz="2400" smtClean="0">
                <a:solidFill>
                  <a:srgbClr val="FF0000"/>
                </a:solidFill>
                <a:effectLst>
                  <a:outerShdw blurRad="38100" dist="38100" dir="2700000" algn="tl">
                    <a:srgbClr val="C0C0C0"/>
                  </a:outerShdw>
                </a:effectLst>
              </a:rPr>
              <a:t>АХА код дефицита G6PD</a:t>
            </a:r>
            <a:r>
              <a:rPr lang="sr-Latn-CS" sz="4000" smtClean="0">
                <a:solidFill>
                  <a:srgbClr val="FF0000"/>
                </a:solidFill>
                <a:effectLst>
                  <a:outerShdw blurRad="38100" dist="38100" dir="2700000" algn="tl">
                    <a:srgbClr val="C0C0C0"/>
                  </a:outerShdw>
                </a:effectLst>
              </a:rPr>
              <a:t> </a:t>
            </a:r>
            <a:r>
              <a:rPr lang="sr-Cyrl-CS" sz="4000" smtClean="0">
                <a:solidFill>
                  <a:srgbClr val="FF0000"/>
                </a:solidFill>
                <a:effectLst>
                  <a:outerShdw blurRad="38100" dist="38100" dir="2700000" algn="tl">
                    <a:srgbClr val="C0C0C0"/>
                  </a:outerShdw>
                </a:effectLst>
              </a:rPr>
              <a:t/>
            </a:r>
            <a:br>
              <a:rPr lang="sr-Cyrl-CS" sz="4000" smtClean="0">
                <a:solidFill>
                  <a:srgbClr val="FF0000"/>
                </a:solidFill>
                <a:effectLst>
                  <a:outerShdw blurRad="38100" dist="38100" dir="2700000" algn="tl">
                    <a:srgbClr val="C0C0C0"/>
                  </a:outerShdw>
                </a:effectLst>
              </a:rPr>
            </a:br>
            <a:r>
              <a:rPr lang="sr-Latn-CS" sz="2400" i="1" smtClean="0">
                <a:solidFill>
                  <a:srgbClr val="FF0000"/>
                </a:solidFill>
                <a:effectLst>
                  <a:outerShdw blurRad="38100" dist="38100" dir="2700000" algn="tl">
                    <a:srgbClr val="C0C0C0"/>
                  </a:outerShdw>
                </a:effectLst>
              </a:rPr>
              <a:t>Клин</a:t>
            </a:r>
            <a:r>
              <a:rPr lang="sr-Cyrl-CS" sz="2400" i="1" smtClean="0">
                <a:solidFill>
                  <a:srgbClr val="FF0000"/>
                </a:solidFill>
                <a:effectLst>
                  <a:outerShdw blurRad="38100" dist="38100" dir="2700000" algn="tl">
                    <a:srgbClr val="C0C0C0"/>
                  </a:outerShdw>
                </a:effectLst>
              </a:rPr>
              <a:t>и</a:t>
            </a:r>
            <a:r>
              <a:rPr lang="sr-Latn-CS" sz="2400" i="1" smtClean="0">
                <a:solidFill>
                  <a:srgbClr val="FF0000"/>
                </a:solidFill>
                <a:effectLst>
                  <a:outerShdw blurRad="38100" dist="38100" dir="2700000" algn="tl">
                    <a:srgbClr val="C0C0C0"/>
                  </a:outerShdw>
                </a:effectLst>
              </a:rPr>
              <a:t>чке ма</a:t>
            </a:r>
            <a:r>
              <a:rPr lang="sr-Cyrl-CS" sz="2400" i="1" smtClean="0">
                <a:solidFill>
                  <a:srgbClr val="FF0000"/>
                </a:solidFill>
                <a:effectLst>
                  <a:outerShdw blurRad="38100" dist="38100" dir="2700000" algn="tl">
                    <a:srgbClr val="C0C0C0"/>
                  </a:outerShdw>
                </a:effectLst>
              </a:rPr>
              <a:t>ни</a:t>
            </a:r>
            <a:r>
              <a:rPr lang="sr-Latn-CS" sz="2400" i="1" smtClean="0">
                <a:solidFill>
                  <a:srgbClr val="FF0000"/>
                </a:solidFill>
                <a:effectLst>
                  <a:outerShdw blurRad="38100" dist="38100" dir="2700000" algn="tl">
                    <a:srgbClr val="C0C0C0"/>
                  </a:outerShdw>
                </a:effectLst>
              </a:rPr>
              <a:t>фeстaц</a:t>
            </a:r>
            <a:r>
              <a:rPr lang="sr-Cyrl-CS" sz="2400" i="1" smtClean="0">
                <a:solidFill>
                  <a:srgbClr val="FF0000"/>
                </a:solidFill>
                <a:effectLst>
                  <a:outerShdw blurRad="38100" dist="38100" dir="2700000" algn="tl">
                    <a:srgbClr val="C0C0C0"/>
                  </a:outerShdw>
                </a:effectLst>
              </a:rPr>
              <a:t>и</a:t>
            </a:r>
            <a:r>
              <a:rPr lang="sr-Latn-CS" sz="2400" i="1" smtClean="0">
                <a:solidFill>
                  <a:srgbClr val="FF0000"/>
                </a:solidFill>
                <a:effectLst>
                  <a:outerShdw blurRad="38100" dist="38100" dir="2700000" algn="tl">
                    <a:srgbClr val="C0C0C0"/>
                  </a:outerShdw>
                </a:effectLst>
              </a:rPr>
              <a:t>јe</a:t>
            </a:r>
            <a:r>
              <a:rPr lang="sr-Latn-CS" sz="1400" smtClean="0">
                <a:solidFill>
                  <a:srgbClr val="990000"/>
                </a:solidFill>
                <a:effectLst>
                  <a:outerShdw blurRad="38100" dist="38100" dir="2700000" algn="tl">
                    <a:srgbClr val="C0C0C0"/>
                  </a:outerShdw>
                </a:effectLst>
              </a:rPr>
              <a:t> </a:t>
            </a:r>
            <a:endParaRPr lang="en-US" sz="1400" smtClean="0">
              <a:solidFill>
                <a:srgbClr val="990000"/>
              </a:solidFill>
              <a:effectLst>
                <a:outerShdw blurRad="38100" dist="38100" dir="2700000" algn="tl">
                  <a:srgbClr val="C0C0C0"/>
                </a:outerShdw>
              </a:effectLst>
            </a:endParaRPr>
          </a:p>
        </p:txBody>
      </p:sp>
      <p:sp>
        <p:nvSpPr>
          <p:cNvPr id="99331" name="Rectangle 3"/>
          <p:cNvSpPr>
            <a:spLocks noGrp="1" noChangeArrowheads="1"/>
          </p:cNvSpPr>
          <p:nvPr>
            <p:ph type="body" idx="4294967295"/>
          </p:nvPr>
        </p:nvSpPr>
        <p:spPr>
          <a:xfrm>
            <a:off x="468313" y="2060575"/>
            <a:ext cx="8229600" cy="4525963"/>
          </a:xfrm>
        </p:spPr>
        <p:txBody>
          <a:bodyPr/>
          <a:lstStyle/>
          <a:p>
            <a:r>
              <a:rPr lang="sr-Latn-CS" sz="2400" smtClean="0">
                <a:solidFill>
                  <a:schemeClr val="tx2"/>
                </a:solidFill>
              </a:rPr>
              <a:t>клинички и хематолошки нормални већину времена</a:t>
            </a:r>
          </a:p>
          <a:p>
            <a:r>
              <a:rPr lang="sr-Latn-CS" sz="2400" smtClean="0">
                <a:solidFill>
                  <a:schemeClr val="tx2"/>
                </a:solidFill>
              </a:rPr>
              <a:t>хемолизне “кризе” при оксидативном стресу - фавизам</a:t>
            </a:r>
          </a:p>
          <a:p>
            <a:r>
              <a:rPr lang="sr-Latn-CS" sz="2400" smtClean="0">
                <a:solidFill>
                  <a:schemeClr val="tx2"/>
                </a:solidFill>
              </a:rPr>
              <a:t>након пар сати се развија иритација или летаргија</a:t>
            </a:r>
          </a:p>
          <a:p>
            <a:r>
              <a:rPr lang="sr-Latn-CS" sz="2400" smtClean="0">
                <a:solidFill>
                  <a:schemeClr val="tx2"/>
                </a:solidFill>
              </a:rPr>
              <a:t>повишена температура (до 38</a:t>
            </a:r>
            <a:r>
              <a:rPr lang="sr-Latn-CS" sz="2400" baseline="30000" smtClean="0">
                <a:solidFill>
                  <a:schemeClr val="tx2"/>
                </a:solidFill>
              </a:rPr>
              <a:t>0</a:t>
            </a:r>
            <a:r>
              <a:rPr lang="sr-Latn-CS" sz="2400" smtClean="0">
                <a:solidFill>
                  <a:schemeClr val="tx2"/>
                </a:solidFill>
              </a:rPr>
              <a:t>) унутар 24-48h</a:t>
            </a:r>
          </a:p>
          <a:p>
            <a:r>
              <a:rPr lang="sr-Latn-CS" sz="2400" smtClean="0">
                <a:solidFill>
                  <a:schemeClr val="tx2"/>
                </a:solidFill>
              </a:rPr>
              <a:t>мука, бол у трбуху, дијареја, ређе повраћање</a:t>
            </a:r>
          </a:p>
          <a:p>
            <a:r>
              <a:rPr lang="sr-Latn-CS" sz="2400" smtClean="0">
                <a:solidFill>
                  <a:schemeClr val="tx2"/>
                </a:solidFill>
              </a:rPr>
              <a:t>жутица и там</a:t>
            </a:r>
            <a:r>
              <a:rPr lang="sr-Cyrl-CS" sz="2400" smtClean="0">
                <a:solidFill>
                  <a:schemeClr val="tx2"/>
                </a:solidFill>
              </a:rPr>
              <a:t>нији</a:t>
            </a:r>
            <a:r>
              <a:rPr lang="sr-Latn-CS" sz="2400" smtClean="0">
                <a:solidFill>
                  <a:schemeClr val="tx2"/>
                </a:solidFill>
              </a:rPr>
              <a:t> урин унутар 6-24х</a:t>
            </a:r>
          </a:p>
          <a:p>
            <a:r>
              <a:rPr lang="sr-Latn-CS" sz="2400" smtClean="0">
                <a:solidFill>
                  <a:schemeClr val="tx2"/>
                </a:solidFill>
              </a:rPr>
              <a:t>у физикалном налазу: </a:t>
            </a:r>
          </a:p>
          <a:p>
            <a:pPr lvl="2"/>
            <a:r>
              <a:rPr lang="sr-Latn-CS" sz="1800" smtClean="0">
                <a:solidFill>
                  <a:schemeClr val="tx2"/>
                </a:solidFill>
              </a:rPr>
              <a:t>описани симптоми</a:t>
            </a:r>
          </a:p>
          <a:p>
            <a:pPr lvl="2"/>
            <a:r>
              <a:rPr lang="sr-Latn-CS" sz="1800" smtClean="0">
                <a:solidFill>
                  <a:schemeClr val="tx2"/>
                </a:solidFill>
              </a:rPr>
              <a:t>бледило и тахикардија</a:t>
            </a:r>
          </a:p>
          <a:p>
            <a:pPr lvl="2"/>
            <a:r>
              <a:rPr lang="sr-Latn-CS" sz="1800" smtClean="0">
                <a:solidFill>
                  <a:schemeClr val="tx2"/>
                </a:solidFill>
              </a:rPr>
              <a:t>знаци хиповолемијског шока и срчане инсуфицијенције</a:t>
            </a:r>
          </a:p>
          <a:p>
            <a:pPr lvl="2"/>
            <a:r>
              <a:rPr lang="sr-Latn-CS" sz="1800" smtClean="0">
                <a:solidFill>
                  <a:schemeClr val="tx2"/>
                </a:solidFill>
              </a:rPr>
              <a:t>блага спленомегалија и хепатомегалија</a:t>
            </a:r>
            <a:endParaRPr lang="en-US" smtClean="0">
              <a:solidFill>
                <a:schemeClr val="tx2"/>
              </a:solidFill>
            </a:endParaRPr>
          </a:p>
        </p:txBody>
      </p:sp>
    </p:spTree>
  </p:cSld>
  <p:clrMapOvr>
    <a:masterClrMapping/>
  </p:clrMapOvr>
  <p:transition advTm="40380"/>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idx="4294967295"/>
          </p:nvPr>
        </p:nvSpPr>
        <p:spPr>
          <a:xfrm>
            <a:off x="395288" y="908050"/>
            <a:ext cx="8458200" cy="1143000"/>
          </a:xfrm>
        </p:spPr>
        <p:txBody>
          <a:bodyPr/>
          <a:lstStyle/>
          <a:p>
            <a:pPr>
              <a:defRPr/>
            </a:pPr>
            <a:r>
              <a:rPr lang="sr-Latn-CS" sz="1400" smtClean="0">
                <a:solidFill>
                  <a:srgbClr val="FF0000"/>
                </a:solidFill>
                <a:effectLst>
                  <a:outerShdw blurRad="38100" dist="38100" dir="2700000" algn="tl">
                    <a:srgbClr val="C0C0C0"/>
                  </a:outerShdw>
                </a:effectLst>
              </a:rPr>
              <a:t>АХА код дефицита G6PD </a:t>
            </a:r>
            <a:r>
              <a:rPr lang="sr-Latn-CS" sz="4000" smtClean="0">
                <a:solidFill>
                  <a:srgbClr val="FF0000"/>
                </a:solidFill>
                <a:effectLst>
                  <a:outerShdw blurRad="38100" dist="38100" dir="2700000" algn="tl">
                    <a:srgbClr val="C0C0C0"/>
                  </a:outerShdw>
                </a:effectLst>
              </a:rPr>
              <a:t>Лаборaтo</a:t>
            </a:r>
            <a:r>
              <a:rPr lang="sr-Cyrl-CS" sz="4000" smtClean="0">
                <a:solidFill>
                  <a:srgbClr val="FF0000"/>
                </a:solidFill>
                <a:effectLst>
                  <a:outerShdw blurRad="38100" dist="38100" dir="2700000" algn="tl">
                    <a:srgbClr val="C0C0C0"/>
                  </a:outerShdw>
                </a:effectLst>
              </a:rPr>
              <a:t>р</a:t>
            </a:r>
            <a:r>
              <a:rPr lang="sr-Latn-CS" sz="4000" smtClean="0">
                <a:solidFill>
                  <a:srgbClr val="FF0000"/>
                </a:solidFill>
                <a:effectLst>
                  <a:outerShdw blurRad="38100" dist="38100" dir="2700000" algn="tl">
                    <a:srgbClr val="C0C0C0"/>
                  </a:outerShdw>
                </a:effectLst>
              </a:rPr>
              <a:t>ијске aнaл</a:t>
            </a:r>
            <a:r>
              <a:rPr lang="sr-Cyrl-CS" sz="4000" smtClean="0">
                <a:solidFill>
                  <a:srgbClr val="FF0000"/>
                </a:solidFill>
                <a:effectLst>
                  <a:outerShdw blurRad="38100" dist="38100" dir="2700000" algn="tl">
                    <a:srgbClr val="C0C0C0"/>
                  </a:outerShdw>
                </a:effectLst>
              </a:rPr>
              <a:t>и</a:t>
            </a:r>
            <a:r>
              <a:rPr lang="sr-Latn-CS" sz="4000" smtClean="0">
                <a:solidFill>
                  <a:srgbClr val="FF0000"/>
                </a:solidFill>
                <a:effectLst>
                  <a:outerShdw blurRad="38100" dist="38100" dir="2700000" algn="tl">
                    <a:srgbClr val="C0C0C0"/>
                  </a:outerShdw>
                </a:effectLst>
              </a:rPr>
              <a:t>зe</a:t>
            </a:r>
            <a:r>
              <a:rPr lang="sr-Latn-CS" sz="1400" smtClean="0">
                <a:solidFill>
                  <a:srgbClr val="990000"/>
                </a:solidFill>
                <a:effectLst>
                  <a:outerShdw blurRad="38100" dist="38100" dir="2700000" algn="tl">
                    <a:srgbClr val="C0C0C0"/>
                  </a:outerShdw>
                </a:effectLst>
              </a:rPr>
              <a:t> </a:t>
            </a:r>
            <a:endParaRPr lang="en-US" sz="1400" smtClean="0">
              <a:solidFill>
                <a:srgbClr val="990000"/>
              </a:solidFill>
              <a:effectLst>
                <a:outerShdw blurRad="38100" dist="38100" dir="2700000" algn="tl">
                  <a:srgbClr val="C0C0C0"/>
                </a:outerShdw>
              </a:effectLst>
            </a:endParaRPr>
          </a:p>
        </p:txBody>
      </p:sp>
      <p:sp>
        <p:nvSpPr>
          <p:cNvPr id="100355" name="Rectangle 3"/>
          <p:cNvSpPr>
            <a:spLocks noGrp="1" noChangeArrowheads="1"/>
          </p:cNvSpPr>
          <p:nvPr>
            <p:ph type="body" sz="half" idx="4294967295"/>
          </p:nvPr>
        </p:nvSpPr>
        <p:spPr>
          <a:xfrm>
            <a:off x="179388" y="1981200"/>
            <a:ext cx="4321175" cy="4114800"/>
          </a:xfrm>
        </p:spPr>
        <p:txBody>
          <a:bodyPr/>
          <a:lstStyle/>
          <a:p>
            <a:pPr>
              <a:lnSpc>
                <a:spcPct val="90000"/>
              </a:lnSpc>
            </a:pPr>
            <a:r>
              <a:rPr lang="sr-Latn-CS" sz="2000" smtClean="0">
                <a:solidFill>
                  <a:schemeClr val="tx2"/>
                </a:solidFill>
              </a:rPr>
              <a:t>анемија (Хб до 2,5g/dL), нормоцитна и нормохромна</a:t>
            </a:r>
          </a:p>
          <a:p>
            <a:pPr>
              <a:lnSpc>
                <a:spcPct val="90000"/>
              </a:lnSpc>
            </a:pPr>
            <a:r>
              <a:rPr lang="sr-Latn-CS" sz="2000" smtClean="0">
                <a:solidFill>
                  <a:schemeClr val="tx2"/>
                </a:solidFill>
              </a:rPr>
              <a:t>морфологија еритроцита- анизоцитоза, полихромазија, појкилоцитоза </a:t>
            </a:r>
          </a:p>
          <a:p>
            <a:pPr>
              <a:lnSpc>
                <a:spcPct val="90000"/>
              </a:lnSpc>
            </a:pPr>
            <a:r>
              <a:rPr lang="sr-Latn-CS" sz="2000" smtClean="0">
                <a:solidFill>
                  <a:schemeClr val="tx2"/>
                </a:solidFill>
              </a:rPr>
              <a:t>ретикулоцитоза до 30%</a:t>
            </a:r>
          </a:p>
          <a:p>
            <a:pPr>
              <a:lnSpc>
                <a:spcPct val="90000"/>
              </a:lnSpc>
            </a:pPr>
            <a:r>
              <a:rPr lang="sr-Latn-CS" sz="2000" smtClean="0">
                <a:solidFill>
                  <a:schemeClr val="tx2"/>
                </a:solidFill>
              </a:rPr>
              <a:t>инклузиона телашца у ретикулоцитима 1-3</a:t>
            </a:r>
            <a:r>
              <a:rPr lang="el-GR" sz="2000" smtClean="0">
                <a:solidFill>
                  <a:schemeClr val="tx2"/>
                </a:solidFill>
                <a:cs typeface="Arial" pitchFamily="34" charset="0"/>
              </a:rPr>
              <a:t>μ</a:t>
            </a:r>
            <a:r>
              <a:rPr lang="sr-Latn-CS" sz="2000" smtClean="0">
                <a:solidFill>
                  <a:schemeClr val="tx2"/>
                </a:solidFill>
              </a:rPr>
              <a:t>м боље се виде када се обоје метилен љубичасто - Hainz телашца*- преципитиран денатурисани Хб</a:t>
            </a:r>
          </a:p>
          <a:p>
            <a:pPr>
              <a:lnSpc>
                <a:spcPct val="90000"/>
              </a:lnSpc>
            </a:pPr>
            <a:r>
              <a:rPr lang="sr-Latn-CS" sz="2000" smtClean="0">
                <a:solidFill>
                  <a:schemeClr val="tx2"/>
                </a:solidFill>
              </a:rPr>
              <a:t>умерена леукоцитоза са гранулоцитозом</a:t>
            </a:r>
          </a:p>
          <a:p>
            <a:pPr>
              <a:lnSpc>
                <a:spcPct val="90000"/>
              </a:lnSpc>
            </a:pPr>
            <a:r>
              <a:rPr lang="sr-Latn-CS" sz="2000" smtClean="0">
                <a:solidFill>
                  <a:schemeClr val="tx2"/>
                </a:solidFill>
              </a:rPr>
              <a:t>тромбоцити нормални, повишени или снижени</a:t>
            </a:r>
            <a:endParaRPr lang="en-US" sz="2800" smtClean="0">
              <a:solidFill>
                <a:schemeClr val="tx2"/>
              </a:solidFill>
            </a:endParaRPr>
          </a:p>
        </p:txBody>
      </p:sp>
      <p:sp>
        <p:nvSpPr>
          <p:cNvPr id="100356" name="Rectangle 4"/>
          <p:cNvSpPr>
            <a:spLocks noGrp="1" noChangeArrowheads="1"/>
          </p:cNvSpPr>
          <p:nvPr>
            <p:ph type="body" sz="half" idx="4294967295"/>
          </p:nvPr>
        </p:nvSpPr>
        <p:spPr>
          <a:xfrm>
            <a:off x="4643438" y="1981200"/>
            <a:ext cx="4500562" cy="4114800"/>
          </a:xfrm>
        </p:spPr>
        <p:txBody>
          <a:bodyPr/>
          <a:lstStyle/>
          <a:p>
            <a:pPr>
              <a:lnSpc>
                <a:spcPct val="90000"/>
              </a:lnSpc>
            </a:pPr>
            <a:r>
              <a:rPr lang="sr-Latn-CS" sz="2400" smtClean="0">
                <a:solidFill>
                  <a:schemeClr val="tx2"/>
                </a:solidFill>
              </a:rPr>
              <a:t>хаптоглобин снижен до недетектибилан </a:t>
            </a:r>
          </a:p>
          <a:p>
            <a:pPr>
              <a:lnSpc>
                <a:spcPct val="90000"/>
              </a:lnSpc>
            </a:pPr>
            <a:r>
              <a:rPr lang="sr-Latn-CS" sz="2400" smtClean="0">
                <a:solidFill>
                  <a:schemeClr val="tx2"/>
                </a:solidFill>
              </a:rPr>
              <a:t>слободан Хб у плазми- хемоглобинемија</a:t>
            </a:r>
          </a:p>
          <a:p>
            <a:pPr>
              <a:lnSpc>
                <a:spcPct val="90000"/>
              </a:lnSpc>
            </a:pPr>
            <a:r>
              <a:rPr lang="sr-Latn-CS" sz="2400" smtClean="0">
                <a:solidFill>
                  <a:schemeClr val="tx2"/>
                </a:solidFill>
              </a:rPr>
              <a:t>некоњуговани билирубин повишен уз нормалне трансаминазе</a:t>
            </a:r>
          </a:p>
          <a:p>
            <a:pPr>
              <a:lnSpc>
                <a:spcPct val="90000"/>
              </a:lnSpc>
            </a:pPr>
            <a:r>
              <a:rPr lang="sr-Latn-CS" sz="2400" smtClean="0">
                <a:solidFill>
                  <a:schemeClr val="tx2"/>
                </a:solidFill>
              </a:rPr>
              <a:t>хемоглобинурија </a:t>
            </a:r>
          </a:p>
          <a:p>
            <a:pPr>
              <a:lnSpc>
                <a:spcPct val="90000"/>
              </a:lnSpc>
              <a:buFontTx/>
              <a:buNone/>
            </a:pPr>
            <a:r>
              <a:rPr lang="sr-Latn-CS" sz="2400" smtClean="0">
                <a:solidFill>
                  <a:schemeClr val="tx2"/>
                </a:solidFill>
              </a:rPr>
              <a:t>    (Ддг. хематурије: супернатант урина након центрифугирања и даље таман)</a:t>
            </a:r>
          </a:p>
          <a:p>
            <a:pPr>
              <a:lnSpc>
                <a:spcPct val="90000"/>
              </a:lnSpc>
            </a:pPr>
            <a:endParaRPr lang="sr-Latn-CS" sz="2400" smtClean="0">
              <a:solidFill>
                <a:schemeClr val="tx2"/>
              </a:solidFill>
            </a:endParaRPr>
          </a:p>
          <a:p>
            <a:pPr>
              <a:lnSpc>
                <a:spcPct val="90000"/>
              </a:lnSpc>
            </a:pPr>
            <a:endParaRPr lang="en-US" smtClean="0">
              <a:solidFill>
                <a:schemeClr val="tx2"/>
              </a:solidFill>
            </a:endParaRPr>
          </a:p>
        </p:txBody>
      </p:sp>
    </p:spTree>
  </p:cSld>
  <p:clrMapOvr>
    <a:masterClrMapping/>
  </p:clrMapOvr>
  <p:transition advTm="32893"/>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idx="4294967295"/>
          </p:nvPr>
        </p:nvSpPr>
        <p:spPr/>
        <p:txBody>
          <a:bodyPr/>
          <a:lstStyle/>
          <a:p>
            <a:pPr>
              <a:defRPr/>
            </a:pPr>
            <a:r>
              <a:rPr lang="sr-Latn-CS" sz="2400" smtClean="0">
                <a:solidFill>
                  <a:srgbClr val="FF0000"/>
                </a:solidFill>
                <a:effectLst>
                  <a:outerShdw blurRad="38100" dist="38100" dir="2700000" algn="tl">
                    <a:srgbClr val="C0C0C0"/>
                  </a:outerShdw>
                </a:effectLst>
              </a:rPr>
              <a:t>АХА код дефицита G6PD</a:t>
            </a:r>
            <a:r>
              <a:rPr lang="sr-Latn-CS" sz="1200" smtClean="0">
                <a:solidFill>
                  <a:srgbClr val="FF0000"/>
                </a:solidFill>
                <a:effectLst>
                  <a:outerShdw blurRad="38100" dist="38100" dir="2700000" algn="tl">
                    <a:srgbClr val="C0C0C0"/>
                  </a:outerShdw>
                </a:effectLst>
              </a:rPr>
              <a:t> </a:t>
            </a:r>
            <a:r>
              <a:rPr lang="sr-Cyrl-CS" sz="1200" smtClean="0">
                <a:solidFill>
                  <a:srgbClr val="FF0000"/>
                </a:solidFill>
                <a:effectLst>
                  <a:outerShdw blurRad="38100" dist="38100" dir="2700000" algn="tl">
                    <a:srgbClr val="C0C0C0"/>
                  </a:outerShdw>
                </a:effectLst>
              </a:rPr>
              <a:t/>
            </a:r>
            <a:br>
              <a:rPr lang="sr-Cyrl-CS" sz="1200" smtClean="0">
                <a:solidFill>
                  <a:srgbClr val="FF0000"/>
                </a:solidFill>
                <a:effectLst>
                  <a:outerShdw blurRad="38100" dist="38100" dir="2700000" algn="tl">
                    <a:srgbClr val="C0C0C0"/>
                  </a:outerShdw>
                </a:effectLst>
              </a:rPr>
            </a:br>
            <a:r>
              <a:rPr lang="sr-Latn-CS" sz="2400" i="1" smtClean="0">
                <a:solidFill>
                  <a:srgbClr val="FF0000"/>
                </a:solidFill>
                <a:effectLst>
                  <a:outerShdw blurRad="38100" dist="38100" dir="2700000" algn="tl">
                    <a:srgbClr val="C0C0C0"/>
                  </a:outerShdw>
                </a:effectLst>
              </a:rPr>
              <a:t>Клин</a:t>
            </a:r>
            <a:r>
              <a:rPr lang="sr-Cyrl-CS" sz="2400" i="1" smtClean="0">
                <a:solidFill>
                  <a:srgbClr val="FF0000"/>
                </a:solidFill>
                <a:effectLst>
                  <a:outerShdw blurRad="38100" dist="38100" dir="2700000" algn="tl">
                    <a:srgbClr val="C0C0C0"/>
                  </a:outerShdw>
                </a:effectLst>
              </a:rPr>
              <a:t>и</a:t>
            </a:r>
            <a:r>
              <a:rPr lang="sr-Latn-CS" sz="2400" i="1" smtClean="0">
                <a:solidFill>
                  <a:srgbClr val="FF0000"/>
                </a:solidFill>
                <a:effectLst>
                  <a:outerShdw blurRad="38100" dist="38100" dir="2700000" algn="tl">
                    <a:srgbClr val="C0C0C0"/>
                  </a:outerShdw>
                </a:effectLst>
              </a:rPr>
              <a:t>чк</a:t>
            </a:r>
            <a:r>
              <a:rPr lang="sr-Cyrl-CS" sz="2400" i="1" smtClean="0">
                <a:solidFill>
                  <a:srgbClr val="FF0000"/>
                </a:solidFill>
                <a:effectLst>
                  <a:outerShdw blurRad="38100" dist="38100" dir="2700000" algn="tl">
                    <a:srgbClr val="C0C0C0"/>
                  </a:outerShdw>
                </a:effectLst>
              </a:rPr>
              <a:t>и</a:t>
            </a:r>
            <a:r>
              <a:rPr lang="sr-Latn-CS" sz="2400" i="1" smtClean="0">
                <a:solidFill>
                  <a:srgbClr val="FF0000"/>
                </a:solidFill>
                <a:effectLst>
                  <a:outerShdw blurRad="38100" dist="38100" dir="2700000" algn="tl">
                    <a:srgbClr val="C0C0C0"/>
                  </a:outerShdw>
                </a:effectLst>
              </a:rPr>
              <a:t> тоk</a:t>
            </a:r>
            <a:endParaRPr lang="en-US" sz="2400" i="1" smtClean="0">
              <a:solidFill>
                <a:srgbClr val="FF0000"/>
              </a:solidFill>
              <a:effectLst>
                <a:outerShdw blurRad="38100" dist="38100" dir="2700000" algn="tl">
                  <a:srgbClr val="C0C0C0"/>
                </a:outerShdw>
              </a:effectLst>
            </a:endParaRPr>
          </a:p>
        </p:txBody>
      </p:sp>
      <p:sp>
        <p:nvSpPr>
          <p:cNvPr id="101379" name="Rectangle 3"/>
          <p:cNvSpPr>
            <a:spLocks noGrp="1" noChangeArrowheads="1"/>
          </p:cNvSpPr>
          <p:nvPr>
            <p:ph type="body" idx="4294967295"/>
          </p:nvPr>
        </p:nvSpPr>
        <p:spPr/>
        <p:txBody>
          <a:bodyPr/>
          <a:lstStyle/>
          <a:p>
            <a:r>
              <a:rPr lang="sr-Latn-CS" smtClean="0">
                <a:solidFill>
                  <a:schemeClr val="tx2"/>
                </a:solidFill>
              </a:rPr>
              <a:t>Спонтани опоравак за 3-6 недеља</a:t>
            </a:r>
          </a:p>
          <a:p>
            <a:endParaRPr lang="sr-Latn-CS" smtClean="0">
              <a:solidFill>
                <a:schemeClr val="tx2"/>
              </a:solidFill>
            </a:endParaRPr>
          </a:p>
          <a:p>
            <a:r>
              <a:rPr lang="sr-Latn-CS" smtClean="0">
                <a:solidFill>
                  <a:schemeClr val="tx2"/>
                </a:solidFill>
              </a:rPr>
              <a:t>Изузетно ретка АБИ без обзира на масивност хемолизе и хемоглобинурије</a:t>
            </a:r>
          </a:p>
          <a:p>
            <a:endParaRPr lang="en-US" smtClean="0">
              <a:solidFill>
                <a:schemeClr val="tx2"/>
              </a:solidFill>
            </a:endParaRPr>
          </a:p>
        </p:txBody>
      </p:sp>
    </p:spTree>
  </p:cSld>
  <p:clrMapOvr>
    <a:masterClrMapping/>
  </p:clrMapOvr>
  <p:transition advTm="20550"/>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ChangeArrowheads="1"/>
          </p:cNvSpPr>
          <p:nvPr/>
        </p:nvSpPr>
        <p:spPr bwMode="auto">
          <a:xfrm>
            <a:off x="1331913" y="2667000"/>
            <a:ext cx="6034087" cy="762000"/>
          </a:xfrm>
          <a:prstGeom prst="rect">
            <a:avLst/>
          </a:prstGeom>
          <a:noFill/>
          <a:ln w="9525">
            <a:noFill/>
            <a:miter lim="800000"/>
            <a:headEnd/>
            <a:tailEnd/>
          </a:ln>
          <a:effectLst/>
        </p:spPr>
        <p:txBody>
          <a:bodyPr>
            <a:spAutoFit/>
          </a:bodyPr>
          <a:lstStyle/>
          <a:p>
            <a:pPr algn="ctr">
              <a:spcBef>
                <a:spcPct val="20000"/>
              </a:spcBef>
              <a:defRPr/>
            </a:pPr>
            <a:r>
              <a:rPr lang="sr-Latn-CS" sz="4400" b="1">
                <a:solidFill>
                  <a:srgbClr val="FF0000"/>
                </a:solidFill>
                <a:effectLst>
                  <a:outerShdw blurRad="38100" dist="38100" dir="2700000" algn="tl">
                    <a:srgbClr val="C0C0C0"/>
                  </a:outerShdw>
                </a:effectLst>
                <a:latin typeface="Arial" charset="0"/>
              </a:rPr>
              <a:t>Хемоглоби</a:t>
            </a:r>
            <a:r>
              <a:rPr lang="en-US" sz="4400" b="1">
                <a:solidFill>
                  <a:srgbClr val="FF0000"/>
                </a:solidFill>
                <a:effectLst>
                  <a:outerShdw blurRad="38100" dist="38100" dir="2700000" algn="tl">
                    <a:srgbClr val="C0C0C0"/>
                  </a:outerShdw>
                </a:effectLst>
                <a:latin typeface="Arial" charset="0"/>
              </a:rPr>
              <a:t>н</a:t>
            </a:r>
            <a:r>
              <a:rPr lang="sr-Latn-CS" sz="4400" b="1">
                <a:solidFill>
                  <a:srgbClr val="FF0000"/>
                </a:solidFill>
                <a:effectLst>
                  <a:outerShdw blurRad="38100" dist="38100" dir="2700000" algn="tl">
                    <a:srgbClr val="C0C0C0"/>
                  </a:outerShdw>
                </a:effectLst>
                <a:latin typeface="Arial" charset="0"/>
              </a:rPr>
              <a:t>опатије</a:t>
            </a:r>
            <a:endParaRPr lang="en-US" sz="4400" b="1">
              <a:solidFill>
                <a:srgbClr val="FF0000"/>
              </a:solidFill>
              <a:effectLst>
                <a:outerShdw blurRad="38100" dist="38100" dir="2700000" algn="tl">
                  <a:srgbClr val="C0C0C0"/>
                </a:outerShdw>
              </a:effectLst>
              <a:latin typeface="Arial" charset="0"/>
            </a:endParaRPr>
          </a:p>
        </p:txBody>
      </p:sp>
    </p:spTree>
  </p:cSld>
  <p:clrMapOvr>
    <a:masterClrMapping/>
  </p:clrMapOvr>
  <p:transition advTm="9040"/>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Grp="1" noChangeArrowheads="1"/>
          </p:cNvSpPr>
          <p:nvPr>
            <p:ph type="title" idx="4294967295"/>
          </p:nvPr>
        </p:nvSpPr>
        <p:spPr/>
        <p:txBody>
          <a:bodyPr/>
          <a:lstStyle/>
          <a:p>
            <a:r>
              <a:rPr lang="sr-Latn-CS" sz="3200" smtClean="0">
                <a:solidFill>
                  <a:srgbClr val="FF0000"/>
                </a:solidFill>
              </a:rPr>
              <a:t>Карактеристике и класификација таласемијских синдрома</a:t>
            </a:r>
            <a:endParaRPr lang="en-US" sz="3200" smtClean="0">
              <a:solidFill>
                <a:srgbClr val="FF0000"/>
              </a:solidFill>
            </a:endParaRPr>
          </a:p>
        </p:txBody>
      </p:sp>
      <p:sp>
        <p:nvSpPr>
          <p:cNvPr id="103427" name="Rectangle 3"/>
          <p:cNvSpPr>
            <a:spLocks noGrp="1" noChangeArrowheads="1"/>
          </p:cNvSpPr>
          <p:nvPr>
            <p:ph type="body" sz="half" idx="4294967295"/>
          </p:nvPr>
        </p:nvSpPr>
        <p:spPr>
          <a:xfrm>
            <a:off x="457200" y="2287588"/>
            <a:ext cx="4038600" cy="4525962"/>
          </a:xfrm>
          <a:ln>
            <a:solidFill>
              <a:srgbClr val="FFCC00"/>
            </a:solidFill>
          </a:ln>
        </p:spPr>
        <p:txBody>
          <a:bodyPr/>
          <a:lstStyle/>
          <a:p>
            <a:r>
              <a:rPr lang="sr-Latn-CS" sz="2400" smtClean="0">
                <a:solidFill>
                  <a:schemeClr val="tx2"/>
                </a:solidFill>
              </a:rPr>
              <a:t>главна карактеристика је смањена или непостојећа продукција једног или више глобинских ланаца</a:t>
            </a:r>
          </a:p>
          <a:p>
            <a:endParaRPr lang="sr-Latn-CS" sz="2400" smtClean="0">
              <a:solidFill>
                <a:schemeClr val="tx2"/>
              </a:solidFill>
            </a:endParaRPr>
          </a:p>
          <a:p>
            <a:r>
              <a:rPr lang="sr-Latn-CS" sz="2400" smtClean="0">
                <a:solidFill>
                  <a:schemeClr val="tx2"/>
                </a:solidFill>
              </a:rPr>
              <a:t>хетерогена клиничка слика између и унутар сваког понаособ синдрома</a:t>
            </a:r>
          </a:p>
          <a:p>
            <a:endParaRPr lang="sr-Latn-CS" sz="2400" smtClean="0">
              <a:solidFill>
                <a:schemeClr val="tx2"/>
              </a:solidFill>
            </a:endParaRPr>
          </a:p>
          <a:p>
            <a:endParaRPr lang="en-US" sz="2400" smtClean="0"/>
          </a:p>
        </p:txBody>
      </p:sp>
      <p:sp>
        <p:nvSpPr>
          <p:cNvPr id="103428" name="Rectangle 4"/>
          <p:cNvSpPr>
            <a:spLocks noGrp="1" noChangeArrowheads="1"/>
          </p:cNvSpPr>
          <p:nvPr>
            <p:ph type="body" sz="half" idx="4294967295"/>
          </p:nvPr>
        </p:nvSpPr>
        <p:spPr>
          <a:xfrm>
            <a:off x="4643438" y="2349500"/>
            <a:ext cx="4500562" cy="4114800"/>
          </a:xfrm>
          <a:ln>
            <a:solidFill>
              <a:srgbClr val="FFCC00"/>
            </a:solidFill>
          </a:ln>
        </p:spPr>
        <p:txBody>
          <a:bodyPr/>
          <a:lstStyle/>
          <a:p>
            <a:r>
              <a:rPr lang="sr-Latn-CS" sz="2400" smtClean="0">
                <a:solidFill>
                  <a:schemeClr val="accent2"/>
                </a:solidFill>
              </a:rPr>
              <a:t>4 </a:t>
            </a:r>
            <a:r>
              <a:rPr lang="el-GR" sz="2400" smtClean="0">
                <a:solidFill>
                  <a:schemeClr val="accent2"/>
                </a:solidFill>
                <a:cs typeface="Arial" pitchFamily="34" charset="0"/>
              </a:rPr>
              <a:t>α</a:t>
            </a:r>
            <a:r>
              <a:rPr lang="sr-Latn-CS" sz="2400" smtClean="0">
                <a:solidFill>
                  <a:schemeClr val="accent2"/>
                </a:solidFill>
                <a:cs typeface="Arial" pitchFamily="34" charset="0"/>
              </a:rPr>
              <a:t> </a:t>
            </a:r>
            <a:r>
              <a:rPr lang="sr-Latn-CS" sz="2400" smtClean="0">
                <a:solidFill>
                  <a:schemeClr val="accent2"/>
                </a:solidFill>
              </a:rPr>
              <a:t>талaсемијска </a:t>
            </a:r>
            <a:r>
              <a:rPr lang="sr-Cyrl-CS" sz="2400" smtClean="0">
                <a:solidFill>
                  <a:schemeClr val="accent2"/>
                </a:solidFill>
              </a:rPr>
              <a:t>с</a:t>
            </a:r>
            <a:r>
              <a:rPr lang="sr-Latn-CS" sz="2400" smtClean="0">
                <a:solidFill>
                  <a:schemeClr val="accent2"/>
                </a:solidFill>
              </a:rPr>
              <a:t>индрома</a:t>
            </a:r>
          </a:p>
          <a:p>
            <a:pPr lvl="2"/>
            <a:r>
              <a:rPr lang="sr-Latn-CS" sz="1800" smtClean="0">
                <a:solidFill>
                  <a:schemeClr val="accent2"/>
                </a:solidFill>
              </a:rPr>
              <a:t>здрав преносилац</a:t>
            </a:r>
          </a:p>
          <a:p>
            <a:pPr lvl="2"/>
            <a:r>
              <a:rPr lang="el-GR" sz="1800" smtClean="0">
                <a:solidFill>
                  <a:schemeClr val="accent2"/>
                </a:solidFill>
                <a:cs typeface="Arial" pitchFamily="34" charset="0"/>
              </a:rPr>
              <a:t>α</a:t>
            </a:r>
            <a:r>
              <a:rPr lang="sr-Latn-CS" sz="1800" smtClean="0">
                <a:solidFill>
                  <a:schemeClr val="accent2"/>
                </a:solidFill>
                <a:cs typeface="Arial" pitchFamily="34" charset="0"/>
              </a:rPr>
              <a:t> </a:t>
            </a:r>
            <a:r>
              <a:rPr lang="sr-Latn-CS" sz="1800" smtClean="0">
                <a:solidFill>
                  <a:schemeClr val="accent2"/>
                </a:solidFill>
              </a:rPr>
              <a:t>талaсемија </a:t>
            </a:r>
            <a:endParaRPr lang="sr-Cyrl-CS" sz="1800" smtClean="0">
              <a:solidFill>
                <a:schemeClr val="accent2"/>
              </a:solidFill>
            </a:endParaRPr>
          </a:p>
          <a:p>
            <a:pPr lvl="2"/>
            <a:r>
              <a:rPr lang="sr-Latn-CS" sz="1800" smtClean="0">
                <a:solidFill>
                  <a:schemeClr val="accent2"/>
                </a:solidFill>
              </a:rPr>
              <a:t>ХгH болест</a:t>
            </a:r>
          </a:p>
          <a:p>
            <a:pPr lvl="2"/>
            <a:r>
              <a:rPr lang="sr-Latn-CS" sz="1800" smtClean="0">
                <a:solidFill>
                  <a:schemeClr val="accent2"/>
                </a:solidFill>
              </a:rPr>
              <a:t>Hydrops foetalis</a:t>
            </a:r>
          </a:p>
          <a:p>
            <a:r>
              <a:rPr lang="sr-Latn-CS" sz="2400" smtClean="0">
                <a:solidFill>
                  <a:schemeClr val="accent2"/>
                </a:solidFill>
              </a:rPr>
              <a:t>4 </a:t>
            </a:r>
            <a:r>
              <a:rPr lang="el-GR" sz="2400" smtClean="0">
                <a:solidFill>
                  <a:schemeClr val="accent2"/>
                </a:solidFill>
                <a:cs typeface="Arial" pitchFamily="34" charset="0"/>
              </a:rPr>
              <a:t>β</a:t>
            </a:r>
            <a:r>
              <a:rPr lang="sr-Latn-CS" sz="2400" smtClean="0">
                <a:solidFill>
                  <a:schemeClr val="accent2"/>
                </a:solidFill>
                <a:cs typeface="Arial" pitchFamily="34" charset="0"/>
              </a:rPr>
              <a:t> </a:t>
            </a:r>
            <a:r>
              <a:rPr lang="sr-Latn-CS" sz="2400" smtClean="0">
                <a:solidFill>
                  <a:schemeClr val="accent2"/>
                </a:solidFill>
              </a:rPr>
              <a:t>талaсемијsкa </a:t>
            </a:r>
            <a:r>
              <a:rPr lang="sr-Cyrl-CS" sz="2400" smtClean="0">
                <a:solidFill>
                  <a:schemeClr val="accent2"/>
                </a:solidFill>
              </a:rPr>
              <a:t>си</a:t>
            </a:r>
            <a:r>
              <a:rPr lang="sr-Latn-CS" sz="2400" smtClean="0">
                <a:solidFill>
                  <a:schemeClr val="accent2"/>
                </a:solidFill>
              </a:rPr>
              <a:t>ндро</a:t>
            </a:r>
            <a:r>
              <a:rPr lang="sr-Cyrl-CS" sz="2400" smtClean="0">
                <a:solidFill>
                  <a:schemeClr val="accent2"/>
                </a:solidFill>
              </a:rPr>
              <a:t>ма</a:t>
            </a:r>
            <a:endParaRPr lang="sr-Latn-CS" sz="2400" smtClean="0">
              <a:solidFill>
                <a:schemeClr val="accent2"/>
              </a:solidFill>
            </a:endParaRPr>
          </a:p>
          <a:p>
            <a:pPr lvl="2"/>
            <a:r>
              <a:rPr lang="sr-Latn-CS" sz="1800" smtClean="0">
                <a:solidFill>
                  <a:schemeClr val="accent2"/>
                </a:solidFill>
              </a:rPr>
              <a:t>zdrav prenosilac</a:t>
            </a:r>
          </a:p>
          <a:p>
            <a:pPr lvl="2"/>
            <a:r>
              <a:rPr lang="el-GR" sz="1800" smtClean="0">
                <a:solidFill>
                  <a:schemeClr val="accent2"/>
                </a:solidFill>
                <a:cs typeface="Arial" pitchFamily="34" charset="0"/>
              </a:rPr>
              <a:t>β</a:t>
            </a:r>
            <a:r>
              <a:rPr lang="sr-Latn-CS" sz="1800" smtClean="0">
                <a:solidFill>
                  <a:schemeClr val="accent2"/>
                </a:solidFill>
                <a:cs typeface="Arial" pitchFamily="34" charset="0"/>
              </a:rPr>
              <a:t> </a:t>
            </a:r>
            <a:r>
              <a:rPr lang="sr-Latn-CS" sz="1800" smtClean="0">
                <a:solidFill>
                  <a:schemeClr val="accent2"/>
                </a:solidFill>
              </a:rPr>
              <a:t>talasemija minor </a:t>
            </a:r>
            <a:endParaRPr lang="sr-Cyrl-CS" sz="1800" smtClean="0">
              <a:solidFill>
                <a:schemeClr val="accent2"/>
              </a:solidFill>
            </a:endParaRPr>
          </a:p>
          <a:p>
            <a:pPr lvl="2"/>
            <a:r>
              <a:rPr lang="el-GR" sz="1800" smtClean="0">
                <a:solidFill>
                  <a:schemeClr val="accent2"/>
                </a:solidFill>
                <a:cs typeface="Arial" pitchFamily="34" charset="0"/>
              </a:rPr>
              <a:t>β</a:t>
            </a:r>
            <a:r>
              <a:rPr lang="sr-Latn-CS" sz="1800" smtClean="0">
                <a:solidFill>
                  <a:schemeClr val="accent2"/>
                </a:solidFill>
              </a:rPr>
              <a:t> T. intermedia</a:t>
            </a:r>
          </a:p>
          <a:p>
            <a:pPr lvl="2"/>
            <a:r>
              <a:rPr lang="el-GR" sz="1800" smtClean="0">
                <a:solidFill>
                  <a:schemeClr val="accent2"/>
                </a:solidFill>
                <a:cs typeface="Arial" pitchFamily="34" charset="0"/>
              </a:rPr>
              <a:t>β</a:t>
            </a:r>
            <a:r>
              <a:rPr lang="sr-Latn-CS" sz="1800" smtClean="0">
                <a:solidFill>
                  <a:schemeClr val="accent2"/>
                </a:solidFill>
              </a:rPr>
              <a:t> T. ma</a:t>
            </a:r>
            <a:r>
              <a:rPr lang="sr-Cyrl-CS" sz="1800" smtClean="0">
                <a:solidFill>
                  <a:schemeClr val="accent2"/>
                </a:solidFill>
              </a:rPr>
              <a:t>ј</a:t>
            </a:r>
            <a:r>
              <a:rPr lang="sr-Latn-CS" sz="1800" smtClean="0">
                <a:solidFill>
                  <a:schemeClr val="accent2"/>
                </a:solidFill>
              </a:rPr>
              <a:t>or</a:t>
            </a:r>
            <a:endParaRPr lang="en-US" sz="1800" smtClean="0">
              <a:solidFill>
                <a:schemeClr val="accent2"/>
              </a:solidFill>
            </a:endParaRPr>
          </a:p>
        </p:txBody>
      </p:sp>
    </p:spTree>
  </p:cSld>
  <p:clrMapOvr>
    <a:masterClrMapping/>
  </p:clrMapOvr>
  <p:transition advTm="51981"/>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idx="4294967295"/>
          </p:nvPr>
        </p:nvSpPr>
        <p:spPr>
          <a:xfrm>
            <a:off x="684213" y="836613"/>
            <a:ext cx="7772400" cy="1143000"/>
          </a:xfrm>
        </p:spPr>
        <p:txBody>
          <a:bodyPr/>
          <a:lstStyle/>
          <a:p>
            <a:pPr>
              <a:defRPr/>
            </a:pPr>
            <a:r>
              <a:rPr lang="sr-Latn-CS" smtClean="0">
                <a:solidFill>
                  <a:srgbClr val="FF0000"/>
                </a:solidFill>
                <a:effectLst>
                  <a:outerShdw blurRad="38100" dist="38100" dir="2700000" algn="tl">
                    <a:srgbClr val="C0C0C0"/>
                  </a:outerShdw>
                </a:effectLst>
              </a:rPr>
              <a:t>Таласемија минор</a:t>
            </a:r>
            <a:endParaRPr lang="en-US" smtClean="0">
              <a:solidFill>
                <a:srgbClr val="FF0000"/>
              </a:solidFill>
              <a:effectLst>
                <a:outerShdw blurRad="38100" dist="38100" dir="2700000" algn="tl">
                  <a:srgbClr val="C0C0C0"/>
                </a:outerShdw>
              </a:effectLst>
            </a:endParaRPr>
          </a:p>
        </p:txBody>
      </p:sp>
      <p:sp>
        <p:nvSpPr>
          <p:cNvPr id="104451" name="Rectangle 3"/>
          <p:cNvSpPr>
            <a:spLocks noGrp="1" noChangeArrowheads="1"/>
          </p:cNvSpPr>
          <p:nvPr>
            <p:ph type="body" sz="half" idx="4294967295"/>
          </p:nvPr>
        </p:nvSpPr>
        <p:spPr>
          <a:xfrm>
            <a:off x="457200" y="2287588"/>
            <a:ext cx="4038600" cy="4525962"/>
          </a:xfrm>
        </p:spPr>
        <p:txBody>
          <a:bodyPr/>
          <a:lstStyle/>
          <a:p>
            <a:pPr>
              <a:lnSpc>
                <a:spcPct val="90000"/>
              </a:lnSpc>
            </a:pPr>
            <a:r>
              <a:rPr lang="sr-Latn-CS" sz="2000" b="1" smtClean="0">
                <a:solidFill>
                  <a:schemeClr val="tx2"/>
                </a:solidFill>
              </a:rPr>
              <a:t>блага анемија</a:t>
            </a:r>
          </a:p>
          <a:p>
            <a:pPr>
              <a:lnSpc>
                <a:spcPct val="90000"/>
              </a:lnSpc>
            </a:pPr>
            <a:r>
              <a:rPr lang="sr-Latn-CS" sz="2000" b="1" smtClean="0">
                <a:solidFill>
                  <a:schemeClr val="tx2"/>
                </a:solidFill>
              </a:rPr>
              <a:t>снижени Хб, MCV, М</a:t>
            </a:r>
            <a:r>
              <a:rPr lang="sr-Cyrl-CS" sz="2000" b="1" smtClean="0">
                <a:solidFill>
                  <a:schemeClr val="tx2"/>
                </a:solidFill>
              </a:rPr>
              <a:t>С</a:t>
            </a:r>
            <a:r>
              <a:rPr lang="sr-Latn-CS" sz="2000" b="1" smtClean="0">
                <a:solidFill>
                  <a:schemeClr val="tx2"/>
                </a:solidFill>
              </a:rPr>
              <a:t>H</a:t>
            </a:r>
          </a:p>
          <a:p>
            <a:pPr>
              <a:lnSpc>
                <a:spcPct val="90000"/>
              </a:lnSpc>
            </a:pPr>
            <a:r>
              <a:rPr lang="sr-Latn-CS" sz="2000" b="1" smtClean="0">
                <a:solidFill>
                  <a:schemeClr val="tx2"/>
                </a:solidFill>
              </a:rPr>
              <a:t>морфологија еритроцита од скоро нормалне до изражене микроцитозе, хипохромије, таргет ћелија, елиптоцитозе,  базофилно пунктирани</a:t>
            </a:r>
          </a:p>
          <a:p>
            <a:pPr>
              <a:lnSpc>
                <a:spcPct val="90000"/>
              </a:lnSpc>
            </a:pPr>
            <a:r>
              <a:rPr lang="sr-Latn-CS" sz="2000" b="1" smtClean="0">
                <a:solidFill>
                  <a:schemeClr val="tx2"/>
                </a:solidFill>
              </a:rPr>
              <a:t>посумња се на сидеропенијску анемију</a:t>
            </a:r>
          </a:p>
          <a:p>
            <a:pPr>
              <a:lnSpc>
                <a:spcPct val="90000"/>
              </a:lnSpc>
            </a:pPr>
            <a:r>
              <a:rPr lang="sr-Latn-CS" sz="2000" b="1" smtClean="0">
                <a:solidFill>
                  <a:schemeClr val="tx2"/>
                </a:solidFill>
              </a:rPr>
              <a:t>нема одговора на дијагностичко-терапијски покушај са Fe </a:t>
            </a:r>
          </a:p>
          <a:p>
            <a:pPr>
              <a:lnSpc>
                <a:spcPct val="90000"/>
              </a:lnSpc>
              <a:buFontTx/>
              <a:buNone/>
            </a:pPr>
            <a:r>
              <a:rPr lang="sr-Latn-CS" sz="2000" smtClean="0">
                <a:solidFill>
                  <a:srgbClr val="000066"/>
                </a:solidFill>
              </a:rPr>
              <a:t>                            </a:t>
            </a:r>
            <a:r>
              <a:rPr lang="sr-Latn-CS" sz="4000" smtClean="0">
                <a:solidFill>
                  <a:schemeClr val="tx2"/>
                </a:solidFill>
              </a:rPr>
              <a:t>? </a:t>
            </a:r>
          </a:p>
          <a:p>
            <a:pPr>
              <a:lnSpc>
                <a:spcPct val="90000"/>
              </a:lnSpc>
            </a:pPr>
            <a:endParaRPr lang="sr-Latn-CS" sz="4000" smtClean="0">
              <a:solidFill>
                <a:schemeClr val="tx2"/>
              </a:solidFill>
            </a:endParaRPr>
          </a:p>
          <a:p>
            <a:pPr>
              <a:lnSpc>
                <a:spcPct val="90000"/>
              </a:lnSpc>
            </a:pPr>
            <a:endParaRPr lang="sr-Latn-CS" sz="2000" b="1" smtClean="0">
              <a:solidFill>
                <a:srgbClr val="000066"/>
              </a:solidFill>
            </a:endParaRPr>
          </a:p>
        </p:txBody>
      </p:sp>
      <p:sp>
        <p:nvSpPr>
          <p:cNvPr id="104452" name="Rectangle 4"/>
          <p:cNvSpPr>
            <a:spLocks noGrp="1" noChangeArrowheads="1"/>
          </p:cNvSpPr>
          <p:nvPr>
            <p:ph type="body" sz="half" idx="4294967295"/>
          </p:nvPr>
        </p:nvSpPr>
        <p:spPr>
          <a:xfrm>
            <a:off x="4648200" y="1905000"/>
            <a:ext cx="4038600" cy="4495800"/>
          </a:xfrm>
        </p:spPr>
        <p:txBody>
          <a:bodyPr/>
          <a:lstStyle/>
          <a:p>
            <a:pPr>
              <a:lnSpc>
                <a:spcPct val="90000"/>
              </a:lnSpc>
            </a:pPr>
            <a:r>
              <a:rPr lang="sr-Latn-CS" sz="2000" b="1" smtClean="0">
                <a:solidFill>
                  <a:schemeClr val="tx2"/>
                </a:solidFill>
              </a:rPr>
              <a:t>посумњати на таласемију минор</a:t>
            </a:r>
          </a:p>
          <a:p>
            <a:pPr>
              <a:lnSpc>
                <a:spcPct val="90000"/>
              </a:lnSpc>
            </a:pPr>
            <a:endParaRPr lang="sr-Latn-CS" sz="2000" b="1" smtClean="0">
              <a:solidFill>
                <a:schemeClr val="tx2"/>
              </a:solidFill>
            </a:endParaRPr>
          </a:p>
          <a:p>
            <a:pPr>
              <a:lnSpc>
                <a:spcPct val="90000"/>
              </a:lnSpc>
            </a:pPr>
            <a:r>
              <a:rPr lang="sr-Latn-CS" sz="2000" b="1" smtClean="0">
                <a:solidFill>
                  <a:schemeClr val="tx2"/>
                </a:solidFill>
              </a:rPr>
              <a:t>нормалан статус Fe</a:t>
            </a:r>
            <a:endParaRPr lang="sr-Latn-CS" sz="2000" b="1" smtClean="0">
              <a:solidFill>
                <a:schemeClr val="tx2"/>
              </a:solidFill>
              <a:cs typeface="Arial" pitchFamily="34" charset="0"/>
            </a:endParaRPr>
          </a:p>
          <a:p>
            <a:pPr>
              <a:lnSpc>
                <a:spcPct val="90000"/>
              </a:lnSpc>
            </a:pPr>
            <a:endParaRPr lang="sr-Latn-CS" sz="2000" b="1" smtClean="0">
              <a:solidFill>
                <a:schemeClr val="tx2"/>
              </a:solidFill>
            </a:endParaRPr>
          </a:p>
          <a:p>
            <a:pPr>
              <a:lnSpc>
                <a:spcPct val="90000"/>
              </a:lnSpc>
            </a:pPr>
            <a:r>
              <a:rPr lang="sr-Latn-CS" sz="2000" b="1" smtClean="0">
                <a:solidFill>
                  <a:schemeClr val="tx2"/>
                </a:solidFill>
              </a:rPr>
              <a:t>електрофореза хемоглобина</a:t>
            </a:r>
          </a:p>
          <a:p>
            <a:pPr>
              <a:lnSpc>
                <a:spcPct val="90000"/>
              </a:lnSpc>
            </a:pPr>
            <a:endParaRPr lang="sr-Latn-CS" sz="2000" b="1" smtClean="0">
              <a:solidFill>
                <a:schemeClr val="tx2"/>
              </a:solidFill>
            </a:endParaRPr>
          </a:p>
          <a:p>
            <a:pPr>
              <a:lnSpc>
                <a:spcPct val="90000"/>
              </a:lnSpc>
            </a:pPr>
            <a:r>
              <a:rPr lang="sr-Latn-CS" sz="2000" b="1" smtClean="0">
                <a:solidFill>
                  <a:schemeClr val="tx2"/>
                </a:solidFill>
              </a:rPr>
              <a:t>ХбФ</a:t>
            </a:r>
          </a:p>
          <a:p>
            <a:pPr>
              <a:lnSpc>
                <a:spcPct val="90000"/>
              </a:lnSpc>
            </a:pPr>
            <a:endParaRPr lang="sr-Latn-CS" sz="2000" b="1" smtClean="0">
              <a:solidFill>
                <a:schemeClr val="tx2"/>
              </a:solidFill>
            </a:endParaRPr>
          </a:p>
          <a:p>
            <a:pPr>
              <a:lnSpc>
                <a:spcPct val="90000"/>
              </a:lnSpc>
            </a:pPr>
            <a:r>
              <a:rPr lang="sr-Latn-CS" sz="2000" b="1" smtClean="0">
                <a:solidFill>
                  <a:schemeClr val="tx2"/>
                </a:solidFill>
              </a:rPr>
              <a:t>КС родитељима, електрофореза Хб</a:t>
            </a:r>
          </a:p>
          <a:p>
            <a:pPr>
              <a:lnSpc>
                <a:spcPct val="90000"/>
              </a:lnSpc>
            </a:pPr>
            <a:endParaRPr lang="sr-Latn-CS" sz="2000" b="1" smtClean="0">
              <a:solidFill>
                <a:schemeClr val="tx2"/>
              </a:solidFill>
            </a:endParaRPr>
          </a:p>
          <a:p>
            <a:pPr>
              <a:lnSpc>
                <a:spcPct val="90000"/>
              </a:lnSpc>
            </a:pPr>
            <a:r>
              <a:rPr lang="sr-Latn-CS" sz="2000" b="1" smtClean="0">
                <a:solidFill>
                  <a:schemeClr val="tx2"/>
                </a:solidFill>
              </a:rPr>
              <a:t>молекуларна дијагноза</a:t>
            </a:r>
            <a:endParaRPr lang="en-US" sz="2000" b="1" smtClean="0">
              <a:solidFill>
                <a:schemeClr val="tx2"/>
              </a:solidFill>
            </a:endParaRPr>
          </a:p>
        </p:txBody>
      </p:sp>
      <p:sp>
        <p:nvSpPr>
          <p:cNvPr id="104453" name="Line 5"/>
          <p:cNvSpPr>
            <a:spLocks noChangeShapeType="1"/>
          </p:cNvSpPr>
          <p:nvPr/>
        </p:nvSpPr>
        <p:spPr bwMode="auto">
          <a:xfrm>
            <a:off x="3059113" y="6021388"/>
            <a:ext cx="1295400" cy="0"/>
          </a:xfrm>
          <a:prstGeom prst="line">
            <a:avLst/>
          </a:prstGeom>
          <a:noFill/>
          <a:ln w="9525">
            <a:solidFill>
              <a:srgbClr val="990000"/>
            </a:solidFill>
            <a:round/>
            <a:headEnd/>
            <a:tailEnd/>
          </a:ln>
        </p:spPr>
        <p:txBody>
          <a:bodyPr/>
          <a:lstStyle/>
          <a:p>
            <a:endParaRPr lang="sr-Latn-CS"/>
          </a:p>
        </p:txBody>
      </p:sp>
      <p:sp>
        <p:nvSpPr>
          <p:cNvPr id="104454" name="Line 6"/>
          <p:cNvSpPr>
            <a:spLocks noChangeShapeType="1"/>
          </p:cNvSpPr>
          <p:nvPr/>
        </p:nvSpPr>
        <p:spPr bwMode="auto">
          <a:xfrm flipV="1">
            <a:off x="4356100" y="1773238"/>
            <a:ext cx="0" cy="4267200"/>
          </a:xfrm>
          <a:prstGeom prst="line">
            <a:avLst/>
          </a:prstGeom>
          <a:noFill/>
          <a:ln w="9525">
            <a:solidFill>
              <a:srgbClr val="990000"/>
            </a:solidFill>
            <a:round/>
            <a:headEnd/>
            <a:tailEnd/>
          </a:ln>
        </p:spPr>
        <p:txBody>
          <a:bodyPr/>
          <a:lstStyle/>
          <a:p>
            <a:endParaRPr lang="sr-Latn-CS"/>
          </a:p>
        </p:txBody>
      </p:sp>
      <p:sp>
        <p:nvSpPr>
          <p:cNvPr id="104455" name="Line 7"/>
          <p:cNvSpPr>
            <a:spLocks noChangeShapeType="1"/>
          </p:cNvSpPr>
          <p:nvPr/>
        </p:nvSpPr>
        <p:spPr bwMode="auto">
          <a:xfrm>
            <a:off x="4356100" y="1773238"/>
            <a:ext cx="2286000" cy="0"/>
          </a:xfrm>
          <a:prstGeom prst="line">
            <a:avLst/>
          </a:prstGeom>
          <a:noFill/>
          <a:ln w="9525">
            <a:solidFill>
              <a:srgbClr val="990000"/>
            </a:solidFill>
            <a:round/>
            <a:headEnd/>
            <a:tailEnd/>
          </a:ln>
        </p:spPr>
        <p:txBody>
          <a:bodyPr/>
          <a:lstStyle/>
          <a:p>
            <a:endParaRPr lang="sr-Latn-CS"/>
          </a:p>
        </p:txBody>
      </p:sp>
      <p:sp>
        <p:nvSpPr>
          <p:cNvPr id="104456" name="Line 8"/>
          <p:cNvSpPr>
            <a:spLocks noChangeShapeType="1"/>
          </p:cNvSpPr>
          <p:nvPr/>
        </p:nvSpPr>
        <p:spPr bwMode="auto">
          <a:xfrm>
            <a:off x="6659563" y="1700213"/>
            <a:ext cx="0" cy="304800"/>
          </a:xfrm>
          <a:prstGeom prst="line">
            <a:avLst/>
          </a:prstGeom>
          <a:noFill/>
          <a:ln w="9525">
            <a:solidFill>
              <a:srgbClr val="990000"/>
            </a:solidFill>
            <a:round/>
            <a:headEnd/>
            <a:tailEnd type="triangle" w="med" len="med"/>
          </a:ln>
        </p:spPr>
        <p:txBody>
          <a:bodyPr/>
          <a:lstStyle/>
          <a:p>
            <a:endParaRPr lang="sr-Latn-CS"/>
          </a:p>
        </p:txBody>
      </p:sp>
    </p:spTree>
  </p:cSld>
  <p:clrMapOvr>
    <a:masterClrMapping/>
  </p:clrMapOvr>
  <p:transition advTm="28637"/>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idx="4294967295"/>
          </p:nvPr>
        </p:nvSpPr>
        <p:spPr/>
        <p:txBody>
          <a:bodyPr/>
          <a:lstStyle/>
          <a:p>
            <a:pPr algn="l">
              <a:defRPr/>
            </a:pPr>
            <a:r>
              <a:rPr lang="sr-Latn-CS" sz="1200" smtClean="0">
                <a:solidFill>
                  <a:srgbClr val="FF0000"/>
                </a:solidFill>
              </a:rPr>
              <a:t>Таласемија минор</a:t>
            </a:r>
            <a:r>
              <a:rPr lang="sr-Latn-CS" smtClean="0">
                <a:solidFill>
                  <a:srgbClr val="FF0000"/>
                </a:solidFill>
              </a:rPr>
              <a:t>     </a:t>
            </a:r>
            <a:r>
              <a:rPr lang="sr-Latn-CS" smtClean="0">
                <a:solidFill>
                  <a:srgbClr val="FF0000"/>
                </a:solidFill>
                <a:effectLst>
                  <a:outerShdw blurRad="38100" dist="38100" dir="2700000" algn="tl">
                    <a:srgbClr val="C0C0C0"/>
                  </a:outerShdw>
                </a:effectLst>
              </a:rPr>
              <a:t>Терапија- савет</a:t>
            </a:r>
            <a:endParaRPr lang="en-US" smtClean="0">
              <a:solidFill>
                <a:srgbClr val="FF0000"/>
              </a:solidFill>
              <a:effectLst>
                <a:outerShdw blurRad="38100" dist="38100" dir="2700000" algn="tl">
                  <a:srgbClr val="C0C0C0"/>
                </a:outerShdw>
              </a:effectLst>
            </a:endParaRPr>
          </a:p>
        </p:txBody>
      </p:sp>
      <p:sp>
        <p:nvSpPr>
          <p:cNvPr id="105475" name="Rectangle 3"/>
          <p:cNvSpPr>
            <a:spLocks noGrp="1" noChangeArrowheads="1"/>
          </p:cNvSpPr>
          <p:nvPr>
            <p:ph type="body" idx="4294967295"/>
          </p:nvPr>
        </p:nvSpPr>
        <p:spPr>
          <a:xfrm>
            <a:off x="457200" y="2592388"/>
            <a:ext cx="8229600" cy="2970212"/>
          </a:xfrm>
        </p:spPr>
        <p:txBody>
          <a:bodyPr/>
          <a:lstStyle/>
          <a:p>
            <a:r>
              <a:rPr lang="sr-Latn-CS" smtClean="0"/>
              <a:t>терапија није потребна</a:t>
            </a:r>
          </a:p>
          <a:p>
            <a:r>
              <a:rPr lang="sr-Latn-CS" smtClean="0"/>
              <a:t>не давати Fe</a:t>
            </a:r>
          </a:p>
          <a:p>
            <a:r>
              <a:rPr lang="sr-Latn-CS" smtClean="0"/>
              <a:t>генски </a:t>
            </a:r>
            <a:r>
              <a:rPr lang="sr-Cyrl-CS" smtClean="0"/>
              <a:t>с</a:t>
            </a:r>
            <a:r>
              <a:rPr lang="sr-Latn-CS" smtClean="0"/>
              <a:t>авeт</a:t>
            </a:r>
            <a:endParaRPr lang="en-US" smtClean="0"/>
          </a:p>
        </p:txBody>
      </p:sp>
    </p:spTree>
  </p:cSld>
  <p:clrMapOvr>
    <a:masterClrMapping/>
  </p:clrMapOvr>
  <p:transition advTm="1735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6.5|0.8|0.6|0.5|0.3|0.6|1.1"/>
</p:tagLst>
</file>

<file path=ppt/tags/tag2.xml><?xml version="1.0" encoding="utf-8"?>
<p:tagLst xmlns:a="http://schemas.openxmlformats.org/drawingml/2006/main" xmlns:r="http://schemas.openxmlformats.org/officeDocument/2006/relationships" xmlns:p="http://schemas.openxmlformats.org/presentationml/2006/main">
  <p:tag name="TIMING" val="|11.1|0.2|0.2|0.2|0.2|0.3|0.2|0.2|0.2|0.2|0.2|0.2|0.4"/>
</p:tagLst>
</file>

<file path=ppt/tags/tag3.xml><?xml version="1.0" encoding="utf-8"?>
<p:tagLst xmlns:a="http://schemas.openxmlformats.org/drawingml/2006/main" xmlns:r="http://schemas.openxmlformats.org/officeDocument/2006/relationships" xmlns:p="http://schemas.openxmlformats.org/presentationml/2006/main">
  <p:tag name="TIMING" val="|12.8"/>
</p:tagLst>
</file>

<file path=ppt/tags/tag4.xml><?xml version="1.0" encoding="utf-8"?>
<p:tagLst xmlns:a="http://schemas.openxmlformats.org/drawingml/2006/main" xmlns:r="http://schemas.openxmlformats.org/officeDocument/2006/relationships" xmlns:p="http://schemas.openxmlformats.org/presentationml/2006/main">
  <p:tag name="TIMING" val="|8.6|1.1"/>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297</TotalTime>
  <Words>6796</Words>
  <Application>Microsoft Office PowerPoint</Application>
  <PresentationFormat>On-screen Show (4:3)</PresentationFormat>
  <Paragraphs>1169</Paragraphs>
  <Slides>149</Slides>
  <Notes>25</Notes>
  <HiddenSlides>0</HiddenSlides>
  <MMClips>0</MMClips>
  <ScaleCrop>false</ScaleCrop>
  <HeadingPairs>
    <vt:vector size="8" baseType="variant">
      <vt:variant>
        <vt:lpstr>Fonts Used</vt:lpstr>
      </vt:variant>
      <vt:variant>
        <vt:i4>9</vt:i4>
      </vt:variant>
      <vt:variant>
        <vt:lpstr>Theme</vt:lpstr>
      </vt:variant>
      <vt:variant>
        <vt:i4>1</vt:i4>
      </vt:variant>
      <vt:variant>
        <vt:lpstr>Embedded OLE Servers</vt:lpstr>
      </vt:variant>
      <vt:variant>
        <vt:i4>1</vt:i4>
      </vt:variant>
      <vt:variant>
        <vt:lpstr>Slide Titles</vt:lpstr>
      </vt:variant>
      <vt:variant>
        <vt:i4>149</vt:i4>
      </vt:variant>
    </vt:vector>
  </HeadingPairs>
  <TitlesOfParts>
    <vt:vector size="160" baseType="lpstr">
      <vt:lpstr>Albertus Medium</vt:lpstr>
      <vt:lpstr>Arial</vt:lpstr>
      <vt:lpstr>Arial YU</vt:lpstr>
      <vt:lpstr>Calibri</vt:lpstr>
      <vt:lpstr>Comic Sans MS</vt:lpstr>
      <vt:lpstr>Symbol</vt:lpstr>
      <vt:lpstr>Tahoma</vt:lpstr>
      <vt:lpstr>Times New Roman</vt:lpstr>
      <vt:lpstr>Wingdings</vt:lpstr>
      <vt:lpstr>Default Design</vt:lpstr>
      <vt:lpstr>Worksheet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ПРИСТУП ДИЈАГНОЗИ АНЕМИЈЕ</vt:lpstr>
      <vt:lpstr>PowerPoint Presentation</vt:lpstr>
      <vt:lpstr>PowerPoint Presentation</vt:lpstr>
      <vt:lpstr>ПАТОФИЗИОЛОШКА  КЛАСИФИКАЦИЈА АНЕМИЈА</vt:lpstr>
      <vt:lpstr>ПАТОФИЗИОЛОШКА  КЛАСИФИКАЦИЈА АНЕМИЈА</vt:lpstr>
      <vt:lpstr>ПАТОФИЗИОЛОШКА  КЛАСИФИКАЦИЈА АНЕМИЈА</vt:lpstr>
      <vt:lpstr>ПАТОФИЗИОЛОШКА  КЛАСИФИКАЦИЈА АНЕМИЈА</vt:lpstr>
      <vt:lpstr>ПАТОФИЗИОЛОШКА  КЛАСИФИКАЦИЈА АНЕМИЈА</vt:lpstr>
      <vt:lpstr>ПАТОФИЗИОЛОШКА  КЛАСИФИКАЦИЈА АНЕМИЈА</vt:lpstr>
      <vt:lpstr>ПАТОФИЗИОЛОШКА  КЛАСИФИКАЦИЈА АНЕМИЈА</vt:lpstr>
      <vt:lpstr>ПАТОФИЗИОЛОШКА  КЛАСИФИКАЦИЈА АНЕМИЈА</vt:lpstr>
      <vt:lpstr>ПАТОФИЗИОЛОШКА  КЛАСИФИКАЦИЈА АНЕМИЈА</vt:lpstr>
      <vt:lpstr>МОРФОЛОШКА КЛАСИФИКАЦИЈА АНЕМИЈА</vt:lpstr>
      <vt:lpstr>МОРФОЛОШКА КЛАСИФИКАЦИЈА АНЕМИЈА</vt:lpstr>
      <vt:lpstr>PowerPoint Presentation</vt:lpstr>
      <vt:lpstr>СИДЕРОПЕНИЈСКА АНЕМИЈА</vt:lpstr>
      <vt:lpstr>ЕПИДЕМИОЛОГИЈА</vt:lpstr>
      <vt:lpstr>ПОТРЕБЕ ЗА Fe</vt:lpstr>
      <vt:lpstr>УЗРОЦИ НЕДОСТАТКА Fe </vt:lpstr>
      <vt:lpstr>I ПОВЕЋАН ЗАХТЕВ ЗА Fe и/или ХЕМАТОПOEЗOM </vt:lpstr>
      <vt:lpstr>II ПОВЕЋАН ГУБИТАК Fe </vt:lpstr>
      <vt:lpstr>III СМАЊЕН УНОС, АПСОРПЦИЈА ИЛИ УГРАДЊA Fe</vt:lpstr>
      <vt:lpstr>СТЕПЕНИ НЕДОСТАТКА Fe</vt:lpstr>
      <vt:lpstr>КЛИНИЧКА СЛИКА I</vt:lpstr>
      <vt:lpstr>Дг – биохемијске промене</vt:lpstr>
      <vt:lpstr>ДИФ ДГ I</vt:lpstr>
      <vt:lpstr>PowerPoint Presentation</vt:lpstr>
      <vt:lpstr>PowerPoint Presentation</vt:lpstr>
      <vt:lpstr>PowerPoint Presentation</vt:lpstr>
      <vt:lpstr>PowerPoint Presentation</vt:lpstr>
      <vt:lpstr>Терапија оралним препаратима Fe</vt:lpstr>
      <vt:lpstr>PowerPoint Presentation</vt:lpstr>
      <vt:lpstr>Анемије због поремећаја синтезе ДНК (мегалобластне)</vt:lpstr>
      <vt:lpstr>Анемије због поремећаја синтезе ДНК (мегалобластне)</vt:lpstr>
      <vt:lpstr>Витамин Б12 </vt:lpstr>
      <vt:lpstr>Витамин Б12 </vt:lpstr>
      <vt:lpstr>Фолати</vt:lpstr>
      <vt:lpstr>Апсорпција фолата</vt:lpstr>
      <vt:lpstr>Апсорпција фолата</vt:lpstr>
      <vt:lpstr>Етиопатофизиолошка класификација дефицита кобаламина (вит. Б12)</vt:lpstr>
      <vt:lpstr> Етиопатофизиолошка класификација дефицита фолата</vt:lpstr>
      <vt:lpstr>Заједничка улога фолата и витамина Б12 у синтези ДНК</vt:lpstr>
      <vt:lpstr>Пернициозна анемија</vt:lpstr>
      <vt:lpstr>Клиничка слика</vt:lpstr>
      <vt:lpstr>Морфолошке промене у мегалобластози због дефицита Б12 и фолата </vt:lpstr>
      <vt:lpstr>Дијагноза - биохемијске промене у крви</vt:lpstr>
      <vt:lpstr>Диференцијална дијагноза дефицита витамина Б12 и фолата</vt:lpstr>
      <vt:lpstr>Терапија мегалобластне анемије последице дефицита вит.Б12 </vt:lpstr>
      <vt:lpstr>Терапија мегалобластне анемије последице дефицита фолата</vt:lpstr>
      <vt:lpstr>PowerPoint Presentation</vt:lpstr>
      <vt:lpstr>ХЕМОЛИЗНЕ  АНЕМИЈЕ</vt:lpstr>
      <vt:lpstr>ХЕМОЛИЗНЕ  АНЕМИЈЕ</vt:lpstr>
      <vt:lpstr>Хемолизне анемије</vt:lpstr>
      <vt:lpstr>Компензаторни механизми</vt:lpstr>
      <vt:lpstr>Хемолиза се може одвијати:</vt:lpstr>
      <vt:lpstr>Интраваскуларна  хемолиза</vt:lpstr>
      <vt:lpstr>Екстраваскуларна  хемолиза</vt:lpstr>
      <vt:lpstr>Акутна хемолизна анемија</vt:lpstr>
      <vt:lpstr>Хронична хемолизна анемија</vt:lpstr>
      <vt:lpstr>Лабораторијска евалуација хемолизе</vt:lpstr>
      <vt:lpstr>Хаптоглобин</vt:lpstr>
      <vt:lpstr>Хемосидерин у мокраћи</vt:lpstr>
      <vt:lpstr>PowerPoint Presentation</vt:lpstr>
      <vt:lpstr>Хемоглобинурија</vt:lpstr>
      <vt:lpstr>Разградња Хб на хем и глобин</vt:lpstr>
      <vt:lpstr>PowerPoint Presentation</vt:lpstr>
      <vt:lpstr>Класификација хемолизних анемија (1)</vt:lpstr>
      <vt:lpstr>Класификација хемолизних анемија (2)</vt:lpstr>
      <vt:lpstr>УРОЂЕНЕ ХЕМОЛИЗНЕ АНЕМИЈЕ</vt:lpstr>
      <vt:lpstr>PowerPoint Presentation</vt:lpstr>
      <vt:lpstr>Подела мембранопатија на основу морфологије</vt:lpstr>
      <vt:lpstr>УРОЂЕНА СФЕРОЦИТОЗА ДЕФЕКТИ ПРОТЕИНА МЕМБРАНЕ </vt:lpstr>
      <vt:lpstr>УРОЂЕНА СФЕРОЦИТОЗА ДЕФЕКТИ ПРОТЕИНА МЕМБРАНЕ </vt:lpstr>
      <vt:lpstr>УРОЂЕНА СФЕРОЦИТОЗА</vt:lpstr>
      <vt:lpstr>Дијагноза сфероцитозе</vt:lpstr>
      <vt:lpstr>PowerPoint Presentation</vt:lpstr>
      <vt:lpstr>Стоматоцитоза или хидроцитоза</vt:lpstr>
      <vt:lpstr>Терапија</vt:lpstr>
      <vt:lpstr>PowerPoint Presentation</vt:lpstr>
      <vt:lpstr>Дефицит ензима гликолизе</vt:lpstr>
      <vt:lpstr>Дефицит ензима гликолизе  - опште карактеристике</vt:lpstr>
      <vt:lpstr>Дијагноза</vt:lpstr>
      <vt:lpstr>АХА код дефицита G6PD  Патофизиoлoгијa </vt:lpstr>
      <vt:lpstr>АХА код дефицита G6PD  Провoцирање хeмoлизe 1 </vt:lpstr>
      <vt:lpstr>АХА код дефицита G6PD  Провoцирање хeмoлизe 2</vt:lpstr>
      <vt:lpstr>АХА код дефицита G6PD  Клиничке манифeстaцијe </vt:lpstr>
      <vt:lpstr>АХА код дефицита G6PD Лаборaтoријске aнaлизe </vt:lpstr>
      <vt:lpstr>АХА код дефицита G6PD  Клинички тоk</vt:lpstr>
      <vt:lpstr>PowerPoint Presentation</vt:lpstr>
      <vt:lpstr>Карактеристике и класификација таласемијских синдрома</vt:lpstr>
      <vt:lpstr>Таласемија минор</vt:lpstr>
      <vt:lpstr>Таласемија минор     Терапија- савет</vt:lpstr>
      <vt:lpstr>Таласемија мајор</vt:lpstr>
      <vt:lpstr>Таласемија мајор          Терапија</vt:lpstr>
      <vt:lpstr>Узроци стечене хемолизне анемије</vt:lpstr>
      <vt:lpstr>1. ХИПЕРСПЛЕНИЗАМ</vt:lpstr>
      <vt:lpstr>2. ИМУНОХЕМОЛИЗНЕ АНЕМИЈЕ (ИХА)</vt:lpstr>
      <vt:lpstr>Лабораторијски доказ ИХА</vt:lpstr>
      <vt:lpstr>Имунохемолитичка анемија са “топлим” (IgG) антителима </vt:lpstr>
      <vt:lpstr>PowerPoint Presentation</vt:lpstr>
      <vt:lpstr>PowerPoint Presentation</vt:lpstr>
      <vt:lpstr>Терапија АИХА са топлим Ат</vt:lpstr>
      <vt:lpstr>Трансфузија код АИХА са топлим Ат</vt:lpstr>
      <vt:lpstr>Спленектомија у АИХА са топлим Ат</vt:lpstr>
      <vt:lpstr>Имуносупресивни лекови у АИХА са топлим Ат</vt:lpstr>
      <vt:lpstr>Ток и прогноза АИХА са топлим Ат</vt:lpstr>
      <vt:lpstr>Имунохемолитичка анемија са хладним (IgM) антителима</vt:lpstr>
      <vt:lpstr>PowerPoint Presentation</vt:lpstr>
      <vt:lpstr>Лабораторија АИХА са хладним Ат</vt:lpstr>
      <vt:lpstr>Терапија АИХА са хладним Ат</vt:lpstr>
      <vt:lpstr>Имунохемолизна анемија узрокована лековима</vt:lpstr>
      <vt:lpstr>Терапија АИХА изазваних лековима</vt:lpstr>
      <vt:lpstr>3. Траумaтска хемолитичка aнемија</vt:lpstr>
      <vt:lpstr>Терапија трауматске кардијалне  хемолизне анемије</vt:lpstr>
      <vt:lpstr>Микроангиопатска хемолизна анемија</vt:lpstr>
      <vt:lpstr>4.Хемолитичке анемије везане за мембранске токсичне ефекте</vt:lpstr>
      <vt:lpstr>Хемолиза узрокована биолошким чиниоцима</vt:lpstr>
      <vt:lpstr>Хемолизне анемије узроковане хемијским агенсима</vt:lpstr>
      <vt:lpstr>Леукемије</vt:lpstr>
      <vt:lpstr>PowerPoint Presentation</vt:lpstr>
      <vt:lpstr>Classification of leukemias</vt:lpstr>
      <vt:lpstr>PowerPoint Presentation</vt:lpstr>
      <vt:lpstr>Значај акутних леукемија одраслих</vt:lpstr>
      <vt:lpstr>     Карактеристике акутних леукемија</vt:lpstr>
      <vt:lpstr>Леукемогенеза</vt:lpstr>
      <vt:lpstr>Етиологија акутних леукемија</vt:lpstr>
      <vt:lpstr>Клиничке манифестације</vt:lpstr>
      <vt:lpstr> Инфилтрација костне сржи </vt:lpstr>
      <vt:lpstr> Инфилтација ткива</vt:lpstr>
      <vt:lpstr>Леукостаза</vt:lpstr>
      <vt:lpstr>Лабораторија</vt:lpstr>
      <vt:lpstr>Костна срж у акутним леукемијама</vt:lpstr>
      <vt:lpstr>PowerPoint Presentation</vt:lpstr>
      <vt:lpstr>Карактеристике болести</vt:lpstr>
      <vt:lpstr>Клиничка слика и ток болести</vt:lpstr>
      <vt:lpstr>Дијагноза </vt:lpstr>
      <vt:lpstr>PowerPoint Presentation</vt:lpstr>
      <vt:lpstr>PowerPoint Presentation</vt:lpstr>
      <vt:lpstr>PowerPoint Presentation</vt:lpstr>
      <vt:lpstr>PowerPoint Presentation</vt:lpstr>
      <vt:lpstr>PowerPoint Presentation</vt:lpstr>
      <vt:lpstr>PowerPoint Presentation</vt:lpstr>
    </vt:vector>
  </TitlesOfParts>
  <Company>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User</dc:creator>
  <cp:lastModifiedBy>Marina</cp:lastModifiedBy>
  <cp:revision>25</cp:revision>
  <dcterms:created xsi:type="dcterms:W3CDTF">2007-04-23T19:01:08Z</dcterms:created>
  <dcterms:modified xsi:type="dcterms:W3CDTF">2020-10-01T19:22:21Z</dcterms:modified>
</cp:coreProperties>
</file>